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317" r:id="rId2"/>
    <p:sldId id="391" r:id="rId3"/>
    <p:sldId id="407" r:id="rId4"/>
    <p:sldId id="408" r:id="rId5"/>
    <p:sldId id="321" r:id="rId6"/>
    <p:sldId id="322" r:id="rId7"/>
    <p:sldId id="323" r:id="rId8"/>
    <p:sldId id="393" r:id="rId9"/>
    <p:sldId id="375" r:id="rId10"/>
    <p:sldId id="401" r:id="rId11"/>
    <p:sldId id="325" r:id="rId12"/>
    <p:sldId id="395" r:id="rId13"/>
    <p:sldId id="328" r:id="rId14"/>
    <p:sldId id="397" r:id="rId15"/>
    <p:sldId id="398" r:id="rId16"/>
    <p:sldId id="399" r:id="rId17"/>
    <p:sldId id="396" r:id="rId18"/>
    <p:sldId id="400" r:id="rId19"/>
    <p:sldId id="329" r:id="rId20"/>
    <p:sldId id="330" r:id="rId21"/>
    <p:sldId id="404" r:id="rId22"/>
    <p:sldId id="333" r:id="rId23"/>
    <p:sldId id="402" r:id="rId24"/>
    <p:sldId id="403" r:id="rId25"/>
    <p:sldId id="334" r:id="rId26"/>
    <p:sldId id="365" r:id="rId27"/>
    <p:sldId id="364" r:id="rId28"/>
    <p:sldId id="346" r:id="rId29"/>
    <p:sldId id="347" r:id="rId30"/>
    <p:sldId id="366" r:id="rId31"/>
    <p:sldId id="348" r:id="rId32"/>
    <p:sldId id="350" r:id="rId33"/>
    <p:sldId id="368" r:id="rId34"/>
    <p:sldId id="376" r:id="rId35"/>
    <p:sldId id="380" r:id="rId36"/>
    <p:sldId id="379" r:id="rId37"/>
    <p:sldId id="378" r:id="rId38"/>
    <p:sldId id="406" r:id="rId39"/>
    <p:sldId id="356" r:id="rId40"/>
    <p:sldId id="369" r:id="rId41"/>
    <p:sldId id="357" r:id="rId42"/>
    <p:sldId id="373" r:id="rId43"/>
    <p:sldId id="372" r:id="rId44"/>
    <p:sldId id="371" r:id="rId45"/>
    <p:sldId id="388" r:id="rId46"/>
    <p:sldId id="387" r:id="rId47"/>
    <p:sldId id="358" r:id="rId48"/>
    <p:sldId id="320"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DE2"/>
    <a:srgbClr val="428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01" autoAdjust="0"/>
    <p:restoredTop sz="73273" autoAdjust="0"/>
  </p:normalViewPr>
  <p:slideViewPr>
    <p:cSldViewPr>
      <p:cViewPr varScale="1">
        <p:scale>
          <a:sx n="85" d="100"/>
          <a:sy n="85" d="100"/>
        </p:scale>
        <p:origin x="-2364" y="-78"/>
      </p:cViewPr>
      <p:guideLst>
        <p:guide orient="horz" pos="2160"/>
        <p:guide pos="2880"/>
      </p:guideLst>
    </p:cSldViewPr>
  </p:slideViewPr>
  <p:outlineViewPr>
    <p:cViewPr>
      <p:scale>
        <a:sx n="33" d="100"/>
        <a:sy n="33" d="100"/>
      </p:scale>
      <p:origin x="0" y="-32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71770-D793-4DA4-84C1-86A17B0F93BE}" type="doc">
      <dgm:prSet loTypeId="urn:microsoft.com/office/officeart/2005/8/layout/venn1" loCatId="relationship" qsTypeId="urn:microsoft.com/office/officeart/2005/8/quickstyle/simple1" qsCatId="simple" csTypeId="urn:microsoft.com/office/officeart/2005/8/colors/accent1_2" csCatId="accent1" phldr="1"/>
      <dgm:spPr/>
    </dgm:pt>
    <dgm:pt modelId="{262FDAA9-FBEF-47FC-810E-CB630F4CBB65}">
      <dgm:prSet phldrT="[Text]" custT="1"/>
      <dgm:spPr/>
      <dgm:t>
        <a:bodyPr/>
        <a:lstStyle/>
        <a:p>
          <a:r>
            <a:rPr lang="el-GR" sz="2000" b="1" dirty="0" smtClean="0"/>
            <a:t>ΥΠΗΡΕΣΙΕΣ</a:t>
          </a:r>
        </a:p>
        <a:p>
          <a:r>
            <a:rPr lang="el-GR" sz="2000" b="1" dirty="0" smtClean="0"/>
            <a:t>ΓΕΝΙΚΟΥ</a:t>
          </a:r>
        </a:p>
        <a:p>
          <a:r>
            <a:rPr lang="el-GR" sz="2000" b="1" dirty="0" smtClean="0"/>
            <a:t>ΣΥΜΦΕΡΟΝΤΟΣ</a:t>
          </a:r>
          <a:endParaRPr lang="en-US" sz="2000" b="1" dirty="0"/>
        </a:p>
      </dgm:t>
    </dgm:pt>
    <dgm:pt modelId="{875752FF-C5CC-4EEB-AD26-8F825267E606}" type="parTrans" cxnId="{4B292CFB-26C8-4BC3-BDF7-93B639231020}">
      <dgm:prSet/>
      <dgm:spPr/>
      <dgm:t>
        <a:bodyPr/>
        <a:lstStyle/>
        <a:p>
          <a:endParaRPr lang="en-US"/>
        </a:p>
      </dgm:t>
    </dgm:pt>
    <dgm:pt modelId="{92DA5C3D-2F1E-4907-AC7D-8A3876DEBAEA}" type="sibTrans" cxnId="{4B292CFB-26C8-4BC3-BDF7-93B639231020}">
      <dgm:prSet/>
      <dgm:spPr/>
      <dgm:t>
        <a:bodyPr/>
        <a:lstStyle/>
        <a:p>
          <a:endParaRPr lang="en-US"/>
        </a:p>
      </dgm:t>
    </dgm:pt>
    <dgm:pt modelId="{B85FB3E1-ED3F-47C4-B183-46B1851CD2AB}">
      <dgm:prSet phldrT="[Text]" custT="1"/>
      <dgm:spPr/>
      <dgm:t>
        <a:bodyPr/>
        <a:lstStyle/>
        <a:p>
          <a:r>
            <a:rPr lang="el-GR" sz="2000" b="1" dirty="0" smtClean="0"/>
            <a:t>ΥΠΗΡΕΣΙΕΣ</a:t>
          </a:r>
        </a:p>
        <a:p>
          <a:r>
            <a:rPr lang="el-GR" sz="2000" b="1" dirty="0" smtClean="0"/>
            <a:t>ΟΙΚΟΝΟΜΙΚΗΣ</a:t>
          </a:r>
        </a:p>
        <a:p>
          <a:r>
            <a:rPr lang="el-GR" sz="2000" b="1" dirty="0" smtClean="0"/>
            <a:t>ΦΥΣΗΣ</a:t>
          </a:r>
        </a:p>
      </dgm:t>
    </dgm:pt>
    <dgm:pt modelId="{41C85DFA-ADB8-41B5-963E-863ACBCBA4F2}" type="parTrans" cxnId="{28AD71D7-F68B-443E-A81D-14F70FBEC3E1}">
      <dgm:prSet/>
      <dgm:spPr/>
      <dgm:t>
        <a:bodyPr/>
        <a:lstStyle/>
        <a:p>
          <a:endParaRPr lang="en-US"/>
        </a:p>
      </dgm:t>
    </dgm:pt>
    <dgm:pt modelId="{88635E7C-EF06-488D-8D8C-FE01FCE596C8}" type="sibTrans" cxnId="{28AD71D7-F68B-443E-A81D-14F70FBEC3E1}">
      <dgm:prSet/>
      <dgm:spPr/>
      <dgm:t>
        <a:bodyPr/>
        <a:lstStyle/>
        <a:p>
          <a:endParaRPr lang="en-US"/>
        </a:p>
      </dgm:t>
    </dgm:pt>
    <dgm:pt modelId="{FE74BA0E-1A07-4E59-8B45-353B7696712E}">
      <dgm:prSet phldrT="[Text]" custT="1"/>
      <dgm:spPr/>
      <dgm:t>
        <a:bodyPr anchor="t"/>
        <a:lstStyle/>
        <a:p>
          <a:r>
            <a:rPr lang="el-GR" sz="2000" b="1" dirty="0" smtClean="0"/>
            <a:t>ΥΠΗΡΕΣΙΕΣ</a:t>
          </a:r>
          <a:endParaRPr lang="en-US" sz="2000" b="1" dirty="0"/>
        </a:p>
      </dgm:t>
    </dgm:pt>
    <dgm:pt modelId="{28E9DEB9-A790-4720-9026-F42F4F7E27EC}" type="sibTrans" cxnId="{B1351B34-4F59-45A4-94EE-2CE2407054C9}">
      <dgm:prSet/>
      <dgm:spPr/>
      <dgm:t>
        <a:bodyPr/>
        <a:lstStyle/>
        <a:p>
          <a:endParaRPr lang="en-US"/>
        </a:p>
      </dgm:t>
    </dgm:pt>
    <dgm:pt modelId="{572B7E76-6326-4ED9-810E-6126ECC40332}" type="parTrans" cxnId="{B1351B34-4F59-45A4-94EE-2CE2407054C9}">
      <dgm:prSet/>
      <dgm:spPr/>
      <dgm:t>
        <a:bodyPr/>
        <a:lstStyle/>
        <a:p>
          <a:endParaRPr lang="en-US"/>
        </a:p>
      </dgm:t>
    </dgm:pt>
    <dgm:pt modelId="{EC42F142-12A6-44AC-800A-321998919D2D}" type="pres">
      <dgm:prSet presAssocID="{23A71770-D793-4DA4-84C1-86A17B0F93BE}" presName="compositeShape" presStyleCnt="0">
        <dgm:presLayoutVars>
          <dgm:chMax val="7"/>
          <dgm:dir/>
          <dgm:resizeHandles val="exact"/>
        </dgm:presLayoutVars>
      </dgm:prSet>
      <dgm:spPr/>
    </dgm:pt>
    <dgm:pt modelId="{930D95F9-D038-4C88-A085-264B91E6CA65}" type="pres">
      <dgm:prSet presAssocID="{FE74BA0E-1A07-4E59-8B45-353B7696712E}" presName="circ1" presStyleLbl="vennNode1" presStyleIdx="0" presStyleCnt="3" custAng="0" custScaleX="262960" custScaleY="143935" custLinFactNeighborX="0" custLinFactNeighborY="28515"/>
      <dgm:spPr/>
      <dgm:t>
        <a:bodyPr/>
        <a:lstStyle/>
        <a:p>
          <a:endParaRPr lang="en-US"/>
        </a:p>
      </dgm:t>
    </dgm:pt>
    <dgm:pt modelId="{BA9D79AB-CB08-4A60-B069-BED707013684}" type="pres">
      <dgm:prSet presAssocID="{FE74BA0E-1A07-4E59-8B45-353B7696712E}" presName="circ1Tx" presStyleLbl="revTx" presStyleIdx="0" presStyleCnt="0">
        <dgm:presLayoutVars>
          <dgm:chMax val="0"/>
          <dgm:chPref val="0"/>
          <dgm:bulletEnabled val="1"/>
        </dgm:presLayoutVars>
      </dgm:prSet>
      <dgm:spPr/>
      <dgm:t>
        <a:bodyPr/>
        <a:lstStyle/>
        <a:p>
          <a:endParaRPr lang="en-US"/>
        </a:p>
      </dgm:t>
    </dgm:pt>
    <dgm:pt modelId="{EFDD06B3-1A70-411F-AA9D-BE545A5C5383}" type="pres">
      <dgm:prSet presAssocID="{262FDAA9-FBEF-47FC-810E-CB630F4CBB65}" presName="circ2" presStyleLbl="vennNode1" presStyleIdx="1" presStyleCnt="3" custScaleX="133463" custLinFactNeighborX="4550" custLinFactNeighborY="-25185"/>
      <dgm:spPr/>
      <dgm:t>
        <a:bodyPr/>
        <a:lstStyle/>
        <a:p>
          <a:endParaRPr lang="en-US"/>
        </a:p>
      </dgm:t>
    </dgm:pt>
    <dgm:pt modelId="{C85D61FD-D92B-467E-BFF0-1A57E0998E5A}" type="pres">
      <dgm:prSet presAssocID="{262FDAA9-FBEF-47FC-810E-CB630F4CBB65}" presName="circ2Tx" presStyleLbl="revTx" presStyleIdx="0" presStyleCnt="0">
        <dgm:presLayoutVars>
          <dgm:chMax val="0"/>
          <dgm:chPref val="0"/>
          <dgm:bulletEnabled val="1"/>
        </dgm:presLayoutVars>
      </dgm:prSet>
      <dgm:spPr/>
      <dgm:t>
        <a:bodyPr/>
        <a:lstStyle/>
        <a:p>
          <a:endParaRPr lang="en-US"/>
        </a:p>
      </dgm:t>
    </dgm:pt>
    <dgm:pt modelId="{3502AFA3-CA14-44B0-952B-9482C3AF5B60}" type="pres">
      <dgm:prSet presAssocID="{B85FB3E1-ED3F-47C4-B183-46B1851CD2AB}" presName="circ3" presStyleLbl="vennNode1" presStyleIdx="2" presStyleCnt="3" custScaleX="126393" custLinFactNeighborX="-6725" custLinFactNeighborY="-24132"/>
      <dgm:spPr/>
      <dgm:t>
        <a:bodyPr/>
        <a:lstStyle/>
        <a:p>
          <a:endParaRPr lang="en-US"/>
        </a:p>
      </dgm:t>
    </dgm:pt>
    <dgm:pt modelId="{4EE2A09D-198C-4FFD-83DC-C81AC2D27EDF}" type="pres">
      <dgm:prSet presAssocID="{B85FB3E1-ED3F-47C4-B183-46B1851CD2AB}" presName="circ3Tx" presStyleLbl="revTx" presStyleIdx="0" presStyleCnt="0">
        <dgm:presLayoutVars>
          <dgm:chMax val="0"/>
          <dgm:chPref val="0"/>
          <dgm:bulletEnabled val="1"/>
        </dgm:presLayoutVars>
      </dgm:prSet>
      <dgm:spPr/>
      <dgm:t>
        <a:bodyPr/>
        <a:lstStyle/>
        <a:p>
          <a:endParaRPr lang="en-US"/>
        </a:p>
      </dgm:t>
    </dgm:pt>
  </dgm:ptLst>
  <dgm:cxnLst>
    <dgm:cxn modelId="{EA1B2C65-09F1-4768-9BAB-07B318216FEB}" type="presOf" srcId="{FE74BA0E-1A07-4E59-8B45-353B7696712E}" destId="{930D95F9-D038-4C88-A085-264B91E6CA65}" srcOrd="0" destOrd="0" presId="urn:microsoft.com/office/officeart/2005/8/layout/venn1"/>
    <dgm:cxn modelId="{6DEDA22E-1331-48EA-A3D1-6FD10C993D13}" type="presOf" srcId="{262FDAA9-FBEF-47FC-810E-CB630F4CBB65}" destId="{C85D61FD-D92B-467E-BFF0-1A57E0998E5A}" srcOrd="1" destOrd="0" presId="urn:microsoft.com/office/officeart/2005/8/layout/venn1"/>
    <dgm:cxn modelId="{3741B52A-D5A5-4310-BE90-4FBCBD56022D}" type="presOf" srcId="{B85FB3E1-ED3F-47C4-B183-46B1851CD2AB}" destId="{3502AFA3-CA14-44B0-952B-9482C3AF5B60}" srcOrd="0" destOrd="0" presId="urn:microsoft.com/office/officeart/2005/8/layout/venn1"/>
    <dgm:cxn modelId="{EB999D32-04BC-4C37-9E98-1C204924E3DF}" type="presOf" srcId="{B85FB3E1-ED3F-47C4-B183-46B1851CD2AB}" destId="{4EE2A09D-198C-4FFD-83DC-C81AC2D27EDF}" srcOrd="1" destOrd="0" presId="urn:microsoft.com/office/officeart/2005/8/layout/venn1"/>
    <dgm:cxn modelId="{28AD71D7-F68B-443E-A81D-14F70FBEC3E1}" srcId="{23A71770-D793-4DA4-84C1-86A17B0F93BE}" destId="{B85FB3E1-ED3F-47C4-B183-46B1851CD2AB}" srcOrd="2" destOrd="0" parTransId="{41C85DFA-ADB8-41B5-963E-863ACBCBA4F2}" sibTransId="{88635E7C-EF06-488D-8D8C-FE01FCE596C8}"/>
    <dgm:cxn modelId="{4B292CFB-26C8-4BC3-BDF7-93B639231020}" srcId="{23A71770-D793-4DA4-84C1-86A17B0F93BE}" destId="{262FDAA9-FBEF-47FC-810E-CB630F4CBB65}" srcOrd="1" destOrd="0" parTransId="{875752FF-C5CC-4EEB-AD26-8F825267E606}" sibTransId="{92DA5C3D-2F1E-4907-AC7D-8A3876DEBAEA}"/>
    <dgm:cxn modelId="{25EA8AB6-B8AC-480A-8B86-FB1E6F1F59A3}" type="presOf" srcId="{23A71770-D793-4DA4-84C1-86A17B0F93BE}" destId="{EC42F142-12A6-44AC-800A-321998919D2D}" srcOrd="0" destOrd="0" presId="urn:microsoft.com/office/officeart/2005/8/layout/venn1"/>
    <dgm:cxn modelId="{0D0FFD18-1A58-4324-B665-147CD3FBFE13}" type="presOf" srcId="{FE74BA0E-1A07-4E59-8B45-353B7696712E}" destId="{BA9D79AB-CB08-4A60-B069-BED707013684}" srcOrd="1" destOrd="0" presId="urn:microsoft.com/office/officeart/2005/8/layout/venn1"/>
    <dgm:cxn modelId="{365ED050-0209-4E12-94CE-C81E752CC4B3}" type="presOf" srcId="{262FDAA9-FBEF-47FC-810E-CB630F4CBB65}" destId="{EFDD06B3-1A70-411F-AA9D-BE545A5C5383}" srcOrd="0" destOrd="0" presId="urn:microsoft.com/office/officeart/2005/8/layout/venn1"/>
    <dgm:cxn modelId="{B1351B34-4F59-45A4-94EE-2CE2407054C9}" srcId="{23A71770-D793-4DA4-84C1-86A17B0F93BE}" destId="{FE74BA0E-1A07-4E59-8B45-353B7696712E}" srcOrd="0" destOrd="0" parTransId="{572B7E76-6326-4ED9-810E-6126ECC40332}" sibTransId="{28E9DEB9-A790-4720-9026-F42F4F7E27EC}"/>
    <dgm:cxn modelId="{A6C0F7F4-96B5-4134-9D97-022B28553099}" type="presParOf" srcId="{EC42F142-12A6-44AC-800A-321998919D2D}" destId="{930D95F9-D038-4C88-A085-264B91E6CA65}" srcOrd="0" destOrd="0" presId="urn:microsoft.com/office/officeart/2005/8/layout/venn1"/>
    <dgm:cxn modelId="{2C5E5012-5F0A-4E4A-92DE-846DA1A366B5}" type="presParOf" srcId="{EC42F142-12A6-44AC-800A-321998919D2D}" destId="{BA9D79AB-CB08-4A60-B069-BED707013684}" srcOrd="1" destOrd="0" presId="urn:microsoft.com/office/officeart/2005/8/layout/venn1"/>
    <dgm:cxn modelId="{5CCB2BCD-CAAC-4CAC-BB8E-B598C351ED8A}" type="presParOf" srcId="{EC42F142-12A6-44AC-800A-321998919D2D}" destId="{EFDD06B3-1A70-411F-AA9D-BE545A5C5383}" srcOrd="2" destOrd="0" presId="urn:microsoft.com/office/officeart/2005/8/layout/venn1"/>
    <dgm:cxn modelId="{1DB64DD8-2B98-45D9-8E32-64D17DA56248}" type="presParOf" srcId="{EC42F142-12A6-44AC-800A-321998919D2D}" destId="{C85D61FD-D92B-467E-BFF0-1A57E0998E5A}" srcOrd="3" destOrd="0" presId="urn:microsoft.com/office/officeart/2005/8/layout/venn1"/>
    <dgm:cxn modelId="{6C6E3527-2592-447F-A500-F8DF289F6D9B}" type="presParOf" srcId="{EC42F142-12A6-44AC-800A-321998919D2D}" destId="{3502AFA3-CA14-44B0-952B-9482C3AF5B60}" srcOrd="4" destOrd="0" presId="urn:microsoft.com/office/officeart/2005/8/layout/venn1"/>
    <dgm:cxn modelId="{B448324C-14A8-47C4-948D-D91EFC556838}" type="presParOf" srcId="{EC42F142-12A6-44AC-800A-321998919D2D}" destId="{4EE2A09D-198C-4FFD-83DC-C81AC2D27ED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D95F9-D038-4C88-A085-264B91E6CA65}">
      <dsp:nvSpPr>
        <dsp:cNvPr id="0" name=""/>
        <dsp:cNvSpPr/>
      </dsp:nvSpPr>
      <dsp:spPr>
        <a:xfrm>
          <a:off x="658418" y="587926"/>
          <a:ext cx="6912762" cy="37838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el-GR" sz="2000" b="1" kern="1200" dirty="0" smtClean="0"/>
            <a:t>ΥΠΗΡΕΣΙΕΣ</a:t>
          </a:r>
          <a:endParaRPr lang="en-US" sz="2000" b="1" kern="1200" dirty="0"/>
        </a:p>
      </dsp:txBody>
      <dsp:txXfrm>
        <a:off x="1580120" y="1250091"/>
        <a:ext cx="5069358" cy="1702710"/>
      </dsp:txXfrm>
    </dsp:sp>
    <dsp:sp modelId="{EFDD06B3-1A70-411F-AA9D-BE545A5C5383}">
      <dsp:nvSpPr>
        <dsp:cNvPr id="0" name=""/>
        <dsp:cNvSpPr/>
      </dsp:nvSpPr>
      <dsp:spPr>
        <a:xfrm>
          <a:off x="3428724" y="1396750"/>
          <a:ext cx="3508510" cy="26288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b="1" kern="1200" dirty="0" smtClean="0"/>
            <a:t>ΥΠΗΡΕΣΙΕΣ</a:t>
          </a:r>
        </a:p>
        <a:p>
          <a:pPr lvl="0" algn="ctr" defTabSz="889000">
            <a:lnSpc>
              <a:spcPct val="90000"/>
            </a:lnSpc>
            <a:spcBef>
              <a:spcPct val="0"/>
            </a:spcBef>
            <a:spcAft>
              <a:spcPct val="35000"/>
            </a:spcAft>
          </a:pPr>
          <a:r>
            <a:rPr lang="el-GR" sz="2000" b="1" kern="1200" dirty="0" smtClean="0"/>
            <a:t>ΓΕΝΙΚΟΥ</a:t>
          </a:r>
        </a:p>
        <a:p>
          <a:pPr lvl="0" algn="ctr" defTabSz="889000">
            <a:lnSpc>
              <a:spcPct val="90000"/>
            </a:lnSpc>
            <a:spcBef>
              <a:spcPct val="0"/>
            </a:spcBef>
            <a:spcAft>
              <a:spcPct val="35000"/>
            </a:spcAft>
          </a:pPr>
          <a:r>
            <a:rPr lang="el-GR" sz="2000" b="1" kern="1200" dirty="0" smtClean="0"/>
            <a:t>ΣΥΜΦΕΡΟΝΤΟΣ</a:t>
          </a:r>
          <a:endParaRPr lang="en-US" sz="2000" b="1" kern="1200" dirty="0"/>
        </a:p>
      </dsp:txBody>
      <dsp:txXfrm>
        <a:off x="4501744" y="2075863"/>
        <a:ext cx="2105106" cy="1445854"/>
      </dsp:txXfrm>
    </dsp:sp>
    <dsp:sp modelId="{3502AFA3-CA14-44B0-952B-9482C3AF5B60}">
      <dsp:nvSpPr>
        <dsp:cNvPr id="0" name=""/>
        <dsp:cNvSpPr/>
      </dsp:nvSpPr>
      <dsp:spPr>
        <a:xfrm>
          <a:off x="1328116" y="1424431"/>
          <a:ext cx="3322652" cy="26288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b="1" kern="1200" dirty="0" smtClean="0"/>
            <a:t>ΥΠΗΡΕΣΙΕΣ</a:t>
          </a:r>
        </a:p>
        <a:p>
          <a:pPr lvl="0" algn="ctr" defTabSz="889000">
            <a:lnSpc>
              <a:spcPct val="90000"/>
            </a:lnSpc>
            <a:spcBef>
              <a:spcPct val="0"/>
            </a:spcBef>
            <a:spcAft>
              <a:spcPct val="35000"/>
            </a:spcAft>
          </a:pPr>
          <a:r>
            <a:rPr lang="el-GR" sz="2000" b="1" kern="1200" dirty="0" smtClean="0"/>
            <a:t>ΟΙΚΟΝΟΜΙΚΗΣ</a:t>
          </a:r>
        </a:p>
        <a:p>
          <a:pPr lvl="0" algn="ctr" defTabSz="889000">
            <a:lnSpc>
              <a:spcPct val="90000"/>
            </a:lnSpc>
            <a:spcBef>
              <a:spcPct val="0"/>
            </a:spcBef>
            <a:spcAft>
              <a:spcPct val="35000"/>
            </a:spcAft>
          </a:pPr>
          <a:r>
            <a:rPr lang="el-GR" sz="2000" b="1" kern="1200" dirty="0" smtClean="0"/>
            <a:t>ΦΥΣΗΣ</a:t>
          </a:r>
        </a:p>
      </dsp:txBody>
      <dsp:txXfrm>
        <a:off x="1640999" y="2103545"/>
        <a:ext cx="1993591" cy="14458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D6EBF8-B371-4205-8B47-94084B129038}" type="datetimeFigureOut">
              <a:rPr lang="en-US" smtClean="0"/>
              <a:t>10/31/2017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CEA33-9830-4330-9511-B3E64CACF539}" type="slidenum">
              <a:rPr lang="en-US" smtClean="0"/>
              <a:t>‹#›</a:t>
            </a:fld>
            <a:endParaRPr lang="en-US"/>
          </a:p>
        </p:txBody>
      </p:sp>
    </p:spTree>
    <p:extLst>
      <p:ext uri="{BB962C8B-B14F-4D97-AF65-F5344CB8AC3E}">
        <p14:creationId xmlns:p14="http://schemas.microsoft.com/office/powerpoint/2010/main" val="234058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lgn="l" defTabSz="927100" eaLnBrk="0" hangingPunct="0">
              <a:spcBef>
                <a:spcPct val="30000"/>
              </a:spcBef>
              <a:defRPr sz="1200">
                <a:solidFill>
                  <a:schemeClr val="tx1"/>
                </a:solidFill>
                <a:latin typeface="Times New Roman" pitchFamily="18" charset="0"/>
              </a:defRPr>
            </a:lvl1pPr>
            <a:lvl2pPr marL="742950" indent="-285750" algn="l" defTabSz="927100" eaLnBrk="0" hangingPunct="0">
              <a:spcBef>
                <a:spcPct val="30000"/>
              </a:spcBef>
              <a:defRPr sz="1200">
                <a:solidFill>
                  <a:schemeClr val="tx1"/>
                </a:solidFill>
                <a:latin typeface="Times New Roman" pitchFamily="18" charset="0"/>
              </a:defRPr>
            </a:lvl2pPr>
            <a:lvl3pPr marL="1143000" indent="-228600" algn="l" defTabSz="927100" eaLnBrk="0" hangingPunct="0">
              <a:spcBef>
                <a:spcPct val="30000"/>
              </a:spcBef>
              <a:defRPr sz="1200">
                <a:solidFill>
                  <a:schemeClr val="tx1"/>
                </a:solidFill>
                <a:latin typeface="Times New Roman" pitchFamily="18" charset="0"/>
              </a:defRPr>
            </a:lvl3pPr>
            <a:lvl4pPr marL="1600200" indent="-228600" algn="l" defTabSz="927100" eaLnBrk="0" hangingPunct="0">
              <a:spcBef>
                <a:spcPct val="30000"/>
              </a:spcBef>
              <a:defRPr sz="1200">
                <a:solidFill>
                  <a:schemeClr val="tx1"/>
                </a:solidFill>
                <a:latin typeface="Times New Roman" pitchFamily="18" charset="0"/>
              </a:defRPr>
            </a:lvl4pPr>
            <a:lvl5pPr marL="2057400" indent="-228600" algn="l" defTabSz="927100" eaLnBrk="0" hangingPunct="0">
              <a:spcBef>
                <a:spcPct val="30000"/>
              </a:spcBef>
              <a:defRPr sz="1200">
                <a:solidFill>
                  <a:schemeClr val="tx1"/>
                </a:solidFill>
                <a:latin typeface="Times New Roman" pitchFamily="18" charset="0"/>
              </a:defRPr>
            </a:lvl5pPr>
            <a:lvl6pPr marL="2514600" indent="-228600" defTabSz="927100" eaLnBrk="0" fontAlgn="base" hangingPunct="0">
              <a:spcBef>
                <a:spcPct val="30000"/>
              </a:spcBef>
              <a:spcAft>
                <a:spcPct val="0"/>
              </a:spcAft>
              <a:defRPr sz="1200">
                <a:solidFill>
                  <a:schemeClr val="tx1"/>
                </a:solidFill>
                <a:latin typeface="Times New Roman" pitchFamily="18" charset="0"/>
              </a:defRPr>
            </a:lvl6pPr>
            <a:lvl7pPr marL="2971800" indent="-228600" defTabSz="927100" eaLnBrk="0" fontAlgn="base" hangingPunct="0">
              <a:spcBef>
                <a:spcPct val="30000"/>
              </a:spcBef>
              <a:spcAft>
                <a:spcPct val="0"/>
              </a:spcAft>
              <a:defRPr sz="1200">
                <a:solidFill>
                  <a:schemeClr val="tx1"/>
                </a:solidFill>
                <a:latin typeface="Times New Roman" pitchFamily="18" charset="0"/>
              </a:defRPr>
            </a:lvl7pPr>
            <a:lvl8pPr marL="3429000" indent="-228600" defTabSz="927100" eaLnBrk="0" fontAlgn="base" hangingPunct="0">
              <a:spcBef>
                <a:spcPct val="30000"/>
              </a:spcBef>
              <a:spcAft>
                <a:spcPct val="0"/>
              </a:spcAft>
              <a:defRPr sz="1200">
                <a:solidFill>
                  <a:schemeClr val="tx1"/>
                </a:solidFill>
                <a:latin typeface="Times New Roman" pitchFamily="18" charset="0"/>
              </a:defRPr>
            </a:lvl8pPr>
            <a:lvl9pPr marL="3886200" indent="-228600" defTabSz="9271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E4E0A9E9-66A7-4C4B-A245-F984D9645E42}" type="slidenum">
              <a:rPr lang="en-US" altLang="el-GR" smtClean="0">
                <a:latin typeface="Tahoma" pitchFamily="34" charset="0"/>
              </a:rPr>
              <a:pPr algn="r" eaLnBrk="1" hangingPunct="1">
                <a:spcBef>
                  <a:spcPct val="20000"/>
                </a:spcBef>
              </a:pPr>
              <a:t>1</a:t>
            </a:fld>
            <a:endParaRPr lang="en-US" altLang="el-GR" smtClean="0">
              <a:latin typeface="Tahoma" pitchFamily="34" charset="0"/>
            </a:endParaRPr>
          </a:p>
        </p:txBody>
      </p:sp>
      <p:sp>
        <p:nvSpPr>
          <p:cNvPr id="37891" name="Rectangle 2"/>
          <p:cNvSpPr>
            <a:spLocks noGrp="1" noRot="1" noChangeAspect="1" noChangeArrowheads="1" noTextEdit="1"/>
          </p:cNvSpPr>
          <p:nvPr>
            <p:ph type="sldImg"/>
          </p:nvPr>
        </p:nvSpPr>
        <p:spPr>
          <a:xfrm>
            <a:off x="1143000" y="685800"/>
            <a:ext cx="4573588" cy="3429000"/>
          </a:xfrm>
          <a:ln/>
        </p:spPr>
      </p:sp>
      <p:sp>
        <p:nvSpPr>
          <p:cNvPr id="37892" name="Rectangle 3"/>
          <p:cNvSpPr>
            <a:spLocks noGrp="1" noChangeArrowheads="1"/>
          </p:cNvSpPr>
          <p:nvPr>
            <p:ph type="body" idx="1"/>
          </p:nvPr>
        </p:nvSpPr>
        <p:spPr>
          <a:xfrm>
            <a:off x="913761" y="4342050"/>
            <a:ext cx="5030478" cy="4115749"/>
          </a:xfrm>
          <a:noFill/>
        </p:spPr>
        <p:txBody>
          <a:bodyPr/>
          <a:lstStyle/>
          <a:p>
            <a:pPr eaLnBrk="1" hangingPunct="1"/>
            <a:endParaRPr lang="el-GR" altLang="el-GR" dirty="0" smtClean="0"/>
          </a:p>
        </p:txBody>
      </p:sp>
    </p:spTree>
    <p:extLst>
      <p:ext uri="{BB962C8B-B14F-4D97-AF65-F5344CB8AC3E}">
        <p14:creationId xmlns:p14="http://schemas.microsoft.com/office/powerpoint/2010/main" val="276510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19</a:t>
            </a:fld>
            <a:endParaRPr lang="en-US"/>
          </a:p>
        </p:txBody>
      </p:sp>
    </p:spTree>
    <p:extLst>
      <p:ext uri="{BB962C8B-B14F-4D97-AF65-F5344CB8AC3E}">
        <p14:creationId xmlns:p14="http://schemas.microsoft.com/office/powerpoint/2010/main" val="390884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ΤΑ ΕΡΓΑΛΕΙΑ ΜΑΣ</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20</a:t>
            </a:fld>
            <a:endParaRPr lang="en-US"/>
          </a:p>
        </p:txBody>
      </p:sp>
    </p:spTree>
    <p:extLst>
      <p:ext uri="{BB962C8B-B14F-4D97-AF65-F5344CB8AC3E}">
        <p14:creationId xmlns:p14="http://schemas.microsoft.com/office/powerpoint/2010/main" val="4042458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public services compensation (PSO)</a:t>
            </a:r>
            <a:r>
              <a:rPr lang="el-GR" dirty="0" smtClean="0"/>
              <a:t> + </a:t>
            </a:r>
            <a:r>
              <a:rPr lang="en-US" dirty="0" smtClean="0"/>
              <a:t>public service</a:t>
            </a:r>
            <a:r>
              <a:rPr lang="el-GR" baseline="0" dirty="0" smtClean="0"/>
              <a:t> Ο</a:t>
            </a:r>
            <a:r>
              <a:rPr lang="en-US" baseline="0" dirty="0" err="1" smtClean="0"/>
              <a:t>bligation</a:t>
            </a:r>
            <a:r>
              <a:rPr lang="en-US" baseline="0" dirty="0" smtClean="0"/>
              <a:t> (PSC)</a:t>
            </a:r>
          </a:p>
          <a:p>
            <a:endParaRPr lang="en-US" baseline="0" dirty="0" smtClean="0"/>
          </a:p>
          <a:p>
            <a:r>
              <a:rPr lang="el-GR" dirty="0" smtClean="0"/>
              <a:t>Αυτό φαίνεται να υπερβαίνει την τρέχουσα πρακτική</a:t>
            </a:r>
          </a:p>
          <a:p>
            <a:r>
              <a:rPr lang="en-US" dirty="0" smtClean="0"/>
              <a:t>H</a:t>
            </a:r>
            <a:r>
              <a:rPr lang="el-GR" dirty="0" smtClean="0"/>
              <a:t> οποία επικεντρώνεται στις δαπάνες που προκύπτουν και επιτρέπουν</a:t>
            </a:r>
          </a:p>
          <a:p>
            <a:r>
              <a:rPr lang="el-GR" dirty="0" smtClean="0"/>
              <a:t>αναδρομική προσαρμογή της αποζημίωσης.</a:t>
            </a:r>
            <a:endParaRPr lang="en-US" dirty="0" smtClean="0"/>
          </a:p>
          <a:p>
            <a:endParaRPr lang="en-US" dirty="0" smtClean="0"/>
          </a:p>
          <a:p>
            <a:r>
              <a:rPr lang="el-GR" dirty="0" smtClean="0"/>
              <a:t>Μέχρι τώρα, οι </a:t>
            </a:r>
            <a:r>
              <a:rPr lang="el-GR" dirty="0" err="1" smtClean="0"/>
              <a:t>πάροχοι</a:t>
            </a:r>
            <a:r>
              <a:rPr lang="el-GR" dirty="0" smtClean="0"/>
              <a:t> υπηρεσιών έπρεπε να δείξουν ότι</a:t>
            </a:r>
          </a:p>
          <a:p>
            <a:r>
              <a:rPr lang="el-GR" dirty="0" smtClean="0"/>
              <a:t>το κόστος ήταν απαραίτητο για την παροχή της υπηρεσίας</a:t>
            </a:r>
          </a:p>
          <a:p>
            <a:r>
              <a:rPr lang="el-GR" dirty="0" smtClean="0"/>
              <a:t>Και ότι όντως βαρύνονται από το κόστος. Τώρα</a:t>
            </a:r>
          </a:p>
          <a:p>
            <a:r>
              <a:rPr lang="el-GR" dirty="0" smtClean="0"/>
              <a:t>φαίνεται ότι η "αναγκαιότητα" της αποζημίωσης</a:t>
            </a:r>
          </a:p>
          <a:p>
            <a:r>
              <a:rPr lang="el-GR" dirty="0" smtClean="0"/>
              <a:t>θα καθοριστεί με συγκριτική αξιολόγηση των ενεργειών</a:t>
            </a:r>
          </a:p>
          <a:p>
            <a:r>
              <a:rPr lang="el-GR" dirty="0" smtClean="0"/>
              <a:t>του </a:t>
            </a:r>
            <a:r>
              <a:rPr lang="el-GR" dirty="0" err="1" smtClean="0"/>
              <a:t>παρόχου</a:t>
            </a:r>
            <a:r>
              <a:rPr lang="el-GR" dirty="0" smtClean="0"/>
              <a:t> δημόσιων υπηρεσιών έναντι ενός νέου και με</a:t>
            </a:r>
          </a:p>
          <a:p>
            <a:r>
              <a:rPr lang="el-GR" dirty="0" smtClean="0"/>
              <a:t>ασαφή πρότυπα προσανατολισμένα στην αγορά.</a:t>
            </a:r>
          </a:p>
          <a:p>
            <a:endParaRPr lang="el-GR" dirty="0" smtClean="0"/>
          </a:p>
          <a:p>
            <a:r>
              <a:rPr lang="el-GR" dirty="0" smtClean="0"/>
              <a:t>Τι είναι «μία «μέση» καλά διαχειριζόμενη εταιρεία "; Ενάντια σε ποιον</a:t>
            </a:r>
          </a:p>
          <a:p>
            <a:r>
              <a:rPr lang="el-GR" dirty="0" smtClean="0"/>
              <a:t>Είναι σημείο αναφοράς όταν, όπως συμβαίνει συχνά στις</a:t>
            </a:r>
          </a:p>
          <a:p>
            <a:r>
              <a:rPr lang="el-GR" dirty="0" smtClean="0"/>
              <a:t>Δημόσιες υπηρεσίες, δεν υπάρχει εταιρεία που προσφέρει</a:t>
            </a:r>
          </a:p>
          <a:p>
            <a:r>
              <a:rPr lang="el-GR" dirty="0" smtClean="0"/>
              <a:t>Παρόμοιες υπηρεσίες, ή τουλάχιστον όχι στην ίδια</a:t>
            </a:r>
          </a:p>
          <a:p>
            <a:r>
              <a:rPr lang="el-GR" dirty="0" smtClean="0"/>
              <a:t>τοπική αγορά? Αυτή η δοκιμή επιτρέπει τη χρήση Εταιρείας αναφοράς σε άλλο κράτος μέλος της ΕΕ,</a:t>
            </a:r>
          </a:p>
          <a:p>
            <a:r>
              <a:rPr lang="el-GR" dirty="0" smtClean="0"/>
              <a:t>Ακόμη και όταν το σημείο αναφοράς δεν λειτουργεί στο στην ίδια γεωγραφική αγορά; </a:t>
            </a:r>
          </a:p>
          <a:p>
            <a:r>
              <a:rPr lang="el-GR" dirty="0" smtClean="0"/>
              <a:t>Κατά την αξιολόγηση μιας Εταιρεία που διαθέτει διάφορες δημόσιες υπηρεσίες υποχρεωτικά, η δοκιμή απαιτεί συγκριτική αξιολόγηση</a:t>
            </a:r>
          </a:p>
          <a:p>
            <a:r>
              <a:rPr lang="el-GR" dirty="0" smtClean="0"/>
              <a:t>κόστους για κάθε Υποχρέωση δημόσιας υπηρεσία; </a:t>
            </a:r>
          </a:p>
          <a:p>
            <a:r>
              <a:rPr lang="el-GR" dirty="0" smtClean="0"/>
              <a:t>Αν ναι, αυτό συνεπάγεται ότι ο συνδυασμός των υποχρεώσεις παροχής δημόσιας υπηρεσίας καθίστανται δυσχερέστερες</a:t>
            </a:r>
          </a:p>
          <a:p>
            <a:r>
              <a:rPr lang="el-GR" dirty="0" smtClean="0"/>
              <a:t>Δεν μπορεί να είναι κανένας δημόσιος φορέας παροχής υπηρεσιών</a:t>
            </a:r>
          </a:p>
          <a:p>
            <a:r>
              <a:rPr lang="el-GR" dirty="0" smtClean="0"/>
              <a:t>Εξίσου αποτελεσματική στην παροχή κάθε υπηρεσίας; </a:t>
            </a:r>
          </a:p>
          <a:p>
            <a:r>
              <a:rPr lang="el-GR" dirty="0" smtClean="0"/>
              <a:t>Πως μια τέτοια δοκιμή θα ισχύει για μια δημόσια υπηρεσία Ραδιοτηλεοπτικό φορέα που απαιτείται να φέρει εις πέρας πολιτικό</a:t>
            </a:r>
          </a:p>
          <a:p>
            <a:r>
              <a:rPr lang="el-GR" dirty="0" smtClean="0"/>
              <a:t>Τα προγράμματα, τον προγραμματισμό των παιδιών, τις τοπικές ειδήσεις,</a:t>
            </a:r>
          </a:p>
          <a:p>
            <a:r>
              <a:rPr lang="el-GR" dirty="0" smtClean="0"/>
              <a:t>Αθλητικό και εκπαιδευτικό περιεχόμενο</a:t>
            </a:r>
          </a:p>
          <a:p>
            <a:endParaRPr lang="el-GR" dirty="0" smtClean="0"/>
          </a:p>
          <a:p>
            <a:r>
              <a:rPr lang="en-US" dirty="0" smtClean="0"/>
              <a:t>To </a:t>
            </a:r>
            <a:r>
              <a:rPr lang="en-US" dirty="0" err="1" smtClean="0"/>
              <a:t>summarise</a:t>
            </a:r>
            <a:r>
              <a:rPr lang="en-US" dirty="0" smtClean="0"/>
              <a:t>, where the Commission or a competitor can prove that a public service provider was inefficient in comparison to “the average, </a:t>
            </a:r>
            <a:r>
              <a:rPr lang="en-US" dirty="0" err="1" smtClean="0"/>
              <a:t>wellmanaged</a:t>
            </a:r>
            <a:r>
              <a:rPr lang="en-US" dirty="0" smtClean="0"/>
              <a:t> company”, or “over-equipped” for providing a given public service, any compensation for costs representing such inefficiencies will be considered state aid. In most cases, such state aid would be deemed operating aid and would therefore be unlikely to meet the conditions for approval and would be subject to retroactive recovery if already paid out. </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25</a:t>
            </a:fld>
            <a:endParaRPr lang="en-US"/>
          </a:p>
        </p:txBody>
      </p:sp>
    </p:spTree>
    <p:extLst>
      <p:ext uri="{BB962C8B-B14F-4D97-AF65-F5344CB8AC3E}">
        <p14:creationId xmlns:p14="http://schemas.microsoft.com/office/powerpoint/2010/main" val="262141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ΠΡΟΙΜΙΟ</a:t>
            </a:r>
            <a:r>
              <a:rPr lang="el-GR" baseline="0" dirty="0" smtClean="0"/>
              <a:t> (6)</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28</a:t>
            </a:fld>
            <a:endParaRPr lang="en-US"/>
          </a:p>
        </p:txBody>
      </p:sp>
    </p:spTree>
    <p:extLst>
      <p:ext uri="{BB962C8B-B14F-4D97-AF65-F5344CB8AC3E}">
        <p14:creationId xmlns:p14="http://schemas.microsoft.com/office/powerpoint/2010/main" val="390990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ΓΙΑΤΙ ΌΧΙ ΕΛΕΓΧΟΣ ΓΙΑ ΥΠΕΡ-ΑΝΤΙΣΤΑΘΜΙΣΗ?</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29</a:t>
            </a:fld>
            <a:endParaRPr lang="en-US"/>
          </a:p>
        </p:txBody>
      </p:sp>
    </p:spTree>
    <p:extLst>
      <p:ext uri="{BB962C8B-B14F-4D97-AF65-F5344CB8AC3E}">
        <p14:creationId xmlns:p14="http://schemas.microsoft.com/office/powerpoint/2010/main" val="2443135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ΠΡΟΙΜΙΟ (13)</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30</a:t>
            </a:fld>
            <a:endParaRPr lang="en-US"/>
          </a:p>
        </p:txBody>
      </p:sp>
    </p:spTree>
    <p:extLst>
      <p:ext uri="{BB962C8B-B14F-4D97-AF65-F5344CB8AC3E}">
        <p14:creationId xmlns:p14="http://schemas.microsoft.com/office/powerpoint/2010/main" val="772607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ΓΙΑ ΝΑ ΘΥΜΗΘΟΥΜΕ: ΚΟΙΝΟΠΟΙΕΙΤΑΙ?</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31</a:t>
            </a:fld>
            <a:endParaRPr lang="en-US"/>
          </a:p>
        </p:txBody>
      </p:sp>
    </p:spTree>
    <p:extLst>
      <p:ext uri="{BB962C8B-B14F-4D97-AF65-F5344CB8AC3E}">
        <p14:creationId xmlns:p14="http://schemas.microsoft.com/office/powerpoint/2010/main" val="3915953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ΑΡΘΡΟ 2.2 &gt;10 ΕΤΩΝ ΑΝΑΘΕΣΗ!</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32</a:t>
            </a:fld>
            <a:endParaRPr lang="en-US"/>
          </a:p>
        </p:txBody>
      </p:sp>
    </p:spTree>
    <p:extLst>
      <p:ext uri="{BB962C8B-B14F-4D97-AF65-F5344CB8AC3E}">
        <p14:creationId xmlns:p14="http://schemas.microsoft.com/office/powerpoint/2010/main" val="342028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ΚΑΝΕ ΠΑΡΑΔΕΙΓΜΑ ΜΕ ΑΣΤΙΚΑ ΣΤΕΡΕΑ ΑΠΟΒΛΗΤΑ</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38</a:t>
            </a:fld>
            <a:endParaRPr lang="en-US"/>
          </a:p>
        </p:txBody>
      </p:sp>
    </p:spTree>
    <p:extLst>
      <p:ext uri="{BB962C8B-B14F-4D97-AF65-F5344CB8AC3E}">
        <p14:creationId xmlns:p14="http://schemas.microsoft.com/office/powerpoint/2010/main" val="210205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STAND STILL PERIOD!!!</a:t>
            </a:r>
          </a:p>
          <a:p>
            <a:r>
              <a:rPr lang="el-GR" dirty="0" smtClean="0"/>
              <a:t>ΕΛΤΑ</a:t>
            </a:r>
            <a:r>
              <a:rPr lang="el-GR" baseline="0" dirty="0" smtClean="0"/>
              <a:t> ΕΧΟΥΜΕ ΚΟΙΝΟΠΟΙΗΣΕΙ &gt; 15 </a:t>
            </a:r>
            <a:r>
              <a:rPr lang="en-US" baseline="0" dirty="0" smtClean="0"/>
              <a:t>M</a:t>
            </a:r>
            <a:r>
              <a:rPr lang="el-GR" baseline="0" dirty="0" smtClean="0"/>
              <a:t>€!</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39</a:t>
            </a:fld>
            <a:endParaRPr lang="en-US"/>
          </a:p>
        </p:txBody>
      </p:sp>
    </p:spTree>
    <p:extLst>
      <p:ext uri="{BB962C8B-B14F-4D97-AF65-F5344CB8AC3E}">
        <p14:creationId xmlns:p14="http://schemas.microsoft.com/office/powerpoint/2010/main" val="429207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CEA33-9830-4330-9511-B3E64CACF539}" type="slidenum">
              <a:rPr lang="en-US" smtClean="0"/>
              <a:t>3</a:t>
            </a:fld>
            <a:endParaRPr lang="en-US"/>
          </a:p>
        </p:txBody>
      </p:sp>
    </p:spTree>
    <p:extLst>
      <p:ext uri="{BB962C8B-B14F-4D97-AF65-F5344CB8AC3E}">
        <p14:creationId xmlns:p14="http://schemas.microsoft.com/office/powerpoint/2010/main" val="829207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dirty="0" smtClean="0">
                <a:solidFill>
                  <a:schemeClr val="tx1"/>
                </a:solidFill>
                <a:latin typeface="+mn-lt"/>
                <a:ea typeface="+mn-ea"/>
                <a:cs typeface="+mn-cs"/>
              </a:rPr>
              <a:t>Σύμφωνα με τη μεθοδολογία καθαρού </a:t>
            </a:r>
            <a:r>
              <a:rPr lang="el-GR" sz="1200" b="0" i="0" u="none" strike="noStrike" kern="1200" baseline="0" dirty="0" err="1" smtClean="0">
                <a:solidFill>
                  <a:schemeClr val="tx1"/>
                </a:solidFill>
                <a:latin typeface="+mn-lt"/>
                <a:ea typeface="+mn-ea"/>
                <a:cs typeface="+mn-cs"/>
              </a:rPr>
              <a:t>αποφευχθέντος</a:t>
            </a:r>
            <a:r>
              <a:rPr lang="el-GR" sz="1200" b="0" i="0" u="none" strike="noStrike" kern="1200" baseline="0" dirty="0" smtClean="0">
                <a:solidFill>
                  <a:schemeClr val="tx1"/>
                </a:solidFill>
                <a:latin typeface="+mn-lt"/>
                <a:ea typeface="+mn-ea"/>
                <a:cs typeface="+mn-cs"/>
              </a:rPr>
              <a:t> κόστους, το καθαρό κόστος που απαιτείται ή που αναμένεται να απαιτηθεί για την εκπλήρωση των υποχρεώσεων παροχής δημόσιας υπηρεσίας υπολογίζεται ως η διαφορά μεταξύ του καθαρού κόστους διαχείρισης για τον </a:t>
            </a:r>
            <a:r>
              <a:rPr lang="el-GR" sz="1200" b="0" i="0" u="none" strike="noStrike" kern="1200" baseline="0" dirty="0" err="1" smtClean="0">
                <a:solidFill>
                  <a:schemeClr val="tx1"/>
                </a:solidFill>
                <a:latin typeface="+mn-lt"/>
                <a:ea typeface="+mn-ea"/>
                <a:cs typeface="+mn-cs"/>
              </a:rPr>
              <a:t>πάροχο</a:t>
            </a:r>
            <a:r>
              <a:rPr lang="el-GR" sz="1200" b="0" i="0" u="none" strike="noStrike" kern="1200" baseline="0" dirty="0" smtClean="0">
                <a:solidFill>
                  <a:schemeClr val="tx1"/>
                </a:solidFill>
                <a:latin typeface="+mn-lt"/>
                <a:ea typeface="+mn-ea"/>
                <a:cs typeface="+mn-cs"/>
              </a:rPr>
              <a:t> με την υποχρέωση παροχής δημόσιας υπηρεσίας και του καθαρού κόστους ή κέρδους διαχείρισης για τον ίδιο </a:t>
            </a:r>
            <a:r>
              <a:rPr lang="el-GR" sz="1200" b="0" i="0" u="none" strike="noStrike" kern="1200" baseline="0" dirty="0" err="1" smtClean="0">
                <a:solidFill>
                  <a:schemeClr val="tx1"/>
                </a:solidFill>
                <a:latin typeface="+mn-lt"/>
                <a:ea typeface="+mn-ea"/>
                <a:cs typeface="+mn-cs"/>
              </a:rPr>
              <a:t>πάροχο</a:t>
            </a:r>
            <a:r>
              <a:rPr lang="el-GR" sz="1200" b="0" i="0" u="none" strike="noStrike" kern="1200" baseline="0" dirty="0" smtClean="0">
                <a:solidFill>
                  <a:schemeClr val="tx1"/>
                </a:solidFill>
                <a:latin typeface="+mn-lt"/>
                <a:ea typeface="+mn-ea"/>
                <a:cs typeface="+mn-cs"/>
              </a:rPr>
              <a:t> χωρίς την εν λόγω υποχρέωση. Πρέπει να δίδεται η δέουσα προσοχή στην ορθή αξιολόγηση του κόστους που ο </a:t>
            </a:r>
            <a:r>
              <a:rPr lang="el-GR" sz="1200" b="0" i="0" u="none" strike="noStrike" kern="1200" baseline="0" dirty="0" err="1" smtClean="0">
                <a:solidFill>
                  <a:schemeClr val="tx1"/>
                </a:solidFill>
                <a:latin typeface="+mn-lt"/>
                <a:ea typeface="+mn-ea"/>
                <a:cs typeface="+mn-cs"/>
              </a:rPr>
              <a:t>πάροχος</a:t>
            </a:r>
            <a:r>
              <a:rPr lang="el-GR" sz="1200" b="0" i="0" u="none" strike="noStrike" kern="1200" baseline="0" dirty="0" smtClean="0">
                <a:solidFill>
                  <a:schemeClr val="tx1"/>
                </a:solidFill>
                <a:latin typeface="+mn-lt"/>
                <a:ea typeface="+mn-ea"/>
                <a:cs typeface="+mn-cs"/>
              </a:rPr>
              <a:t> της υπηρεσίας αναμένεται να αποφύγει και των εσόδων που αναμένεται να μην εισπράξει, απουσία της υποχρέωσης παροχής δημόσιας υπηρεσίας. Ο υπολογισμός του καθαρού κόστους θα πρέπει να εκτιμά τα οφέλη, περιλαμβανομένων στο μέτρο του δυνατού των άυλων οφελών, που αποκομίζει ο </a:t>
            </a:r>
            <a:r>
              <a:rPr lang="el-GR" sz="1200" b="0" i="0" u="none" strike="noStrike" kern="1200" baseline="0" dirty="0" err="1" smtClean="0">
                <a:solidFill>
                  <a:schemeClr val="tx1"/>
                </a:solidFill>
                <a:latin typeface="+mn-lt"/>
                <a:ea typeface="+mn-ea"/>
                <a:cs typeface="+mn-cs"/>
              </a:rPr>
              <a:t>πάροχος</a:t>
            </a:r>
            <a:r>
              <a:rPr lang="el-GR" sz="1200" b="0" i="0" u="none" strike="noStrike" kern="1200" baseline="0" dirty="0" smtClean="0">
                <a:solidFill>
                  <a:schemeClr val="tx1"/>
                </a:solidFill>
                <a:latin typeface="+mn-lt"/>
                <a:ea typeface="+mn-ea"/>
                <a:cs typeface="+mn-cs"/>
              </a:rPr>
              <a:t> ΥΓΟΣ. </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40</a:t>
            </a:fld>
            <a:endParaRPr lang="en-US"/>
          </a:p>
        </p:txBody>
      </p:sp>
    </p:spTree>
    <p:extLst>
      <p:ext uri="{BB962C8B-B14F-4D97-AF65-F5344CB8AC3E}">
        <p14:creationId xmlns:p14="http://schemas.microsoft.com/office/powerpoint/2010/main" val="4182690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http://ec.europa.eu/competition/state_aid/cases/237074/237074_1323831_302_2.pdf</a:t>
            </a:r>
          </a:p>
          <a:p>
            <a:endParaRPr lang="en-US" dirty="0" smtClean="0"/>
          </a:p>
          <a:p>
            <a:r>
              <a:rPr lang="en-US" dirty="0" smtClean="0"/>
              <a:t>The Commission show in what follows that neither the ZT’s obligation to dispose of category 1 and 2 material nor its obligation to maintain an epidemic reserve can justify the annual contributions as State compensation payments within the meaning of the first </a:t>
            </a:r>
            <a:r>
              <a:rPr lang="en-US" dirty="0" err="1" smtClean="0"/>
              <a:t>Altmark</a:t>
            </a:r>
            <a:r>
              <a:rPr lang="en-US" dirty="0" smtClean="0"/>
              <a:t> criterion:</a:t>
            </a:r>
          </a:p>
          <a:p>
            <a:r>
              <a:rPr lang="en-US" dirty="0" smtClean="0"/>
              <a:t>Not a service of general economic interest-In the Commission’s view the disposal of category 1 and 2 material is not fundamentally different in terms of content from other economic activities. For this reason it cannot be classed as a service of general economic interest. </a:t>
            </a:r>
          </a:p>
          <a:p>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42</a:t>
            </a:fld>
            <a:endParaRPr lang="en-US"/>
          </a:p>
        </p:txBody>
      </p:sp>
    </p:spTree>
    <p:extLst>
      <p:ext uri="{BB962C8B-B14F-4D97-AF65-F5344CB8AC3E}">
        <p14:creationId xmlns:p14="http://schemas.microsoft.com/office/powerpoint/2010/main" val="3037799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lgn="l" defTabSz="927100" eaLnBrk="0" hangingPunct="0">
              <a:spcBef>
                <a:spcPct val="30000"/>
              </a:spcBef>
              <a:defRPr sz="1200">
                <a:solidFill>
                  <a:schemeClr val="tx1"/>
                </a:solidFill>
                <a:latin typeface="Times New Roman" pitchFamily="18" charset="0"/>
              </a:defRPr>
            </a:lvl1pPr>
            <a:lvl2pPr marL="742950" indent="-285750" algn="l" defTabSz="927100" eaLnBrk="0" hangingPunct="0">
              <a:spcBef>
                <a:spcPct val="30000"/>
              </a:spcBef>
              <a:defRPr sz="1200">
                <a:solidFill>
                  <a:schemeClr val="tx1"/>
                </a:solidFill>
                <a:latin typeface="Times New Roman" pitchFamily="18" charset="0"/>
              </a:defRPr>
            </a:lvl2pPr>
            <a:lvl3pPr marL="1143000" indent="-228600" algn="l" defTabSz="927100" eaLnBrk="0" hangingPunct="0">
              <a:spcBef>
                <a:spcPct val="30000"/>
              </a:spcBef>
              <a:defRPr sz="1200">
                <a:solidFill>
                  <a:schemeClr val="tx1"/>
                </a:solidFill>
                <a:latin typeface="Times New Roman" pitchFamily="18" charset="0"/>
              </a:defRPr>
            </a:lvl3pPr>
            <a:lvl4pPr marL="1600200" indent="-228600" algn="l" defTabSz="927100" eaLnBrk="0" hangingPunct="0">
              <a:spcBef>
                <a:spcPct val="30000"/>
              </a:spcBef>
              <a:defRPr sz="1200">
                <a:solidFill>
                  <a:schemeClr val="tx1"/>
                </a:solidFill>
                <a:latin typeface="Times New Roman" pitchFamily="18" charset="0"/>
              </a:defRPr>
            </a:lvl4pPr>
            <a:lvl5pPr marL="2057400" indent="-228600" algn="l" defTabSz="927100" eaLnBrk="0" hangingPunct="0">
              <a:spcBef>
                <a:spcPct val="30000"/>
              </a:spcBef>
              <a:defRPr sz="1200">
                <a:solidFill>
                  <a:schemeClr val="tx1"/>
                </a:solidFill>
                <a:latin typeface="Times New Roman" pitchFamily="18" charset="0"/>
              </a:defRPr>
            </a:lvl5pPr>
            <a:lvl6pPr marL="2514600" indent="-228600" defTabSz="927100" eaLnBrk="0" fontAlgn="base" hangingPunct="0">
              <a:spcBef>
                <a:spcPct val="30000"/>
              </a:spcBef>
              <a:spcAft>
                <a:spcPct val="0"/>
              </a:spcAft>
              <a:defRPr sz="1200">
                <a:solidFill>
                  <a:schemeClr val="tx1"/>
                </a:solidFill>
                <a:latin typeface="Times New Roman" pitchFamily="18" charset="0"/>
              </a:defRPr>
            </a:lvl6pPr>
            <a:lvl7pPr marL="2971800" indent="-228600" defTabSz="927100" eaLnBrk="0" fontAlgn="base" hangingPunct="0">
              <a:spcBef>
                <a:spcPct val="30000"/>
              </a:spcBef>
              <a:spcAft>
                <a:spcPct val="0"/>
              </a:spcAft>
              <a:defRPr sz="1200">
                <a:solidFill>
                  <a:schemeClr val="tx1"/>
                </a:solidFill>
                <a:latin typeface="Times New Roman" pitchFamily="18" charset="0"/>
              </a:defRPr>
            </a:lvl7pPr>
            <a:lvl8pPr marL="3429000" indent="-228600" defTabSz="927100" eaLnBrk="0" fontAlgn="base" hangingPunct="0">
              <a:spcBef>
                <a:spcPct val="30000"/>
              </a:spcBef>
              <a:spcAft>
                <a:spcPct val="0"/>
              </a:spcAft>
              <a:defRPr sz="1200">
                <a:solidFill>
                  <a:schemeClr val="tx1"/>
                </a:solidFill>
                <a:latin typeface="Times New Roman" pitchFamily="18" charset="0"/>
              </a:defRPr>
            </a:lvl8pPr>
            <a:lvl9pPr marL="3886200" indent="-228600" defTabSz="9271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6154E01E-A4F1-418E-A00A-B34DDE8C52FF}" type="slidenum">
              <a:rPr lang="en-US" altLang="el-GR" smtClean="0">
                <a:latin typeface="Tahoma" pitchFamily="34" charset="0"/>
              </a:rPr>
              <a:pPr algn="r" eaLnBrk="1" hangingPunct="1">
                <a:spcBef>
                  <a:spcPct val="20000"/>
                </a:spcBef>
              </a:pPr>
              <a:t>48</a:t>
            </a:fld>
            <a:endParaRPr lang="en-US" altLang="el-GR" smtClean="0">
              <a:latin typeface="Tahoma" pitchFamily="34" charset="0"/>
            </a:endParaRPr>
          </a:p>
        </p:txBody>
      </p:sp>
      <p:sp>
        <p:nvSpPr>
          <p:cNvPr id="59395" name="Rectangle 2"/>
          <p:cNvSpPr>
            <a:spLocks noGrp="1" noRot="1" noChangeAspect="1" noChangeArrowheads="1" noTextEdit="1"/>
          </p:cNvSpPr>
          <p:nvPr>
            <p:ph type="sldImg"/>
          </p:nvPr>
        </p:nvSpPr>
        <p:spPr>
          <a:xfrm>
            <a:off x="1143000" y="685800"/>
            <a:ext cx="4573588" cy="3429000"/>
          </a:xfrm>
          <a:ln/>
        </p:spPr>
      </p:sp>
      <p:sp>
        <p:nvSpPr>
          <p:cNvPr id="59396" name="Rectangle 3"/>
          <p:cNvSpPr>
            <a:spLocks noGrp="1" noChangeArrowheads="1"/>
          </p:cNvSpPr>
          <p:nvPr>
            <p:ph type="body" idx="1"/>
          </p:nvPr>
        </p:nvSpPr>
        <p:spPr>
          <a:xfrm>
            <a:off x="913761" y="4342050"/>
            <a:ext cx="5030478" cy="4115749"/>
          </a:xfrm>
          <a:noFill/>
        </p:spPr>
        <p:txBody>
          <a:bodyPr/>
          <a:lstStyle/>
          <a:p>
            <a:pPr eaLnBrk="1" hangingPunct="1"/>
            <a:endParaRPr lang="el-GR" altLang="el-GR" smtClean="0"/>
          </a:p>
        </p:txBody>
      </p:sp>
    </p:spTree>
    <p:extLst>
      <p:ext uri="{BB962C8B-B14F-4D97-AF65-F5344CB8AC3E}">
        <p14:creationId xmlns:p14="http://schemas.microsoft.com/office/powerpoint/2010/main" val="224809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ΟΛΩΝ</a:t>
            </a:r>
            <a:r>
              <a:rPr lang="el-GR" baseline="0" dirty="0" smtClean="0"/>
              <a:t> ΤΩΝ ΕΙΔΩΝ ΟΙ ΥΠΗΡΕΣΙΕΣ – ΔΩΣΤΕ ΜΟΥ ΠΑΡΑΔΕΙΓΜΑΤΑ</a:t>
            </a:r>
          </a:p>
          <a:p>
            <a:r>
              <a:rPr lang="el-GR" baseline="0" dirty="0" smtClean="0"/>
              <a:t>ΔΙΑΚΡΙΣΗ ΤΟΥΣ ΜΕ ΚΡΙΤΗΡΙΟ ΤΟΝ ΟΙΚ. ΧΑΡΑΚΤΗΡΑ</a:t>
            </a:r>
          </a:p>
          <a:p>
            <a:r>
              <a:rPr lang="el-GR" baseline="0" dirty="0" smtClean="0"/>
              <a:t>ΤΙ ΓΙΝΕΤΑΙ ΜΕ ΥΚΩ?</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5</a:t>
            </a:fld>
            <a:endParaRPr lang="en-US"/>
          </a:p>
        </p:txBody>
      </p:sp>
    </p:spTree>
    <p:extLst>
      <p:ext uri="{BB962C8B-B14F-4D97-AF65-F5344CB8AC3E}">
        <p14:creationId xmlns:p14="http://schemas.microsoft.com/office/powerpoint/2010/main" val="298855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ΔΗΜΟΣΙΑ ΑΠΟΣΤΟΛΗ</a:t>
            </a:r>
            <a:r>
              <a:rPr lang="en-US" dirty="0" smtClean="0"/>
              <a:t>/</a:t>
            </a:r>
            <a:r>
              <a:rPr lang="el-GR" dirty="0" smtClean="0"/>
              <a:t>ΕΞΟΥΣΙΑ – </a:t>
            </a:r>
            <a:r>
              <a:rPr lang="en-US" dirty="0" smtClean="0"/>
              <a:t>PUBLIC REMIT</a:t>
            </a:r>
            <a:endParaRPr lang="el-GR" dirty="0" smtClean="0"/>
          </a:p>
          <a:p>
            <a:r>
              <a:rPr lang="el-GR" dirty="0" smtClean="0"/>
              <a:t>ΥΠΗΡΕΣΙΕΣ</a:t>
            </a:r>
            <a:r>
              <a:rPr lang="el-GR" baseline="0" dirty="0" smtClean="0"/>
              <a:t> ΚΟΙΝΗΣ ΩΦΕΛΕΙΑΣ</a:t>
            </a: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6</a:t>
            </a:fld>
            <a:endParaRPr lang="en-US"/>
          </a:p>
        </p:txBody>
      </p:sp>
    </p:spTree>
    <p:extLst>
      <p:ext uri="{BB962C8B-B14F-4D97-AF65-F5344CB8AC3E}">
        <p14:creationId xmlns:p14="http://schemas.microsoft.com/office/powerpoint/2010/main" val="424138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ΣΕ ΣΧΕΣΗ ΜΕ ΤΟΥ</a:t>
            </a:r>
            <a:r>
              <a:rPr lang="el-GR" baseline="0" dirty="0" smtClean="0"/>
              <a:t> ΥΠΗΡΕΣΙΩΝ ΚΟΙΝΩΝΙΚΟΥ ΧΑΡΑΚΤΗΡΑ, ΔΙΑΡΘΡΩΝΟΝΤΑΙ ΕΤΣΙ ΏΣΤΕ ΝΑ ΕΝΕΧΟΥΝ ΣΤΟΙΧΕΙΑ ή ΥΠΑΡΧΕΙ ΑΓΟΡΑ!</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7</a:t>
            </a:fld>
            <a:endParaRPr lang="en-US"/>
          </a:p>
        </p:txBody>
      </p:sp>
    </p:spTree>
    <p:extLst>
      <p:ext uri="{BB962C8B-B14F-4D97-AF65-F5344CB8AC3E}">
        <p14:creationId xmlns:p14="http://schemas.microsoft.com/office/powerpoint/2010/main" val="243356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b="0" i="0" u="none" strike="noStrike" kern="1200" baseline="0" dirty="0" smtClean="0">
              <a:solidFill>
                <a:schemeClr val="tx1"/>
              </a:solidFill>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9</a:t>
            </a:fld>
            <a:endParaRPr lang="en-US"/>
          </a:p>
        </p:txBody>
      </p:sp>
    </p:spTree>
    <p:extLst>
      <p:ext uri="{BB962C8B-B14F-4D97-AF65-F5344CB8AC3E}">
        <p14:creationId xmlns:p14="http://schemas.microsoft.com/office/powerpoint/2010/main" val="100856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10</a:t>
            </a:fld>
            <a:endParaRPr lang="en-US"/>
          </a:p>
        </p:txBody>
      </p:sp>
    </p:spTree>
    <p:extLst>
      <p:ext uri="{BB962C8B-B14F-4D97-AF65-F5344CB8AC3E}">
        <p14:creationId xmlns:p14="http://schemas.microsoft.com/office/powerpoint/2010/main" val="306994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ΩΡΑΙΟ ΑΛΛΑ!</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11</a:t>
            </a:fld>
            <a:endParaRPr lang="en-US"/>
          </a:p>
        </p:txBody>
      </p:sp>
    </p:spTree>
    <p:extLst>
      <p:ext uri="{BB962C8B-B14F-4D97-AF65-F5344CB8AC3E}">
        <p14:creationId xmlns:p14="http://schemas.microsoft.com/office/powerpoint/2010/main" val="357766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ΜΠΟΡΕΙ ΑΡΑΓΕ ΝΑ ΙΣΧΥΡΙΣΤΟΥΜΕ</a:t>
            </a:r>
            <a:r>
              <a:rPr lang="el-GR" baseline="0" dirty="0" smtClean="0"/>
              <a:t> </a:t>
            </a:r>
            <a:r>
              <a:rPr lang="el-GR" baseline="0" dirty="0" smtClean="0"/>
              <a:t>ΟΤΙ </a:t>
            </a:r>
            <a:r>
              <a:rPr lang="el-GR" baseline="0" dirty="0" smtClean="0"/>
              <a:t>ΔΕΝ ΕΧΟΥΜΕ </a:t>
            </a:r>
            <a:r>
              <a:rPr lang="en-US" baseline="0" dirty="0" smtClean="0"/>
              <a:t>EFFECT ON TRADE?</a:t>
            </a:r>
          </a:p>
          <a:p>
            <a:r>
              <a:rPr lang="en-US" baseline="0" dirty="0" smtClean="0"/>
              <a:t>A </a:t>
            </a:r>
            <a:r>
              <a:rPr lang="el-GR" baseline="0" dirty="0" smtClean="0"/>
              <a:t>ΜΠΟΡΕΙ ΝΑ ΕΞΥΠΗΡΕΤΟΥΝΤΑΙ ΜΟΝΟ ΟΙ ΝΤΟΠΙΟΙ</a:t>
            </a:r>
          </a:p>
          <a:p>
            <a:r>
              <a:rPr lang="el-GR" baseline="0" dirty="0" smtClean="0"/>
              <a:t>ΑΛΛΑ</a:t>
            </a:r>
          </a:p>
          <a:p>
            <a:r>
              <a:rPr lang="el-GR" baseline="0" dirty="0" smtClean="0"/>
              <a:t>Β ΛΑΜΒΑΝΕΤΑΙ  ΥΠΟΨΗ ΚΑΙ Ο ΔΥΝΗΤΙΚΟΣ ΕΠΕΝΔΥΤΙΚΟΣ ΑΠΟΚΛΕΙΣΜΟΣ!</a:t>
            </a:r>
            <a:endParaRPr lang="el-GR" dirty="0"/>
          </a:p>
        </p:txBody>
      </p:sp>
      <p:sp>
        <p:nvSpPr>
          <p:cNvPr id="4" name="Θέση αριθμού διαφάνειας 3"/>
          <p:cNvSpPr>
            <a:spLocks noGrp="1"/>
          </p:cNvSpPr>
          <p:nvPr>
            <p:ph type="sldNum" sz="quarter" idx="10"/>
          </p:nvPr>
        </p:nvSpPr>
        <p:spPr/>
        <p:txBody>
          <a:bodyPr/>
          <a:lstStyle/>
          <a:p>
            <a:fld id="{84ACEA33-9830-4330-9511-B3E64CACF539}" type="slidenum">
              <a:rPr lang="en-US" smtClean="0"/>
              <a:t>18</a:t>
            </a:fld>
            <a:endParaRPr lang="en-US"/>
          </a:p>
        </p:txBody>
      </p:sp>
    </p:spTree>
    <p:extLst>
      <p:ext uri="{BB962C8B-B14F-4D97-AF65-F5344CB8AC3E}">
        <p14:creationId xmlns:p14="http://schemas.microsoft.com/office/powerpoint/2010/main" val="118597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1D4A2EA-A858-450E-A41B-181E5E22A940}" type="datetime1">
              <a:rPr lang="el-GR" smtClean="0"/>
              <a:t>31/10/2017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820339-4CB5-4E12-B1F8-95CA37BA48F7}" type="datetime1">
              <a:rPr lang="el-GR" smtClean="0"/>
              <a:t>31/10/2017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AB290EF-1E56-4870-A73B-B58C50EF7FB8}" type="datetime1">
              <a:rPr lang="el-GR" smtClean="0"/>
              <a:t>31/10/2017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612AF14-6F77-43F7-A860-00D434984FF2}" type="datetime1">
              <a:rPr lang="el-GR" smtClean="0"/>
              <a:t>31/10/2017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5CE9A99-C3BE-4B87-AE5F-00544B4483C5}" type="datetime1">
              <a:rPr lang="el-GR" smtClean="0"/>
              <a:t>31/10/2017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09BAB8C-20B4-4755-B3E3-D02D4C4D3805}" type="datetime1">
              <a:rPr lang="el-GR" smtClean="0"/>
              <a:t>31/10/2017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779BC33-A857-46A9-A062-92FE0799506A}" type="datetime1">
              <a:rPr lang="el-GR" smtClean="0"/>
              <a:t>31/10/2017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2D7C386-12A5-4ED0-A73C-7DC7BF5FB4D9}" type="datetime1">
              <a:rPr lang="el-GR" smtClean="0"/>
              <a:t>31/10/2017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2EA5FD6-1CF7-477B-94D7-664E49DEC54E}" type="datetime1">
              <a:rPr lang="el-GR" smtClean="0"/>
              <a:t>31/10/2017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D8E1AFB-1985-4830-8370-DD337DFB9CD9}" type="datetime1">
              <a:rPr lang="el-GR" smtClean="0"/>
              <a:t>31/10/2017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7ADE206-7C8D-4526-80C5-7F6A2858D95C}" type="datetime1">
              <a:rPr lang="el-GR" smtClean="0"/>
              <a:t>31/10/2017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33D11-1815-48A1-9E70-37A335081FF9}" type="datetime1">
              <a:rPr lang="el-GR" smtClean="0"/>
              <a:t>31/10/2017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pic>
        <p:nvPicPr>
          <p:cNvPr id="3074" name="Εικόνα 1" descr="image00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6478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Εικόνα 4" descr="image00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228184" y="222586"/>
            <a:ext cx="2720727" cy="51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Grp="1" noChangeArrowheads="1"/>
          </p:cNvSpPr>
          <p:nvPr>
            <p:ph type="subTitle" idx="1"/>
          </p:nvPr>
        </p:nvSpPr>
        <p:spPr>
          <a:xfrm>
            <a:off x="1008063" y="3500611"/>
            <a:ext cx="7164387" cy="1152525"/>
          </a:xfrm>
          <a:noFill/>
        </p:spPr>
        <p:txBody>
          <a:bodyPr lIns="92075" tIns="46038" rIns="92075" bIns="46038"/>
          <a:lstStyle/>
          <a:p>
            <a:pPr lvl="1" eaLnBrk="1" hangingPunct="1">
              <a:lnSpc>
                <a:spcPct val="90000"/>
              </a:lnSpc>
            </a:pPr>
            <a:endParaRPr lang="en-US" altLang="el-GR" sz="2000" b="1" dirty="0" smtClean="0">
              <a:solidFill>
                <a:schemeClr val="tx1"/>
              </a:solidFill>
            </a:endParaRPr>
          </a:p>
          <a:p>
            <a:pPr lvl="1" eaLnBrk="1" hangingPunct="1">
              <a:lnSpc>
                <a:spcPct val="90000"/>
              </a:lnSpc>
            </a:pPr>
            <a:r>
              <a:rPr lang="el-GR" altLang="el-GR" sz="2000" b="1" dirty="0" smtClean="0">
                <a:solidFill>
                  <a:schemeClr val="tx1">
                    <a:lumMod val="65000"/>
                    <a:lumOff val="35000"/>
                  </a:schemeClr>
                </a:solidFill>
              </a:rPr>
              <a:t>Εθνική Αρχή Συντονισμού</a:t>
            </a:r>
          </a:p>
          <a:p>
            <a:pPr lvl="1" eaLnBrk="1" hangingPunct="1">
              <a:lnSpc>
                <a:spcPct val="90000"/>
              </a:lnSpc>
            </a:pPr>
            <a:r>
              <a:rPr lang="el-GR" altLang="el-GR" sz="2000" b="1" dirty="0" smtClean="0">
                <a:solidFill>
                  <a:schemeClr val="tx1">
                    <a:lumMod val="65000"/>
                    <a:lumOff val="35000"/>
                  </a:schemeClr>
                </a:solidFill>
              </a:rPr>
              <a:t>ΕΙΔΙΚΗ ΥΠΗΡΕΣΙΑ ΚΡΑΤΙΚΩΝ ΕΝΙΣΧΥΣΕΩΝ</a:t>
            </a:r>
          </a:p>
        </p:txBody>
      </p:sp>
      <p:sp>
        <p:nvSpPr>
          <p:cNvPr id="5125" name="AutoShape 12"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buChar char="•"/>
              <a:defRPr sz="3200">
                <a:solidFill>
                  <a:schemeClr val="tx1"/>
                </a:solidFill>
                <a:latin typeface="Arial" charset="0"/>
              </a:defRPr>
            </a:lvl1pPr>
            <a:lvl2pPr marL="742950" indent="-285750" algn="l" eaLnBrk="0" hangingPunct="0">
              <a:buChar char="–"/>
              <a:defRPr sz="2800">
                <a:solidFill>
                  <a:schemeClr val="tx1"/>
                </a:solidFill>
                <a:latin typeface="Arial" charset="0"/>
              </a:defRPr>
            </a:lvl2pPr>
            <a:lvl3pPr marL="1143000" indent="-228600" algn="l" eaLnBrk="0" hangingPunct="0">
              <a:buChar char="•"/>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endParaRPr lang="el-GR" altLang="el-GR" sz="2200">
              <a:latin typeface="Tahoma"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306836"/>
            <a:ext cx="4164047" cy="14822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txBox="1">
            <a:spLocks noChangeArrowheads="1"/>
          </p:cNvSpPr>
          <p:nvPr/>
        </p:nvSpPr>
        <p:spPr>
          <a:xfrm>
            <a:off x="944563" y="548680"/>
            <a:ext cx="7332662" cy="17581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sz="2400" b="1" dirty="0" smtClean="0"/>
              <a:t>ΥΠΗΡΕΣΙΕΣ ΓΕΝΙΚΟΥ ΟΙΚΟΝΟΜΙΚΟΥ ΣΥΜΦΕΡΟΝΤΟΣ</a:t>
            </a:r>
          </a:p>
          <a:p>
            <a:r>
              <a:rPr lang="el-GR" altLang="el-GR" sz="2400" b="1" dirty="0" smtClean="0"/>
              <a:t>ΔΕΣΜΗ ΥΓΟΣ</a:t>
            </a: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65" y="0"/>
            <a:ext cx="1748995" cy="773410"/>
          </a:xfrm>
          <a:prstGeom prst="rect">
            <a:avLst/>
          </a:prstGeom>
        </p:spPr>
      </p:pic>
    </p:spTree>
    <p:extLst>
      <p:ext uri="{BB962C8B-B14F-4D97-AF65-F5344CB8AC3E}">
        <p14:creationId xmlns:p14="http://schemas.microsoft.com/office/powerpoint/2010/main" val="2410276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8229600" cy="1008112"/>
          </a:xfrm>
        </p:spPr>
        <p:txBody>
          <a:bodyPr/>
          <a:lstStyle/>
          <a:p>
            <a:r>
              <a:rPr lang="el-GR" b="1" dirty="0" smtClean="0">
                <a:solidFill>
                  <a:srgbClr val="FFC000"/>
                </a:solidFill>
              </a:rPr>
              <a:t>Είναι ΥΓΟΣ;</a:t>
            </a:r>
            <a:endParaRPr lang="el-GR" b="1" dirty="0">
              <a:solidFill>
                <a:srgbClr val="FFC000"/>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10</a:t>
            </a:fld>
            <a:endParaRPr lang="el-GR"/>
          </a:p>
        </p:txBody>
      </p:sp>
      <p:pic>
        <p:nvPicPr>
          <p:cNvPr id="15362" name="Picture 2" descr="F:\ΕΚΔΑΑ\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628800"/>
            <a:ext cx="7885113" cy="4464496"/>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3820800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548680"/>
            <a:ext cx="6851104" cy="1152128"/>
          </a:xfrm>
        </p:spPr>
        <p:txBody>
          <a:bodyPr/>
          <a:lstStyle/>
          <a:p>
            <a:r>
              <a:rPr lang="el-GR" altLang="el-GR" sz="5400" b="1" dirty="0">
                <a:solidFill>
                  <a:srgbClr val="FF9900"/>
                </a:solidFill>
              </a:rPr>
              <a:t>Χαρακτηρισμός ΥΓΟΣ</a:t>
            </a:r>
            <a:endParaRPr lang="el-GR" sz="5400" dirty="0"/>
          </a:p>
        </p:txBody>
      </p:sp>
      <p:sp>
        <p:nvSpPr>
          <p:cNvPr id="3" name="Θέση περιεχομένου 2"/>
          <p:cNvSpPr>
            <a:spLocks noGrp="1"/>
          </p:cNvSpPr>
          <p:nvPr>
            <p:ph idx="1"/>
          </p:nvPr>
        </p:nvSpPr>
        <p:spPr>
          <a:xfrm>
            <a:off x="517079" y="1962589"/>
            <a:ext cx="8229600" cy="3914683"/>
          </a:xfrm>
        </p:spPr>
        <p:txBody>
          <a:bodyPr/>
          <a:lstStyle/>
          <a:p>
            <a:pPr eaLnBrk="1" hangingPunct="1"/>
            <a:r>
              <a:rPr lang="el-GR" altLang="el-GR" sz="2400" dirty="0">
                <a:solidFill>
                  <a:srgbClr val="7030A0"/>
                </a:solidFill>
                <a:latin typeface="Verdana" panose="020B0604030504040204" pitchFamily="34" charset="0"/>
                <a:ea typeface="Verdana" panose="020B0604030504040204" pitchFamily="34" charset="0"/>
                <a:cs typeface="Verdana" panose="020B0604030504040204" pitchFamily="34" charset="0"/>
              </a:rPr>
              <a:t>Κάθε Κ-Μ έχει ευρεία διακριτική ευχέρεια να ορίσει τις ΥΓΟΣ που θα παρέχει με μόνη προϋπόθεση την τήρηση των περιορισμών που επιβάλλει το δίκαιο της Ένωσης (εναρμόνιση τομέων σε επίπεδο Ένωσης και έλεγχος πρόδηλου σφάλματος εκτίμησης)</a:t>
            </a:r>
          </a:p>
          <a:p>
            <a:pPr eaLnBrk="1" hangingPunct="1"/>
            <a:endPar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eaLnBrk="1" hangingPunct="1"/>
            <a:r>
              <a:rPr lang="el-GR" altLang="el-GR" sz="2400" dirty="0">
                <a:solidFill>
                  <a:srgbClr val="7030A0"/>
                </a:solidFill>
                <a:latin typeface="Verdana" panose="020B0604030504040204" pitchFamily="34" charset="0"/>
                <a:ea typeface="Verdana" panose="020B0604030504040204" pitchFamily="34" charset="0"/>
                <a:cs typeface="Verdana" panose="020B0604030504040204" pitchFamily="34" charset="0"/>
              </a:rPr>
              <a:t>Έλεγχος Πρόδηλου σφάλματος εκτίμησης: Επανεξέταση από  Επιτροπή </a:t>
            </a:r>
            <a:r>
              <a:rPr lang="el-GR" altLang="el-GR" sz="24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και </a:t>
            </a:r>
            <a:r>
              <a:rPr lang="el-GR" altLang="el-GR" sz="2400" dirty="0">
                <a:solidFill>
                  <a:srgbClr val="7030A0"/>
                </a:solidFill>
                <a:latin typeface="Verdana" panose="020B0604030504040204" pitchFamily="34" charset="0"/>
                <a:ea typeface="Verdana" panose="020B0604030504040204" pitchFamily="34" charset="0"/>
                <a:cs typeface="Verdana" panose="020B0604030504040204" pitchFamily="34" charset="0"/>
              </a:rPr>
              <a:t>από δικαστήρια της Ένωσης</a:t>
            </a:r>
          </a:p>
          <a:p>
            <a:endParaRPr lang="el-GR"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350133361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92696"/>
            <a:ext cx="6851104" cy="1368152"/>
          </a:xfrm>
        </p:spPr>
        <p:txBody>
          <a:bodyPr>
            <a:normAutofit fontScale="90000"/>
          </a:bodyPr>
          <a:lstStyle/>
          <a:p>
            <a:r>
              <a:rPr lang="el-GR" b="1" dirty="0" smtClean="0">
                <a:solidFill>
                  <a:srgbClr val="FFC000"/>
                </a:solidFill>
              </a:rPr>
              <a:t>Τι ελέγχει η ΕΕ για Πρόδηλο </a:t>
            </a:r>
            <a:r>
              <a:rPr lang="el-GR" b="1" dirty="0" smtClean="0">
                <a:solidFill>
                  <a:srgbClr val="FFC000"/>
                </a:solidFill>
              </a:rPr>
              <a:t>Σφάλμα</a:t>
            </a:r>
            <a:r>
              <a:rPr lang="en-US" b="1" dirty="0" smtClean="0">
                <a:solidFill>
                  <a:srgbClr val="FFC000"/>
                </a:solidFill>
              </a:rPr>
              <a:t>;</a:t>
            </a:r>
            <a:endParaRPr lang="el-GR" b="1" dirty="0">
              <a:solidFill>
                <a:srgbClr val="FFC000"/>
              </a:solidFill>
            </a:endParaRPr>
          </a:p>
        </p:txBody>
      </p:sp>
      <p:pic>
        <p:nvPicPr>
          <p:cNvPr id="4098" name="Picture 2" descr="C:\Users\kleanthis\Desktop\ΕΚΔΑΑ\15.bmp"/>
          <p:cNvPicPr>
            <a:picLocks noChangeAspect="1" noChangeArrowheads="1"/>
          </p:cNvPicPr>
          <p:nvPr/>
        </p:nvPicPr>
        <p:blipFill>
          <a:blip r:embed="rId2" cstate="print"/>
          <a:srcRect/>
          <a:stretch>
            <a:fillRect/>
          </a:stretch>
        </p:blipFill>
        <p:spPr bwMode="auto">
          <a:xfrm>
            <a:off x="467544" y="2060848"/>
            <a:ext cx="8424936" cy="4032448"/>
          </a:xfrm>
          <a:prstGeom prst="rect">
            <a:avLst/>
          </a:prstGeom>
          <a:noFill/>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 y="0"/>
            <a:ext cx="1748995" cy="773410"/>
          </a:xfrm>
          <a:prstGeom prst="rect">
            <a:avLst/>
          </a:prstGeom>
        </p:spPr>
      </p:pic>
    </p:spTree>
    <p:extLst>
      <p:ext uri="{BB962C8B-B14F-4D97-AF65-F5344CB8AC3E}">
        <p14:creationId xmlns:p14="http://schemas.microsoft.com/office/powerpoint/2010/main" val="46939255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620688"/>
            <a:ext cx="6851104" cy="792088"/>
          </a:xfrm>
        </p:spPr>
        <p:txBody>
          <a:bodyPr>
            <a:normAutofit/>
          </a:bodyPr>
          <a:lstStyle/>
          <a:p>
            <a:r>
              <a:rPr lang="el-GR" altLang="el-GR" b="1" dirty="0">
                <a:solidFill>
                  <a:srgbClr val="FF9900"/>
                </a:solidFill>
              </a:rPr>
              <a:t>ΥΓΟΣ </a:t>
            </a:r>
            <a:r>
              <a:rPr lang="el-GR" altLang="el-GR" b="1" dirty="0" smtClean="0">
                <a:solidFill>
                  <a:srgbClr val="FF9900"/>
                </a:solidFill>
              </a:rPr>
              <a:t>Προϋπόθεση</a:t>
            </a:r>
            <a:endParaRPr lang="el-GR" dirty="0"/>
          </a:p>
        </p:txBody>
      </p:sp>
      <p:sp>
        <p:nvSpPr>
          <p:cNvPr id="3" name="Θέση περιεχομένου 2"/>
          <p:cNvSpPr>
            <a:spLocks noGrp="1"/>
          </p:cNvSpPr>
          <p:nvPr>
            <p:ph idx="1"/>
          </p:nvPr>
        </p:nvSpPr>
        <p:spPr>
          <a:xfrm>
            <a:off x="517079" y="1700809"/>
            <a:ext cx="8229600" cy="4176464"/>
          </a:xfrm>
        </p:spPr>
        <p:txBody>
          <a:bodyPr/>
          <a:lstStyle/>
          <a:p>
            <a:pPr eaLnBrk="1" hangingPunct="1">
              <a:buClr>
                <a:srgbClr val="FF9900"/>
              </a:buClr>
              <a:buFont typeface="Wingdings" pitchFamily="2" charset="2"/>
              <a:buBlip>
                <a:blip r:embed="rId2"/>
              </a:buBlip>
              <a:defRPr/>
            </a:pPr>
            <a:r>
              <a:rPr lang="el-GR" sz="2400" b="1" dirty="0">
                <a:solidFill>
                  <a:schemeClr val="accent2"/>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Υπηρεσία που παρέχεται ήδη από την αγορά μπορεί να είναι ΥΓΟΣ;</a:t>
            </a:r>
          </a:p>
          <a:p>
            <a:pPr eaLnBrk="1" hangingPunct="1">
              <a:buClr>
                <a:srgbClr val="FF9900"/>
              </a:buClr>
              <a:buFont typeface="Wingdings" pitchFamily="2" charset="2"/>
              <a:buNone/>
              <a:defRPr/>
            </a:pPr>
            <a:r>
              <a:rPr lang="el-GR" sz="2400" b="1" i="1" dirty="0">
                <a:solidFill>
                  <a:schemeClr val="accent2"/>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lang="el-GR" sz="2400" i="1" dirty="0">
                <a:solidFill>
                  <a:srgbClr val="7030A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ΝΑΙ υπό προϋποθέσεις. Παροχή χωρίς διακρίσεις- σαφής προσδιορισμός των ιδιαίτερων χαρακτηριστικών της ΥΓΟΣ</a:t>
            </a:r>
          </a:p>
          <a:p>
            <a:pPr eaLnBrk="1" hangingPunct="1">
              <a:buClr>
                <a:srgbClr val="FF9900"/>
              </a:buClr>
              <a:buFont typeface="Wingdings" pitchFamily="2" charset="2"/>
              <a:buBlip>
                <a:blip r:embed="rId2"/>
              </a:buBlip>
              <a:defRPr/>
            </a:pPr>
            <a:r>
              <a:rPr lang="el-GR" sz="2400" b="1" dirty="0">
                <a:solidFill>
                  <a:schemeClr val="accent2"/>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Υπηρεσία που στο εγγύς μέλλον θα παρέχεται από την αγορά μπορεί να οριστεί ως ΥΓΟΣ;</a:t>
            </a:r>
          </a:p>
          <a:p>
            <a:pPr eaLnBrk="1" hangingPunct="1">
              <a:buClr>
                <a:srgbClr val="FF9900"/>
              </a:buClr>
              <a:buFont typeface="Wingdings" pitchFamily="2" charset="2"/>
              <a:buNone/>
              <a:defRPr/>
            </a:pPr>
            <a:r>
              <a:rPr lang="el-GR" sz="2400" b="1" dirty="0">
                <a:solidFill>
                  <a:schemeClr val="accent2"/>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lang="el-GR" sz="2400" i="1" dirty="0">
                <a:solidFill>
                  <a:srgbClr val="7030A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ΝΑΙ αλλά περιορισμός του χρόνου ανάθεσης με ταυτόχρονη παρακολούθηση της αγοράς</a:t>
            </a:r>
          </a:p>
          <a:p>
            <a:endParaRPr lang="el-GR"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 y="0"/>
            <a:ext cx="1748995" cy="773410"/>
          </a:xfrm>
          <a:prstGeom prst="rect">
            <a:avLst/>
          </a:prstGeom>
        </p:spPr>
      </p:pic>
    </p:spTree>
    <p:extLst>
      <p:ext uri="{BB962C8B-B14F-4D97-AF65-F5344CB8AC3E}">
        <p14:creationId xmlns:p14="http://schemas.microsoft.com/office/powerpoint/2010/main" val="685414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3"/>
            <a:ext cx="6851104" cy="1296144"/>
          </a:xfrm>
        </p:spPr>
        <p:txBody>
          <a:bodyPr/>
          <a:lstStyle/>
          <a:p>
            <a:r>
              <a:rPr lang="el-GR" sz="5000" b="1" dirty="0" smtClean="0">
                <a:solidFill>
                  <a:srgbClr val="FFC000"/>
                </a:solidFill>
              </a:rPr>
              <a:t>Αποδεκτές ΥΓΟΣ-1</a:t>
            </a:r>
            <a:endParaRPr lang="el-GR" sz="5000" b="1" dirty="0">
              <a:solidFill>
                <a:srgbClr val="FFC000"/>
              </a:solidFill>
            </a:endParaRPr>
          </a:p>
        </p:txBody>
      </p:sp>
      <p:pic>
        <p:nvPicPr>
          <p:cNvPr id="6146" name="Picture 2" descr="C:\Users\kleanthis\Desktop\ΕΚΔΑΑ\17.bmp"/>
          <p:cNvPicPr>
            <a:picLocks noChangeAspect="1" noChangeArrowheads="1"/>
          </p:cNvPicPr>
          <p:nvPr/>
        </p:nvPicPr>
        <p:blipFill>
          <a:blip r:embed="rId2" cstate="print"/>
          <a:srcRect/>
          <a:stretch>
            <a:fillRect/>
          </a:stretch>
        </p:blipFill>
        <p:spPr bwMode="auto">
          <a:xfrm>
            <a:off x="395537" y="1916832"/>
            <a:ext cx="8496944" cy="4608512"/>
          </a:xfrm>
          <a:prstGeom prst="rect">
            <a:avLst/>
          </a:prstGeom>
          <a:noFill/>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1065068568"/>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851104" cy="1224135"/>
          </a:xfrm>
        </p:spPr>
        <p:txBody>
          <a:bodyPr>
            <a:normAutofit/>
          </a:bodyPr>
          <a:lstStyle/>
          <a:p>
            <a:r>
              <a:rPr lang="el-GR" sz="5000" b="1" dirty="0">
                <a:solidFill>
                  <a:srgbClr val="FFC000"/>
                </a:solidFill>
              </a:rPr>
              <a:t>Αποδεκτές ΥΓΟΣ-2</a:t>
            </a:r>
            <a:endParaRPr lang="el-GR" sz="5000" b="1" dirty="0">
              <a:solidFill>
                <a:srgbClr val="FFC000"/>
              </a:solidFill>
            </a:endParaRPr>
          </a:p>
        </p:txBody>
      </p:sp>
      <p:pic>
        <p:nvPicPr>
          <p:cNvPr id="7170" name="Picture 2" descr="C:\Users\kleanthis\Desktop\ΕΚΔΑΑ\18.bmp"/>
          <p:cNvPicPr>
            <a:picLocks noChangeAspect="1" noChangeArrowheads="1"/>
          </p:cNvPicPr>
          <p:nvPr/>
        </p:nvPicPr>
        <p:blipFill>
          <a:blip r:embed="rId2" cstate="print"/>
          <a:srcRect/>
          <a:stretch>
            <a:fillRect/>
          </a:stretch>
        </p:blipFill>
        <p:spPr bwMode="auto">
          <a:xfrm>
            <a:off x="395537" y="1916832"/>
            <a:ext cx="8496944" cy="4464496"/>
          </a:xfrm>
          <a:prstGeom prst="rect">
            <a:avLst/>
          </a:prstGeom>
          <a:noFill/>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310967005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056784" cy="1440160"/>
          </a:xfrm>
        </p:spPr>
        <p:txBody>
          <a:bodyPr/>
          <a:lstStyle/>
          <a:p>
            <a:r>
              <a:rPr lang="el-GR" b="1" dirty="0" smtClean="0">
                <a:solidFill>
                  <a:srgbClr val="FFC000"/>
                </a:solidFill>
              </a:rPr>
              <a:t>Πρόδηλο Σφάλμα – ΟΧΙ ΥΓΟΣ</a:t>
            </a:r>
            <a:endParaRPr lang="el-GR" b="1" dirty="0">
              <a:solidFill>
                <a:srgbClr val="FFC000"/>
              </a:solidFill>
            </a:endParaRPr>
          </a:p>
        </p:txBody>
      </p:sp>
      <p:pic>
        <p:nvPicPr>
          <p:cNvPr id="8194" name="Picture 2" descr="C:\Users\kleanthis\Desktop\ΕΚΔΑΑ\19.bmp"/>
          <p:cNvPicPr>
            <a:picLocks noChangeAspect="1" noChangeArrowheads="1"/>
          </p:cNvPicPr>
          <p:nvPr/>
        </p:nvPicPr>
        <p:blipFill>
          <a:blip r:embed="rId2" cstate="print"/>
          <a:srcRect/>
          <a:stretch>
            <a:fillRect/>
          </a:stretch>
        </p:blipFill>
        <p:spPr bwMode="auto">
          <a:xfrm>
            <a:off x="395536" y="1772816"/>
            <a:ext cx="8424935" cy="4680520"/>
          </a:xfrm>
          <a:prstGeom prst="rect">
            <a:avLst/>
          </a:prstGeom>
          <a:noFill/>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 y="0"/>
            <a:ext cx="1748995" cy="773410"/>
          </a:xfrm>
          <a:prstGeom prst="rect">
            <a:avLst/>
          </a:prstGeom>
        </p:spPr>
      </p:pic>
    </p:spTree>
    <p:extLst>
      <p:ext uri="{BB962C8B-B14F-4D97-AF65-F5344CB8AC3E}">
        <p14:creationId xmlns:p14="http://schemas.microsoft.com/office/powerpoint/2010/main" val="3069091228"/>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6851104" cy="1512168"/>
          </a:xfrm>
        </p:spPr>
        <p:txBody>
          <a:bodyPr>
            <a:normAutofit/>
          </a:bodyPr>
          <a:lstStyle/>
          <a:p>
            <a:r>
              <a:rPr lang="el-GR" sz="4000" b="1" dirty="0" smtClean="0">
                <a:solidFill>
                  <a:srgbClr val="FFC000"/>
                </a:solidFill>
              </a:rPr>
              <a:t>Τι συμβαίνει όταν υπάρχει Πρόδηλο Σφάλμα?</a:t>
            </a:r>
            <a:endParaRPr lang="el-GR" sz="4000" b="1" dirty="0">
              <a:solidFill>
                <a:srgbClr val="FFC000"/>
              </a:solidFill>
            </a:endParaRPr>
          </a:p>
        </p:txBody>
      </p:sp>
      <p:pic>
        <p:nvPicPr>
          <p:cNvPr id="5122" name="Picture 2" descr="C:\Users\kleanthis\Desktop\ΕΚΔΑΑ\16.bmp"/>
          <p:cNvPicPr>
            <a:picLocks noChangeAspect="1" noChangeArrowheads="1"/>
          </p:cNvPicPr>
          <p:nvPr/>
        </p:nvPicPr>
        <p:blipFill>
          <a:blip r:embed="rId2" cstate="print"/>
          <a:srcRect/>
          <a:stretch>
            <a:fillRect/>
          </a:stretch>
        </p:blipFill>
        <p:spPr bwMode="auto">
          <a:xfrm>
            <a:off x="348877" y="1988840"/>
            <a:ext cx="8496944" cy="4464496"/>
          </a:xfrm>
          <a:prstGeom prst="rect">
            <a:avLst/>
          </a:prstGeom>
          <a:noFill/>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134173082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48680"/>
            <a:ext cx="6851104" cy="1368152"/>
          </a:xfrm>
        </p:spPr>
        <p:txBody>
          <a:bodyPr>
            <a:normAutofit fontScale="90000"/>
          </a:bodyPr>
          <a:lstStyle/>
          <a:p>
            <a:r>
              <a:rPr lang="el-GR" b="1" dirty="0" smtClean="0">
                <a:solidFill>
                  <a:srgbClr val="FFC000"/>
                </a:solidFill>
              </a:rPr>
              <a:t>Τοπική ΥΓΟΣ: </a:t>
            </a:r>
            <a:r>
              <a:rPr lang="en-US" b="1" dirty="0" smtClean="0">
                <a:solidFill>
                  <a:srgbClr val="FFC000"/>
                </a:solidFill>
              </a:rPr>
              <a:t>effect on internal trade?</a:t>
            </a:r>
            <a:endParaRPr lang="el-GR" b="1" dirty="0">
              <a:solidFill>
                <a:srgbClr val="FFC000"/>
              </a:solidFill>
            </a:endParaRPr>
          </a:p>
        </p:txBody>
      </p:sp>
      <p:pic>
        <p:nvPicPr>
          <p:cNvPr id="9218" name="Picture 2" descr="C:\Users\kleanthis\Desktop\ΕΚΔΑΑ\21.bmp"/>
          <p:cNvPicPr>
            <a:picLocks noChangeAspect="1" noChangeArrowheads="1"/>
          </p:cNvPicPr>
          <p:nvPr/>
        </p:nvPicPr>
        <p:blipFill>
          <a:blip r:embed="rId3" cstate="print"/>
          <a:srcRect/>
          <a:stretch>
            <a:fillRect/>
          </a:stretch>
        </p:blipFill>
        <p:spPr bwMode="auto">
          <a:xfrm>
            <a:off x="323528" y="1772816"/>
            <a:ext cx="8568952" cy="4608512"/>
          </a:xfrm>
          <a:prstGeom prst="rect">
            <a:avLst/>
          </a:prstGeom>
          <a:noFill/>
        </p:spPr>
      </p:pic>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2499244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49288" y="620688"/>
            <a:ext cx="6851104" cy="1224136"/>
          </a:xfrm>
        </p:spPr>
        <p:txBody>
          <a:bodyPr>
            <a:normAutofit fontScale="90000"/>
          </a:bodyPr>
          <a:lstStyle/>
          <a:p>
            <a:r>
              <a:rPr lang="en-US" dirty="0" smtClean="0">
                <a:solidFill>
                  <a:srgbClr val="FFC000"/>
                </a:solidFill>
              </a:rPr>
              <a:t/>
            </a:r>
            <a:br>
              <a:rPr lang="en-US" dirty="0" smtClean="0">
                <a:solidFill>
                  <a:srgbClr val="FFC000"/>
                </a:solidFill>
              </a:rPr>
            </a:br>
            <a:r>
              <a:rPr lang="el-GR" b="1" dirty="0" smtClean="0">
                <a:solidFill>
                  <a:srgbClr val="FFC000"/>
                </a:solidFill>
              </a:rPr>
              <a:t>Συμπέρασμα για ΥΓΟΣ &amp; </a:t>
            </a:r>
            <a:r>
              <a:rPr lang="el-GR" b="1" dirty="0">
                <a:solidFill>
                  <a:srgbClr val="FFC000"/>
                </a:solidFill>
              </a:rPr>
              <a:t>Κ</a:t>
            </a:r>
            <a:r>
              <a:rPr lang="el-GR" b="1" dirty="0" smtClean="0">
                <a:solidFill>
                  <a:srgbClr val="FFC000"/>
                </a:solidFill>
              </a:rPr>
              <a:t>ρατικές </a:t>
            </a:r>
            <a:r>
              <a:rPr lang="el-GR" b="1" dirty="0">
                <a:solidFill>
                  <a:srgbClr val="FFC000"/>
                </a:solidFill>
              </a:rPr>
              <a:t>Ε</a:t>
            </a:r>
            <a:r>
              <a:rPr lang="el-GR" b="1" dirty="0" smtClean="0">
                <a:solidFill>
                  <a:srgbClr val="FFC000"/>
                </a:solidFill>
              </a:rPr>
              <a:t>νισχύσεις</a:t>
            </a:r>
            <a:r>
              <a:rPr lang="el-GR" dirty="0" smtClean="0">
                <a:solidFill>
                  <a:srgbClr val="FFC000"/>
                </a:solidFill>
              </a:rPr>
              <a:t/>
            </a:r>
            <a:br>
              <a:rPr lang="el-GR" dirty="0" smtClean="0">
                <a:solidFill>
                  <a:srgbClr val="FFC000"/>
                </a:solidFill>
              </a:rPr>
            </a:br>
            <a:endParaRPr lang="el-GR" dirty="0">
              <a:solidFill>
                <a:srgbClr val="FFC000"/>
              </a:solidFill>
            </a:endParaRPr>
          </a:p>
        </p:txBody>
      </p:sp>
      <p:sp>
        <p:nvSpPr>
          <p:cNvPr id="3" name="Θέση περιεχομένου 2"/>
          <p:cNvSpPr>
            <a:spLocks noGrp="1"/>
          </p:cNvSpPr>
          <p:nvPr>
            <p:ph idx="1"/>
          </p:nvPr>
        </p:nvSpPr>
        <p:spPr>
          <a:xfrm>
            <a:off x="517079" y="2060848"/>
            <a:ext cx="8229600" cy="4392488"/>
          </a:xfrm>
        </p:spPr>
        <p:txBody>
          <a:bodyPr>
            <a:normAutofit/>
          </a:bodyPr>
          <a:lstStyle/>
          <a:p>
            <a:pPr lvl="0"/>
            <a:r>
              <a:rPr lang="el-GR" sz="1800" b="1" dirty="0">
                <a:solidFill>
                  <a:schemeClr val="accent2"/>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Το γεγονός ότι μία υπηρεσία είναι ΥΓΟΣ ΔΕΝ ΣΗΜΑΙΝΕΙ</a:t>
            </a:r>
            <a:r>
              <a:rPr lang="el-GR" sz="2400" b="1" dirty="0">
                <a:solidFill>
                  <a:schemeClr val="accent2"/>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a:t>
            </a:r>
          </a:p>
          <a:p>
            <a:pPr marL="0" lvl="0" indent="0">
              <a:buNone/>
            </a:pPr>
            <a:r>
              <a:rPr lang="el-GR" sz="1800" dirty="0" smtClean="0">
                <a:solidFill>
                  <a:srgbClr val="7030A0"/>
                </a:solidFill>
                <a:latin typeface="Verdana" pitchFamily="34" charset="0"/>
                <a:ea typeface="Verdana" pitchFamily="34" charset="0"/>
                <a:cs typeface="Verdana" pitchFamily="34" charset="0"/>
              </a:rPr>
              <a:t>    - ότι εξαιρείται από τους κανόνες κρατικών ενισχύσεων </a:t>
            </a:r>
          </a:p>
          <a:p>
            <a:pPr marL="0" lvl="0" indent="0">
              <a:buNone/>
            </a:pPr>
            <a:r>
              <a:rPr lang="el-GR" sz="1800" dirty="0" smtClean="0">
                <a:solidFill>
                  <a:srgbClr val="7030A0"/>
                </a:solidFill>
                <a:latin typeface="Verdana" pitchFamily="34" charset="0"/>
                <a:ea typeface="Verdana" pitchFamily="34" charset="0"/>
                <a:cs typeface="Verdana" pitchFamily="34" charset="0"/>
              </a:rPr>
              <a:t>    - ότι δεν χρειάζεται να κοινοποιηθεί</a:t>
            </a:r>
          </a:p>
          <a:p>
            <a:pPr marL="0" indent="0">
              <a:buNone/>
            </a:pPr>
            <a:endParaRPr lang="el-GR" sz="1800" dirty="0" smtClean="0">
              <a:solidFill>
                <a:schemeClr val="tx1"/>
              </a:solidFill>
              <a:latin typeface="Verdana" pitchFamily="34" charset="0"/>
              <a:ea typeface="Verdana" pitchFamily="34" charset="0"/>
              <a:cs typeface="Verdana" pitchFamily="34" charset="0"/>
            </a:endParaRPr>
          </a:p>
          <a:p>
            <a:pPr lvl="0"/>
            <a:r>
              <a:rPr lang="el-GR" sz="1800" b="1" dirty="0">
                <a:solidFill>
                  <a:schemeClr val="accent2"/>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ΕΙΔΙΚΟΙ ΚΑΝΟΝΕΣ ΓΙΑ ΤΙΣ ΥΓΟΣ:</a:t>
            </a:r>
          </a:p>
          <a:p>
            <a:pPr marL="0" indent="0">
              <a:buNone/>
            </a:pPr>
            <a:r>
              <a:rPr lang="el-GR" sz="1800" dirty="0" smtClean="0">
                <a:solidFill>
                  <a:schemeClr val="tx1"/>
                </a:solidFill>
                <a:latin typeface="Verdana" pitchFamily="34" charset="0"/>
                <a:ea typeface="Verdana" pitchFamily="34" charset="0"/>
                <a:cs typeface="Verdana" pitchFamily="34" charset="0"/>
              </a:rPr>
              <a:t>    </a:t>
            </a:r>
            <a:r>
              <a:rPr lang="el-GR" sz="1800" dirty="0" smtClean="0">
                <a:solidFill>
                  <a:srgbClr val="7030A0"/>
                </a:solidFill>
                <a:latin typeface="Verdana" pitchFamily="34" charset="0"/>
                <a:ea typeface="Verdana" pitchFamily="34" charset="0"/>
                <a:cs typeface="Verdana" pitchFamily="34" charset="0"/>
              </a:rPr>
              <a:t>α) Είναι η κρατική αντιστάθμιση της ΥΓΟΣ κρατική ενίσχυση;</a:t>
            </a:r>
          </a:p>
          <a:p>
            <a:pPr marL="0" indent="0">
              <a:buNone/>
            </a:pPr>
            <a:r>
              <a:rPr lang="el-GR" sz="1800" dirty="0">
                <a:solidFill>
                  <a:srgbClr val="7030A0"/>
                </a:solidFill>
                <a:latin typeface="Verdana" pitchFamily="34" charset="0"/>
                <a:ea typeface="Verdana" pitchFamily="34" charset="0"/>
                <a:cs typeface="Verdana" pitchFamily="34" charset="0"/>
              </a:rPr>
              <a:t> </a:t>
            </a:r>
            <a:r>
              <a:rPr lang="el-GR" sz="1800" dirty="0" smtClean="0">
                <a:solidFill>
                  <a:srgbClr val="7030A0"/>
                </a:solidFill>
                <a:latin typeface="Verdana" pitchFamily="34" charset="0"/>
                <a:ea typeface="Verdana" pitchFamily="34" charset="0"/>
                <a:cs typeface="Verdana" pitchFamily="34" charset="0"/>
              </a:rPr>
              <a:t>      =&gt; Κριτήρια Altmark</a:t>
            </a:r>
            <a:r>
              <a:rPr lang="el-GR" sz="1800" dirty="0">
                <a:solidFill>
                  <a:srgbClr val="7030A0"/>
                </a:solidFill>
                <a:latin typeface="Verdana" pitchFamily="34" charset="0"/>
                <a:ea typeface="Verdana" pitchFamily="34" charset="0"/>
                <a:cs typeface="Verdana" pitchFamily="34" charset="0"/>
              </a:rPr>
              <a:t>;</a:t>
            </a:r>
            <a:endParaRPr lang="el-GR" sz="1800" dirty="0" smtClean="0">
              <a:solidFill>
                <a:srgbClr val="7030A0"/>
              </a:solidFill>
              <a:latin typeface="Verdana" pitchFamily="34" charset="0"/>
              <a:ea typeface="Verdana" pitchFamily="34" charset="0"/>
              <a:cs typeface="Verdana" pitchFamily="34" charset="0"/>
            </a:endParaRPr>
          </a:p>
          <a:p>
            <a:pPr marL="0" indent="0">
              <a:buNone/>
            </a:pPr>
            <a:r>
              <a:rPr lang="el-GR" sz="1800" dirty="0" smtClean="0">
                <a:solidFill>
                  <a:srgbClr val="7030A0"/>
                </a:solidFill>
                <a:latin typeface="Verdana" pitchFamily="34" charset="0"/>
                <a:ea typeface="Verdana" pitchFamily="34" charset="0"/>
                <a:cs typeface="Verdana" pitchFamily="34" charset="0"/>
              </a:rPr>
              <a:t>       </a:t>
            </a:r>
            <a:r>
              <a:rPr lang="el-GR" sz="1800" dirty="0">
                <a:solidFill>
                  <a:srgbClr val="7030A0"/>
                </a:solidFill>
                <a:latin typeface="Verdana" pitchFamily="34" charset="0"/>
                <a:ea typeface="Verdana" pitchFamily="34" charset="0"/>
                <a:cs typeface="Verdana" pitchFamily="34" charset="0"/>
              </a:rPr>
              <a:t>=&gt;</a:t>
            </a:r>
            <a:r>
              <a:rPr lang="el-GR" sz="1800" dirty="0" smtClean="0">
                <a:solidFill>
                  <a:srgbClr val="7030A0"/>
                </a:solidFill>
                <a:latin typeface="Verdana" pitchFamily="34" charset="0"/>
                <a:ea typeface="Verdana" pitchFamily="34" charset="0"/>
                <a:cs typeface="Verdana" pitchFamily="34" charset="0"/>
              </a:rPr>
              <a:t> Πρόκειται για  de minimis  ΥΓΟΣ;</a:t>
            </a:r>
          </a:p>
          <a:p>
            <a:pPr marL="0" indent="0">
              <a:buNone/>
            </a:pPr>
            <a:endParaRPr lang="el-GR" sz="1800" dirty="0" smtClean="0">
              <a:latin typeface="Verdana" pitchFamily="34" charset="0"/>
              <a:ea typeface="Verdana" pitchFamily="34" charset="0"/>
              <a:cs typeface="Verdana" pitchFamily="34" charset="0"/>
            </a:endParaRPr>
          </a:p>
          <a:p>
            <a:pPr marL="0" indent="0">
              <a:buNone/>
            </a:pPr>
            <a:r>
              <a:rPr lang="el-GR" sz="1800" dirty="0" smtClean="0">
                <a:solidFill>
                  <a:schemeClr val="tx1"/>
                </a:solidFill>
                <a:latin typeface="Verdana" pitchFamily="34" charset="0"/>
                <a:ea typeface="Verdana" pitchFamily="34" charset="0"/>
                <a:cs typeface="Verdana" pitchFamily="34" charset="0"/>
              </a:rPr>
              <a:t>    </a:t>
            </a:r>
            <a:r>
              <a:rPr lang="el-GR" sz="1800" dirty="0" smtClean="0">
                <a:solidFill>
                  <a:srgbClr val="7030A0"/>
                </a:solidFill>
                <a:latin typeface="Verdana" pitchFamily="34" charset="0"/>
                <a:ea typeface="Verdana" pitchFamily="34" charset="0"/>
                <a:cs typeface="Verdana" pitchFamily="34" charset="0"/>
              </a:rPr>
              <a:t>β) Είναι η ενίσχυση ΥΓΟΣ συμβιβάσιμη;</a:t>
            </a:r>
          </a:p>
          <a:p>
            <a:pPr marL="0" indent="0">
              <a:buNone/>
            </a:pPr>
            <a:r>
              <a:rPr lang="el-GR" sz="1800" dirty="0" smtClean="0">
                <a:solidFill>
                  <a:srgbClr val="7030A0"/>
                </a:solidFill>
                <a:latin typeface="Verdana" pitchFamily="34" charset="0"/>
                <a:ea typeface="Verdana" pitchFamily="34" charset="0"/>
                <a:cs typeface="Verdana" pitchFamily="34" charset="0"/>
              </a:rPr>
              <a:t>        Απόφαση 2012/21: δεν κοινοποιείται </a:t>
            </a:r>
          </a:p>
          <a:p>
            <a:pPr marL="0" lvl="0" indent="0">
              <a:buNone/>
            </a:pPr>
            <a:r>
              <a:rPr lang="el-GR" sz="1800" dirty="0" smtClean="0">
                <a:solidFill>
                  <a:srgbClr val="7030A0"/>
                </a:solidFill>
                <a:latin typeface="Verdana" pitchFamily="34" charset="0"/>
                <a:ea typeface="Verdana" pitchFamily="34" charset="0"/>
                <a:cs typeface="Verdana" pitchFamily="34" charset="0"/>
              </a:rPr>
              <a:t>        Πλαίσιο ΥΓΟΣ 2012: κοινοποιείται </a:t>
            </a:r>
          </a:p>
          <a:p>
            <a:endParaRPr lang="el-GR" sz="1800" dirty="0">
              <a:solidFill>
                <a:schemeClr val="tx1"/>
              </a:solidFill>
              <a:latin typeface="Verdana" pitchFamily="34" charset="0"/>
              <a:ea typeface="Verdana" pitchFamily="34" charset="0"/>
              <a:cs typeface="Verdana" pitchFamily="34" charset="0"/>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408568637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692696"/>
            <a:ext cx="8219256" cy="724942"/>
          </a:xfrm>
        </p:spPr>
        <p:txBody>
          <a:bodyPr/>
          <a:lstStyle/>
          <a:p>
            <a:r>
              <a:rPr lang="el-GR" altLang="el-GR" sz="3200" b="1" dirty="0" smtClean="0">
                <a:solidFill>
                  <a:srgbClr val="FF9900"/>
                </a:solidFill>
              </a:rPr>
              <a:t>Υπηρεσίες</a:t>
            </a:r>
            <a:endParaRPr lang="el-GR" dirty="0"/>
          </a:p>
        </p:txBody>
      </p:sp>
      <p:sp>
        <p:nvSpPr>
          <p:cNvPr id="3" name="Θέση περιεχομένου 2"/>
          <p:cNvSpPr>
            <a:spLocks noGrp="1"/>
          </p:cNvSpPr>
          <p:nvPr>
            <p:ph idx="1"/>
          </p:nvPr>
        </p:nvSpPr>
        <p:spPr>
          <a:xfrm>
            <a:off x="539552" y="1700808"/>
            <a:ext cx="8157592" cy="4453955"/>
          </a:xfrm>
        </p:spPr>
        <p:txBody>
          <a:bodyPr/>
          <a:lstStyle/>
          <a:p>
            <a:pPr>
              <a:lnSpc>
                <a:spcPct val="90000"/>
              </a:lnSpc>
              <a:spcBef>
                <a:spcPct val="50000"/>
              </a:spcBef>
              <a:buClr>
                <a:srgbClr val="FFCC66"/>
              </a:buClr>
              <a:defRPr/>
            </a:pPr>
            <a:r>
              <a:rPr lang="el-GR" sz="2200" b="1" dirty="0" smtClean="0">
                <a:solidFill>
                  <a:srgbClr val="C0504D"/>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Υπηρεσία: </a:t>
            </a:r>
            <a:r>
              <a:rPr lang="el-GR" sz="2200" b="1" dirty="0">
                <a:solidFill>
                  <a:srgbClr val="7030A0"/>
                </a:solidFill>
                <a:latin typeface="Verdana" panose="020B0604030504040204" pitchFamily="34" charset="0"/>
                <a:ea typeface="Verdana" panose="020B0604030504040204" pitchFamily="34" charset="0"/>
                <a:cs typeface="Verdana" panose="020B0604030504040204" pitchFamily="34" charset="0"/>
              </a:rPr>
              <a:t>η </a:t>
            </a:r>
            <a:r>
              <a:rPr lang="el-GR" sz="22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ανάληψη ορισμένων δραστηριοτήτων </a:t>
            </a:r>
            <a:r>
              <a:rPr lang="el-GR" sz="2200" b="1" dirty="0">
                <a:solidFill>
                  <a:srgbClr val="7030A0"/>
                </a:solidFill>
                <a:latin typeface="Verdana" panose="020B0604030504040204" pitchFamily="34" charset="0"/>
                <a:ea typeface="Verdana" panose="020B0604030504040204" pitchFamily="34" charset="0"/>
                <a:cs typeface="Verdana" panose="020B0604030504040204" pitchFamily="34" charset="0"/>
              </a:rPr>
              <a:t>από ένα πρόσωπο προς όφελος άλλου </a:t>
            </a:r>
            <a:r>
              <a:rPr lang="el-GR" sz="2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r>
              <a:rPr lang="el-GR" sz="2200" dirty="0">
                <a:solidFill>
                  <a:srgbClr val="7030A0"/>
                </a:solidFill>
                <a:latin typeface="Verdana" panose="020B0604030504040204" pitchFamily="34" charset="0"/>
                <a:ea typeface="Verdana" panose="020B0604030504040204" pitchFamily="34" charset="0"/>
                <a:cs typeface="Verdana" panose="020B0604030504040204" pitchFamily="34" charset="0"/>
              </a:rPr>
              <a:t>οι υπηρεσίες είναι άυλες και δεν μπορούν να αποθηκευθούν)</a:t>
            </a:r>
          </a:p>
          <a:p>
            <a:pPr marL="0" indent="0">
              <a:lnSpc>
                <a:spcPct val="90000"/>
              </a:lnSpc>
              <a:spcBef>
                <a:spcPct val="50000"/>
              </a:spcBef>
              <a:buClr>
                <a:srgbClr val="FFCC66"/>
              </a:buClr>
              <a:buNone/>
              <a:defRPr/>
            </a:pPr>
            <a:endParaRPr lang="el-GR" sz="2200" b="1" dirty="0" smtClean="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ct val="50000"/>
              </a:spcBef>
              <a:buClr>
                <a:srgbClr val="FFCC66"/>
              </a:buClr>
              <a:defRPr/>
            </a:pPr>
            <a:r>
              <a:rPr lang="el-GR" sz="2200" b="1" dirty="0" smtClean="0">
                <a:solidFill>
                  <a:srgbClr val="C0504D"/>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Υπηρεσία Γενικού Συμφέροντος (ΥΓΣ): </a:t>
            </a:r>
            <a:r>
              <a:rPr lang="el-GR" sz="2200" b="1" dirty="0">
                <a:solidFill>
                  <a:srgbClr val="7030A0"/>
                </a:solidFill>
                <a:latin typeface="Verdana" panose="020B0604030504040204" pitchFamily="34" charset="0"/>
                <a:ea typeface="Verdana" panose="020B0604030504040204" pitchFamily="34" charset="0"/>
                <a:cs typeface="Verdana" panose="020B0604030504040204" pitchFamily="34" charset="0"/>
              </a:rPr>
              <a:t>υπηρεσία που είναι σημαντική στην καθημερινή ζωή</a:t>
            </a:r>
          </a:p>
          <a:p>
            <a:pPr marL="0" indent="0">
              <a:lnSpc>
                <a:spcPct val="90000"/>
              </a:lnSpc>
              <a:spcBef>
                <a:spcPct val="50000"/>
              </a:spcBef>
              <a:buClr>
                <a:srgbClr val="FFCC66"/>
              </a:buClr>
              <a:buNone/>
              <a:defRPr/>
            </a:pPr>
            <a:endParaRPr lang="el-GR" sz="2200" b="1" dirty="0" smtClean="0">
              <a:solidFill>
                <a:srgbClr val="C0504D"/>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ct val="50000"/>
              </a:spcBef>
              <a:buClr>
                <a:srgbClr val="FFCC66"/>
              </a:buClr>
              <a:defRPr/>
            </a:pPr>
            <a:r>
              <a:rPr lang="el-GR" sz="2200" b="1" dirty="0" smtClean="0">
                <a:solidFill>
                  <a:srgbClr val="C0504D"/>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Υπηρεσία Γενικού </a:t>
            </a:r>
            <a:r>
              <a:rPr lang="el-GR" sz="2200" b="1" u="sng" dirty="0" smtClean="0">
                <a:solidFill>
                  <a:srgbClr val="C0504D"/>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Οικονομικού</a:t>
            </a:r>
            <a:r>
              <a:rPr lang="el-GR" sz="2200" b="1" dirty="0" smtClean="0">
                <a:solidFill>
                  <a:srgbClr val="C0504D"/>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Συμφέροντος (ΥΓΟΣ): </a:t>
            </a:r>
            <a:r>
              <a:rPr lang="el-GR" sz="2200" b="1" dirty="0">
                <a:solidFill>
                  <a:srgbClr val="333399"/>
                </a:solidFill>
                <a:latin typeface="Verdana" panose="020B0604030504040204" pitchFamily="34" charset="0"/>
                <a:ea typeface="Verdana" panose="020B0604030504040204" pitchFamily="34" charset="0"/>
                <a:cs typeface="Verdana" panose="020B0604030504040204" pitchFamily="34" charset="0"/>
              </a:rPr>
              <a:t>υπηρεσία με «ιδιαίτερα  χαρακτηριστικά» και οικονομική εκ φύσεως</a:t>
            </a:r>
          </a:p>
          <a:p>
            <a:pPr marL="179388" lvl="0" indent="-179388">
              <a:lnSpc>
                <a:spcPct val="90000"/>
              </a:lnSpc>
              <a:spcBef>
                <a:spcPct val="50000"/>
              </a:spcBef>
              <a:buClr>
                <a:srgbClr val="FFCC66"/>
              </a:buClr>
              <a:buNone/>
              <a:defRPr/>
            </a:pPr>
            <a:endParaRPr lang="el-GR" dirty="0"/>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2</a:t>
            </a:fld>
            <a:endParaRPr lang="el-G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881442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76672"/>
            <a:ext cx="8229600" cy="1008112"/>
          </a:xfrm>
        </p:spPr>
        <p:txBody>
          <a:bodyPr/>
          <a:lstStyle/>
          <a:p>
            <a:r>
              <a:rPr lang="el-GR" altLang="el-GR" sz="4800" b="1" dirty="0">
                <a:solidFill>
                  <a:srgbClr val="FF9900"/>
                </a:solidFill>
              </a:rPr>
              <a:t>Δέσμη Μέτρων </a:t>
            </a:r>
            <a:r>
              <a:rPr lang="el-GR" altLang="el-GR" sz="4800" b="1" dirty="0" smtClean="0">
                <a:solidFill>
                  <a:srgbClr val="FF9900"/>
                </a:solidFill>
              </a:rPr>
              <a:t>ΥΓΟΣ</a:t>
            </a:r>
            <a:endParaRPr lang="el-GR" sz="4800" b="1" dirty="0"/>
          </a:p>
        </p:txBody>
      </p:sp>
      <p:sp>
        <p:nvSpPr>
          <p:cNvPr id="3" name="Θέση περιεχομένου 2"/>
          <p:cNvSpPr>
            <a:spLocks noGrp="1"/>
          </p:cNvSpPr>
          <p:nvPr>
            <p:ph idx="1"/>
          </p:nvPr>
        </p:nvSpPr>
        <p:spPr>
          <a:xfrm>
            <a:off x="467544" y="1484784"/>
            <a:ext cx="8229600" cy="4680520"/>
          </a:xfrm>
        </p:spPr>
        <p:txBody>
          <a:bodyPr>
            <a:normAutofit/>
          </a:bodyPr>
          <a:lstStyle/>
          <a:p>
            <a:pPr lvl="0"/>
            <a:r>
              <a:rPr lang="el-GR" sz="2200" dirty="0" smtClean="0">
                <a:solidFill>
                  <a:schemeClr val="accent2"/>
                </a:solidFill>
                <a:latin typeface="Verdana" pitchFamily="34" charset="0"/>
                <a:ea typeface="Verdana" pitchFamily="34" charset="0"/>
                <a:cs typeface="Verdana" pitchFamily="34" charset="0"/>
              </a:rPr>
              <a:t>ΑΝΑΚΟΙΝΩΣΗ </a:t>
            </a:r>
            <a:r>
              <a:rPr lang="el-GR" sz="2200" dirty="0" smtClean="0">
                <a:solidFill>
                  <a:schemeClr val="tx1"/>
                </a:solidFill>
                <a:latin typeface="Verdana" pitchFamily="34" charset="0"/>
                <a:ea typeface="Verdana" pitchFamily="34" charset="0"/>
                <a:cs typeface="Verdana" pitchFamily="34" charset="0"/>
              </a:rPr>
              <a:t>– αποσαφηνίζει</a:t>
            </a:r>
          </a:p>
          <a:p>
            <a:pPr marL="0" indent="0">
              <a:buNone/>
            </a:pPr>
            <a:r>
              <a:rPr lang="en-US" sz="2200" dirty="0" smtClean="0">
                <a:solidFill>
                  <a:schemeClr val="tx1"/>
                </a:solidFill>
                <a:latin typeface="Verdana" pitchFamily="34" charset="0"/>
                <a:ea typeface="Verdana" pitchFamily="34" charset="0"/>
                <a:cs typeface="Verdana" pitchFamily="34" charset="0"/>
              </a:rPr>
              <a:t>    </a:t>
            </a:r>
            <a:r>
              <a:rPr lang="el-GR" sz="2200" dirty="0" smtClean="0">
                <a:solidFill>
                  <a:schemeClr val="tx1"/>
                </a:solidFill>
                <a:latin typeface="Verdana" pitchFamily="34" charset="0"/>
                <a:ea typeface="Verdana" pitchFamily="34" charset="0"/>
                <a:cs typeface="Verdana" pitchFamily="34" charset="0"/>
              </a:rPr>
              <a:t>α) βασικές έννοιες ενισχύσεων κρίσιμες για ΥΓΟΣ και</a:t>
            </a:r>
          </a:p>
          <a:p>
            <a:pPr marL="0" indent="0">
              <a:buNone/>
            </a:pPr>
            <a:r>
              <a:rPr lang="en-US" sz="2200" dirty="0" smtClean="0">
                <a:solidFill>
                  <a:schemeClr val="tx1"/>
                </a:solidFill>
                <a:latin typeface="Verdana" pitchFamily="34" charset="0"/>
                <a:ea typeface="Verdana" pitchFamily="34" charset="0"/>
                <a:cs typeface="Verdana" pitchFamily="34" charset="0"/>
              </a:rPr>
              <a:t>    </a:t>
            </a:r>
            <a:r>
              <a:rPr lang="el-GR" sz="2200" dirty="0" smtClean="0">
                <a:solidFill>
                  <a:schemeClr val="tx1"/>
                </a:solidFill>
                <a:latin typeface="Verdana" pitchFamily="34" charset="0"/>
                <a:ea typeface="Verdana" pitchFamily="34" charset="0"/>
                <a:cs typeface="Verdana" pitchFamily="34" charset="0"/>
              </a:rPr>
              <a:t>β) τα 4 κριτήρια Altmark</a:t>
            </a:r>
          </a:p>
          <a:p>
            <a:pPr lvl="0"/>
            <a:r>
              <a:rPr lang="el-GR" sz="2200" dirty="0" smtClean="0">
                <a:solidFill>
                  <a:schemeClr val="accent2"/>
                </a:solidFill>
                <a:latin typeface="Verdana" pitchFamily="34" charset="0"/>
                <a:ea typeface="Verdana" pitchFamily="34" charset="0"/>
                <a:cs typeface="Verdana" pitchFamily="34" charset="0"/>
              </a:rPr>
              <a:t>ΚΑΝΟΝΙΣΜΟΣ DE MINIMIS 360/2012 </a:t>
            </a:r>
            <a:r>
              <a:rPr lang="el-GR" sz="2200" dirty="0" smtClean="0">
                <a:solidFill>
                  <a:schemeClr val="tx1"/>
                </a:solidFill>
                <a:latin typeface="Verdana" pitchFamily="34" charset="0"/>
                <a:ea typeface="Verdana" pitchFamily="34" charset="0"/>
                <a:cs typeface="Verdana" pitchFamily="34" charset="0"/>
              </a:rPr>
              <a:t>[ΜΙΚΡΕΣ ΥΓΟΣ]: δεν είναι ενισχύσεις =&gt; δεν εξετάζονται καν τα κριτήρια Altmark</a:t>
            </a:r>
          </a:p>
          <a:p>
            <a:pPr lvl="0"/>
            <a:r>
              <a:rPr lang="el-GR" sz="2200" dirty="0" smtClean="0">
                <a:solidFill>
                  <a:schemeClr val="accent2"/>
                </a:solidFill>
                <a:latin typeface="Verdana" pitchFamily="34" charset="0"/>
                <a:ea typeface="Verdana" pitchFamily="34" charset="0"/>
                <a:cs typeface="Verdana" pitchFamily="34" charset="0"/>
              </a:rPr>
              <a:t>ΑΠΟΦΑΣΗ 2012/21</a:t>
            </a:r>
            <a:r>
              <a:rPr lang="el-GR" sz="2200" dirty="0" smtClean="0">
                <a:solidFill>
                  <a:schemeClr val="tx1"/>
                </a:solidFill>
                <a:latin typeface="Verdana" pitchFamily="34" charset="0"/>
                <a:ea typeface="Verdana" pitchFamily="34" charset="0"/>
                <a:cs typeface="Verdana" pitchFamily="34" charset="0"/>
              </a:rPr>
              <a:t>[ΜΙΚΡΕΣ ΚΑΙ ΚΟΙΝΩΝΙΚΕΣ ΥΓΟΣ]: κριτήρια συμβατότητας  για αντιστάθμιση ΥΓΟΣ που δεν χρειάζεται να κοινοποιηθεί</a:t>
            </a:r>
          </a:p>
          <a:p>
            <a:pPr lvl="0"/>
            <a:r>
              <a:rPr lang="el-GR" sz="2200" dirty="0" smtClean="0">
                <a:solidFill>
                  <a:schemeClr val="accent2"/>
                </a:solidFill>
                <a:latin typeface="Verdana" pitchFamily="34" charset="0"/>
                <a:ea typeface="Verdana" pitchFamily="34" charset="0"/>
                <a:cs typeface="Verdana" pitchFamily="34" charset="0"/>
              </a:rPr>
              <a:t>ΠΛΑΙΣΙΟ ΥΓΟΣ 2012 </a:t>
            </a:r>
            <a:r>
              <a:rPr lang="el-GR" sz="2200" dirty="0" smtClean="0">
                <a:solidFill>
                  <a:schemeClr val="tx1"/>
                </a:solidFill>
                <a:latin typeface="Verdana" pitchFamily="34" charset="0"/>
                <a:ea typeface="Verdana" pitchFamily="34" charset="0"/>
                <a:cs typeface="Verdana" pitchFamily="34" charset="0"/>
              </a:rPr>
              <a:t>[ΜΕΓΑΛΕΣ ΥΓΟΣ]: </a:t>
            </a:r>
            <a:r>
              <a:rPr lang="el-GR" sz="2200" dirty="0" smtClean="0">
                <a:latin typeface="Verdana" pitchFamily="34" charset="0"/>
                <a:ea typeface="Verdana" pitchFamily="34" charset="0"/>
                <a:cs typeface="Verdana" pitchFamily="34" charset="0"/>
              </a:rPr>
              <a:t>κριτήρια </a:t>
            </a:r>
            <a:r>
              <a:rPr lang="el-GR" sz="2200" dirty="0" smtClean="0">
                <a:solidFill>
                  <a:schemeClr val="tx1"/>
                </a:solidFill>
                <a:latin typeface="Verdana" pitchFamily="34" charset="0"/>
                <a:ea typeface="Verdana" pitchFamily="34" charset="0"/>
                <a:cs typeface="Verdana" pitchFamily="34" charset="0"/>
              </a:rPr>
              <a:t>συμβατότητας για αντιστάθμιση ΥΓΟΣ που κοινοποιείται</a:t>
            </a:r>
            <a:endParaRPr lang="el-GR" sz="2200" dirty="0">
              <a:solidFill>
                <a:schemeClr val="tx1"/>
              </a:solidFill>
              <a:latin typeface="Verdana" pitchFamily="34" charset="0"/>
              <a:ea typeface="Verdana" pitchFamily="34" charset="0"/>
              <a:cs typeface="Verdana" pitchFamily="34" charset="0"/>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30"/>
            <a:ext cx="1748995" cy="773410"/>
          </a:xfrm>
          <a:prstGeom prst="rect">
            <a:avLst/>
          </a:prstGeom>
        </p:spPr>
      </p:pic>
    </p:spTree>
    <p:extLst>
      <p:ext uri="{BB962C8B-B14F-4D97-AF65-F5344CB8AC3E}">
        <p14:creationId xmlns:p14="http://schemas.microsoft.com/office/powerpoint/2010/main" val="415859887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836712"/>
            <a:ext cx="6851104" cy="936104"/>
          </a:xfrm>
        </p:spPr>
        <p:txBody>
          <a:bodyPr>
            <a:normAutofit fontScale="90000"/>
          </a:bodyPr>
          <a:lstStyle/>
          <a:p>
            <a:r>
              <a:rPr lang="el-GR" altLang="el-GR" b="1" dirty="0">
                <a:solidFill>
                  <a:srgbClr val="FF9900"/>
                </a:solidFill>
              </a:rPr>
              <a:t>Ανακοίνωση της Επιτροπής (2012/</a:t>
            </a:r>
            <a:r>
              <a:rPr lang="en-US" altLang="el-GR" b="1" dirty="0">
                <a:solidFill>
                  <a:srgbClr val="FF9900"/>
                </a:solidFill>
              </a:rPr>
              <a:t>C8/0</a:t>
            </a:r>
            <a:r>
              <a:rPr lang="el-GR" altLang="el-GR" b="1" dirty="0">
                <a:solidFill>
                  <a:srgbClr val="FF9900"/>
                </a:solidFill>
              </a:rPr>
              <a:t>2</a:t>
            </a:r>
            <a:r>
              <a:rPr lang="en-US" altLang="el-GR" b="1" dirty="0">
                <a:solidFill>
                  <a:srgbClr val="FF9900"/>
                </a:solidFill>
              </a:rPr>
              <a:t>)</a:t>
            </a:r>
            <a:endParaRPr lang="el-GR" b="1" dirty="0"/>
          </a:p>
        </p:txBody>
      </p:sp>
      <p:sp>
        <p:nvSpPr>
          <p:cNvPr id="3" name="Θέση περιεχομένου 2"/>
          <p:cNvSpPr>
            <a:spLocks noGrp="1"/>
          </p:cNvSpPr>
          <p:nvPr>
            <p:ph idx="1"/>
          </p:nvPr>
        </p:nvSpPr>
        <p:spPr>
          <a:xfrm>
            <a:off x="517079" y="1772816"/>
            <a:ext cx="8229600" cy="4896544"/>
          </a:xfrm>
        </p:spPr>
        <p:txBody>
          <a:bodyPr>
            <a:normAutofit/>
          </a:bodyPr>
          <a:lstStyle/>
          <a:p>
            <a:pPr eaLnBrk="1" hangingPunct="1">
              <a:lnSpc>
                <a:spcPct val="80000"/>
              </a:lnSpc>
              <a:buClr>
                <a:srgbClr val="FF9900"/>
              </a:buClr>
              <a:buFont typeface="Wingdings" pitchFamily="2" charset="2"/>
              <a:buChar char="Ø"/>
            </a:pPr>
            <a:endParaRPr lang="en-US" altLang="el-GR" sz="18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Clr>
                <a:srgbClr val="FF9900"/>
              </a:buClr>
              <a:buFont typeface="Wingdings" pitchFamily="2" charset="2"/>
              <a:buChar char="Ø"/>
            </a:pPr>
            <a:r>
              <a:rPr lang="el-GR" altLang="el-GR" sz="18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Έννοια </a:t>
            </a:r>
            <a:r>
              <a:rPr lang="el-GR" altLang="el-GR" sz="1800" b="1" dirty="0">
                <a:solidFill>
                  <a:schemeClr val="accent2"/>
                </a:solidFill>
                <a:latin typeface="Verdana" panose="020B0604030504040204" pitchFamily="34" charset="0"/>
                <a:ea typeface="Verdana" panose="020B0604030504040204" pitchFamily="34" charset="0"/>
                <a:cs typeface="Verdana" panose="020B0604030504040204" pitchFamily="34" charset="0"/>
              </a:rPr>
              <a:t>κρατικής ενίσχυσης:</a:t>
            </a:r>
          </a:p>
          <a:p>
            <a:pPr lvl="1" eaLnBrk="1" hangingPunct="1">
              <a:lnSpc>
                <a:spcPct val="80000"/>
              </a:lnSpc>
              <a:buClr>
                <a:srgbClr val="FF9900"/>
              </a:buClr>
              <a:buFont typeface="Wingdings" pitchFamily="2" charset="2"/>
              <a:buChar char="ü"/>
            </a:pPr>
            <a:r>
              <a:rPr lang="el-GR" altLang="el-GR" sz="1800" dirty="0">
                <a:solidFill>
                  <a:srgbClr val="7030A0"/>
                </a:solidFill>
                <a:latin typeface="Verdana" panose="020B0604030504040204" pitchFamily="34" charset="0"/>
                <a:ea typeface="Verdana" panose="020B0604030504040204" pitchFamily="34" charset="0"/>
                <a:cs typeface="Verdana" panose="020B0604030504040204" pitchFamily="34" charset="0"/>
              </a:rPr>
              <a:t>Γενικές αρχές (Επιχείρηση, οικονομική δραστηριότητα, άσκηση δημόσιας εξουσίας)</a:t>
            </a:r>
          </a:p>
          <a:p>
            <a:pPr lvl="1" eaLnBrk="1" hangingPunct="1">
              <a:lnSpc>
                <a:spcPct val="80000"/>
              </a:lnSpc>
              <a:buClr>
                <a:srgbClr val="FF9900"/>
              </a:buClr>
              <a:buFont typeface="Wingdings" pitchFamily="2" charset="2"/>
              <a:buChar char="ü"/>
            </a:pPr>
            <a:r>
              <a:rPr lang="el-GR" altLang="el-GR" sz="1800" dirty="0">
                <a:solidFill>
                  <a:srgbClr val="7030A0"/>
                </a:solidFill>
                <a:latin typeface="Verdana" panose="020B0604030504040204" pitchFamily="34" charset="0"/>
                <a:ea typeface="Verdana" panose="020B0604030504040204" pitchFamily="34" charset="0"/>
                <a:cs typeface="Verdana" panose="020B0604030504040204" pitchFamily="34" charset="0"/>
              </a:rPr>
              <a:t>Κρατικοί πόροι (μορφές μεταφοράς κρατικών πόρων)</a:t>
            </a:r>
          </a:p>
          <a:p>
            <a:pPr lvl="1" eaLnBrk="1" hangingPunct="1">
              <a:lnSpc>
                <a:spcPct val="80000"/>
              </a:lnSpc>
              <a:buClr>
                <a:srgbClr val="FF9900"/>
              </a:buClr>
              <a:buFont typeface="Wingdings" pitchFamily="2" charset="2"/>
              <a:buChar char="ü"/>
            </a:pPr>
            <a:r>
              <a:rPr lang="el-GR" altLang="el-GR" sz="1800" dirty="0">
                <a:solidFill>
                  <a:srgbClr val="7030A0"/>
                </a:solidFill>
                <a:latin typeface="Verdana" panose="020B0604030504040204" pitchFamily="34" charset="0"/>
                <a:ea typeface="Verdana" panose="020B0604030504040204" pitchFamily="34" charset="0"/>
                <a:cs typeface="Verdana" panose="020B0604030504040204" pitchFamily="34" charset="0"/>
              </a:rPr>
              <a:t>Επιπτώσεις στο εμπόριο μεταξύ Κ-Μ</a:t>
            </a:r>
          </a:p>
          <a:p>
            <a:pPr lvl="1" eaLnBrk="1" hangingPunct="1">
              <a:lnSpc>
                <a:spcPct val="80000"/>
              </a:lnSpc>
              <a:buClr>
                <a:srgbClr val="FF9900"/>
              </a:buClr>
              <a:buFont typeface="Wingdings" pitchFamily="2" charset="2"/>
              <a:buNone/>
            </a:pPr>
            <a:endParaRPr lang="el-GR" altLang="el-GR" sz="180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Clr>
                <a:srgbClr val="FF9900"/>
              </a:buClr>
              <a:buFont typeface="Wingdings" pitchFamily="2" charset="2"/>
              <a:buChar char="Ø"/>
            </a:pPr>
            <a:r>
              <a:rPr lang="el-GR" altLang="el-GR" sz="1800" b="1" dirty="0">
                <a:solidFill>
                  <a:schemeClr val="accent2"/>
                </a:solidFill>
                <a:latin typeface="Verdana" panose="020B0604030504040204" pitchFamily="34" charset="0"/>
                <a:ea typeface="Verdana" panose="020B0604030504040204" pitchFamily="34" charset="0"/>
                <a:cs typeface="Verdana" panose="020B0604030504040204" pitchFamily="34" charset="0"/>
              </a:rPr>
              <a:t>Διασαφήνιση σχετικά με ΥΓΟΣ :</a:t>
            </a:r>
          </a:p>
          <a:p>
            <a:pPr lvl="1" eaLnBrk="1" hangingPunct="1">
              <a:lnSpc>
                <a:spcPct val="80000"/>
              </a:lnSpc>
              <a:buClr>
                <a:srgbClr val="FF9900"/>
              </a:buClr>
              <a:buFont typeface="Wingdings" pitchFamily="2" charset="2"/>
              <a:buChar char="ü"/>
            </a:pPr>
            <a:r>
              <a:rPr lang="el-GR" altLang="el-GR" sz="1800" dirty="0">
                <a:solidFill>
                  <a:srgbClr val="7030A0"/>
                </a:solidFill>
                <a:latin typeface="Verdana" panose="020B0604030504040204" pitchFamily="34" charset="0"/>
                <a:ea typeface="Verdana" panose="020B0604030504040204" pitchFamily="34" charset="0"/>
                <a:cs typeface="Verdana" panose="020B0604030504040204" pitchFamily="34" charset="0"/>
              </a:rPr>
              <a:t>Τα κριτήρια του δικαστηρίου</a:t>
            </a:r>
          </a:p>
          <a:p>
            <a:pPr lvl="1" eaLnBrk="1" hangingPunct="1">
              <a:lnSpc>
                <a:spcPct val="80000"/>
              </a:lnSpc>
              <a:buClr>
                <a:srgbClr val="FF9900"/>
              </a:buClr>
              <a:buFont typeface="Wingdings" pitchFamily="2" charset="2"/>
              <a:buChar char="ü"/>
            </a:pPr>
            <a:r>
              <a:rPr lang="el-GR" altLang="el-GR" sz="1800" dirty="0">
                <a:solidFill>
                  <a:srgbClr val="7030A0"/>
                </a:solidFill>
                <a:latin typeface="Verdana" panose="020B0604030504040204" pitchFamily="34" charset="0"/>
                <a:ea typeface="Verdana" panose="020B0604030504040204" pitchFamily="34" charset="0"/>
                <a:cs typeface="Verdana" panose="020B0604030504040204" pitchFamily="34" charset="0"/>
              </a:rPr>
              <a:t>Ύπαρξη </a:t>
            </a:r>
            <a:r>
              <a:rPr lang="el-GR" altLang="el-GR" sz="18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ΥΓΟΣ (ορθός ορισμός)</a:t>
            </a:r>
            <a:endParaRPr lang="el-GR" altLang="el-GR" sz="18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lvl="1" eaLnBrk="1" hangingPunct="1">
              <a:lnSpc>
                <a:spcPct val="80000"/>
              </a:lnSpc>
              <a:buClr>
                <a:srgbClr val="FF9900"/>
              </a:buClr>
              <a:buFont typeface="Wingdings" pitchFamily="2" charset="2"/>
              <a:buChar char="ü"/>
            </a:pPr>
            <a:r>
              <a:rPr lang="el-GR" altLang="el-GR" sz="1800" dirty="0">
                <a:solidFill>
                  <a:srgbClr val="7030A0"/>
                </a:solidFill>
                <a:latin typeface="Verdana" panose="020B0604030504040204" pitchFamily="34" charset="0"/>
                <a:ea typeface="Verdana" panose="020B0604030504040204" pitchFamily="34" charset="0"/>
                <a:cs typeface="Verdana" panose="020B0604030504040204" pitchFamily="34" charset="0"/>
              </a:rPr>
              <a:t>Πράξη ανάθεσης</a:t>
            </a:r>
          </a:p>
          <a:p>
            <a:pPr lvl="1" eaLnBrk="1" hangingPunct="1">
              <a:lnSpc>
                <a:spcPct val="80000"/>
              </a:lnSpc>
              <a:buClr>
                <a:srgbClr val="FF9900"/>
              </a:buClr>
              <a:buFont typeface="Wingdings" pitchFamily="2" charset="2"/>
              <a:buChar char="ü"/>
            </a:pPr>
            <a:r>
              <a:rPr lang="el-GR" altLang="el-GR" sz="1800" dirty="0">
                <a:solidFill>
                  <a:srgbClr val="7030A0"/>
                </a:solidFill>
                <a:latin typeface="Verdana" panose="020B0604030504040204" pitchFamily="34" charset="0"/>
                <a:ea typeface="Verdana" panose="020B0604030504040204" pitchFamily="34" charset="0"/>
                <a:cs typeface="Verdana" panose="020B0604030504040204" pitchFamily="34" charset="0"/>
              </a:rPr>
              <a:t>Παράμετροι αντιστάθμισης και αποφυγή </a:t>
            </a:r>
            <a:r>
              <a:rPr lang="el-GR" altLang="el-GR" sz="1800" dirty="0" err="1">
                <a:solidFill>
                  <a:srgbClr val="7030A0"/>
                </a:solidFill>
                <a:latin typeface="Verdana" panose="020B0604030504040204" pitchFamily="34" charset="0"/>
                <a:ea typeface="Verdana" panose="020B0604030504040204" pitchFamily="34" charset="0"/>
                <a:cs typeface="Verdana" panose="020B0604030504040204" pitchFamily="34" charset="0"/>
              </a:rPr>
              <a:t>υπεραντιστάθμισης</a:t>
            </a:r>
            <a:endParaRPr lang="el-GR" altLang="el-GR" sz="18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lvl="1" eaLnBrk="1" hangingPunct="1">
              <a:lnSpc>
                <a:spcPct val="80000"/>
              </a:lnSpc>
              <a:buClr>
                <a:srgbClr val="FF9900"/>
              </a:buClr>
              <a:buFont typeface="Wingdings" pitchFamily="2" charset="2"/>
              <a:buChar char="ü"/>
            </a:pPr>
            <a:r>
              <a:rPr lang="el-GR" altLang="el-GR" sz="1800" dirty="0">
                <a:solidFill>
                  <a:srgbClr val="7030A0"/>
                </a:solidFill>
                <a:latin typeface="Verdana" panose="020B0604030504040204" pitchFamily="34" charset="0"/>
                <a:ea typeface="Verdana" panose="020B0604030504040204" pitchFamily="34" charset="0"/>
                <a:cs typeface="Verdana" panose="020B0604030504040204" pitchFamily="34" charset="0"/>
              </a:rPr>
              <a:t>Επιλογή </a:t>
            </a:r>
            <a:r>
              <a:rPr lang="el-GR" altLang="el-GR" sz="1800" dirty="0" err="1">
                <a:solidFill>
                  <a:srgbClr val="7030A0"/>
                </a:solidFill>
                <a:latin typeface="Verdana" panose="020B0604030504040204" pitchFamily="34" charset="0"/>
                <a:ea typeface="Verdana" panose="020B0604030504040204" pitchFamily="34" charset="0"/>
                <a:cs typeface="Verdana" panose="020B0604030504040204" pitchFamily="34" charset="0"/>
              </a:rPr>
              <a:t>παρόχου</a:t>
            </a:r>
            <a:r>
              <a:rPr lang="el-GR" altLang="el-GR" sz="1800" dirty="0">
                <a:solidFill>
                  <a:srgbClr val="7030A0"/>
                </a:solidFill>
                <a:latin typeface="Verdana" panose="020B0604030504040204" pitchFamily="34" charset="0"/>
                <a:ea typeface="Verdana" panose="020B0604030504040204" pitchFamily="34" charset="0"/>
                <a:cs typeface="Verdana" panose="020B0604030504040204" pitchFamily="34" charset="0"/>
              </a:rPr>
              <a:t> υπηρεσίας</a:t>
            </a:r>
          </a:p>
          <a:p>
            <a:pPr lvl="2" eaLnBrk="1" hangingPunct="1">
              <a:lnSpc>
                <a:spcPct val="80000"/>
              </a:lnSpc>
              <a:buClr>
                <a:srgbClr val="FF9900"/>
              </a:buClr>
            </a:pPr>
            <a:r>
              <a:rPr lang="el-GR" altLang="el-GR" sz="1800" b="1" dirty="0">
                <a:solidFill>
                  <a:srgbClr val="7030A0"/>
                </a:solidFill>
                <a:latin typeface="Verdana" panose="020B0604030504040204" pitchFamily="34" charset="0"/>
                <a:ea typeface="Verdana" panose="020B0604030504040204" pitchFamily="34" charset="0"/>
                <a:cs typeface="Verdana" panose="020B0604030504040204" pitchFamily="34" charset="0"/>
              </a:rPr>
              <a:t>Διαδικασία σύναψης δημοσίων συμβάσεων για ανάθεση (παροχή υπηρεσίας με το μικρότερο κόστος για το κοινωνικό σύνολο)</a:t>
            </a:r>
          </a:p>
          <a:p>
            <a:pPr lvl="2" eaLnBrk="1" hangingPunct="1">
              <a:lnSpc>
                <a:spcPct val="80000"/>
              </a:lnSpc>
              <a:buClr>
                <a:srgbClr val="FF9900"/>
              </a:buClr>
            </a:pPr>
            <a:r>
              <a:rPr lang="el-GR" altLang="el-GR" sz="1800" b="1" dirty="0">
                <a:solidFill>
                  <a:srgbClr val="7030A0"/>
                </a:solidFill>
                <a:latin typeface="Verdana" panose="020B0604030504040204" pitchFamily="34" charset="0"/>
                <a:ea typeface="Verdana" panose="020B0604030504040204" pitchFamily="34" charset="0"/>
                <a:cs typeface="Verdana" panose="020B0604030504040204" pitchFamily="34" charset="0"/>
              </a:rPr>
              <a:t>Έννοια επιχείρησης με χρηστή διοίκηση</a:t>
            </a:r>
          </a:p>
          <a:p>
            <a:endParaRPr lang="el-GR"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11035964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764704"/>
            <a:ext cx="6851104" cy="1152128"/>
          </a:xfrm>
        </p:spPr>
        <p:txBody>
          <a:bodyPr>
            <a:normAutofit fontScale="90000"/>
          </a:bodyPr>
          <a:lstStyle/>
          <a:p>
            <a:r>
              <a:rPr lang="el-GR" altLang="el-GR" b="1" dirty="0">
                <a:solidFill>
                  <a:srgbClr val="FF9900"/>
                </a:solidFill>
                <a:latin typeface="Verdana" pitchFamily="34" charset="0"/>
              </a:rPr>
              <a:t>Η αντιστάθμιση ΥΓΟΣ αποτελεί </a:t>
            </a:r>
            <a:r>
              <a:rPr lang="el-GR" altLang="el-GR" b="1" dirty="0" smtClean="0">
                <a:solidFill>
                  <a:srgbClr val="FF9900"/>
                </a:solidFill>
                <a:latin typeface="Verdana" pitchFamily="34" charset="0"/>
              </a:rPr>
              <a:t>ενίσχυση;</a:t>
            </a:r>
            <a:endParaRPr lang="el-GR" dirty="0"/>
          </a:p>
        </p:txBody>
      </p:sp>
      <p:sp>
        <p:nvSpPr>
          <p:cNvPr id="3" name="Θέση περιεχομένου 2"/>
          <p:cNvSpPr>
            <a:spLocks noGrp="1"/>
          </p:cNvSpPr>
          <p:nvPr>
            <p:ph idx="1"/>
          </p:nvPr>
        </p:nvSpPr>
        <p:spPr>
          <a:xfrm>
            <a:off x="517079" y="1916832"/>
            <a:ext cx="8229600" cy="4536504"/>
          </a:xfrm>
        </p:spPr>
        <p:txBody>
          <a:bodyPr>
            <a:normAutofit/>
          </a:bodyPr>
          <a:lstStyle/>
          <a:p>
            <a:pPr eaLnBrk="1" hangingPunct="1">
              <a:buClr>
                <a:srgbClr val="FF9900"/>
              </a:buClr>
              <a:buFont typeface="Wingdings" pitchFamily="2" charset="2"/>
              <a:buChar char="Ø"/>
            </a:pPr>
            <a:r>
              <a:rPr lang="el-GR" altLang="el-GR" sz="2200" b="1" dirty="0">
                <a:solidFill>
                  <a:schemeClr val="accent2"/>
                </a:solidFill>
                <a:latin typeface="Verdana" pitchFamily="34" charset="0"/>
                <a:ea typeface="Verdana" panose="020B0604030504040204" pitchFamily="34" charset="0"/>
                <a:cs typeface="Verdana" panose="020B0604030504040204" pitchFamily="34" charset="0"/>
              </a:rPr>
              <a:t>Η έννοια της ενίσχυσης προϋποθέτει (Άρθρο</a:t>
            </a:r>
            <a:r>
              <a:rPr lang="en-GB" altLang="el-GR" sz="2200" b="1" dirty="0">
                <a:solidFill>
                  <a:schemeClr val="accent2"/>
                </a:solidFill>
                <a:latin typeface="Verdana" pitchFamily="34" charset="0"/>
                <a:ea typeface="Verdana" panose="020B0604030504040204" pitchFamily="34" charset="0"/>
                <a:cs typeface="Verdana" panose="020B0604030504040204" pitchFamily="34" charset="0"/>
              </a:rPr>
              <a:t> </a:t>
            </a:r>
            <a:r>
              <a:rPr lang="el-GR" altLang="el-GR" sz="2200" b="1" dirty="0">
                <a:solidFill>
                  <a:schemeClr val="accent2"/>
                </a:solidFill>
                <a:latin typeface="Verdana" pitchFamily="34" charset="0"/>
                <a:ea typeface="Verdana" panose="020B0604030504040204" pitchFamily="34" charset="0"/>
                <a:cs typeface="Verdana" panose="020B0604030504040204" pitchFamily="34" charset="0"/>
              </a:rPr>
              <a:t>107.</a:t>
            </a:r>
            <a:r>
              <a:rPr lang="en-GB" altLang="el-GR" sz="2200" b="1" dirty="0">
                <a:solidFill>
                  <a:schemeClr val="accent2"/>
                </a:solidFill>
                <a:latin typeface="Verdana" pitchFamily="34" charset="0"/>
                <a:ea typeface="Verdana" panose="020B0604030504040204" pitchFamily="34" charset="0"/>
                <a:cs typeface="Verdana" panose="020B0604030504040204" pitchFamily="34" charset="0"/>
              </a:rPr>
              <a:t>1</a:t>
            </a:r>
            <a:r>
              <a:rPr lang="el-GR" altLang="el-GR" sz="2200" b="1" dirty="0">
                <a:solidFill>
                  <a:schemeClr val="accent2"/>
                </a:solidFill>
                <a:latin typeface="Verdana" pitchFamily="34" charset="0"/>
                <a:ea typeface="Verdana" panose="020B0604030504040204" pitchFamily="34" charset="0"/>
                <a:cs typeface="Verdana" panose="020B0604030504040204" pitchFamily="34" charset="0"/>
              </a:rPr>
              <a:t> ΣΛΕΕ</a:t>
            </a:r>
            <a:r>
              <a:rPr lang="en-GB" altLang="el-GR" sz="2200" b="1" dirty="0">
                <a:solidFill>
                  <a:schemeClr val="accent2"/>
                </a:solidFill>
                <a:latin typeface="Verdana" pitchFamily="34" charset="0"/>
                <a:ea typeface="Verdana" panose="020B0604030504040204" pitchFamily="34" charset="0"/>
                <a:cs typeface="Verdana" panose="020B0604030504040204" pitchFamily="34" charset="0"/>
              </a:rPr>
              <a:t>) :</a:t>
            </a:r>
          </a:p>
          <a:p>
            <a:pPr lvl="1" eaLnBrk="1" hangingPunct="1">
              <a:buClr>
                <a:srgbClr val="FF9900"/>
              </a:buClr>
              <a:buFont typeface="Wingdings" pitchFamily="2" charset="2"/>
              <a:buChar char="ü"/>
            </a:pPr>
            <a:r>
              <a:rPr lang="el-GR" altLang="el-GR" sz="2200" b="1" dirty="0">
                <a:solidFill>
                  <a:srgbClr val="7030A0"/>
                </a:solidFill>
                <a:latin typeface="Verdana" pitchFamily="34" charset="0"/>
                <a:ea typeface="Verdana" panose="020B0604030504040204" pitchFamily="34" charset="0"/>
                <a:cs typeface="Verdana" panose="020B0604030504040204" pitchFamily="34" charset="0"/>
              </a:rPr>
              <a:t>Δημόσιους πόρους</a:t>
            </a:r>
            <a:r>
              <a:rPr lang="en-GB" altLang="el-GR" sz="2200" b="1" dirty="0">
                <a:solidFill>
                  <a:srgbClr val="7030A0"/>
                </a:solidFill>
                <a:latin typeface="Verdana" pitchFamily="34" charset="0"/>
                <a:ea typeface="Verdana" panose="020B0604030504040204" pitchFamily="34" charset="0"/>
                <a:cs typeface="Verdana" panose="020B0604030504040204" pitchFamily="34" charset="0"/>
              </a:rPr>
              <a:t> (</a:t>
            </a:r>
            <a:r>
              <a:rPr lang="el-GR" altLang="el-GR" sz="2200" b="1" dirty="0">
                <a:solidFill>
                  <a:srgbClr val="7030A0"/>
                </a:solidFill>
                <a:latin typeface="Verdana" pitchFamily="34" charset="0"/>
                <a:ea typeface="Verdana" panose="020B0604030504040204" pitchFamily="34" charset="0"/>
                <a:cs typeface="Verdana" panose="020B0604030504040204" pitchFamily="34" charset="0"/>
              </a:rPr>
              <a:t>μεταφορά κρατικών πόρων</a:t>
            </a:r>
            <a:r>
              <a:rPr lang="en-GB" altLang="el-GR" sz="2200" b="1" dirty="0">
                <a:solidFill>
                  <a:srgbClr val="7030A0"/>
                </a:solidFill>
                <a:latin typeface="Verdana" pitchFamily="34" charset="0"/>
                <a:ea typeface="Verdana" panose="020B0604030504040204" pitchFamily="34" charset="0"/>
                <a:cs typeface="Verdana" panose="020B0604030504040204" pitchFamily="34" charset="0"/>
              </a:rPr>
              <a:t>)</a:t>
            </a:r>
            <a:endParaRPr lang="el-GR" altLang="el-GR" sz="2200" b="1" dirty="0">
              <a:solidFill>
                <a:srgbClr val="7030A0"/>
              </a:solidFill>
              <a:latin typeface="Verdana" pitchFamily="34" charset="0"/>
              <a:ea typeface="Verdana" panose="020B0604030504040204" pitchFamily="34" charset="0"/>
              <a:cs typeface="Verdana" panose="020B0604030504040204" pitchFamily="34" charset="0"/>
            </a:endParaRPr>
          </a:p>
          <a:p>
            <a:pPr lvl="1" eaLnBrk="1" hangingPunct="1">
              <a:buClr>
                <a:srgbClr val="FF9900"/>
              </a:buClr>
              <a:buFont typeface="Wingdings" pitchFamily="2" charset="2"/>
              <a:buChar char="ü"/>
            </a:pPr>
            <a:r>
              <a:rPr lang="el-GR" altLang="el-GR" sz="2200" b="1" dirty="0">
                <a:solidFill>
                  <a:srgbClr val="7030A0"/>
                </a:solidFill>
                <a:latin typeface="Verdana" pitchFamily="34" charset="0"/>
                <a:ea typeface="Verdana" panose="020B0604030504040204" pitchFamily="34" charset="0"/>
                <a:cs typeface="Verdana" panose="020B0604030504040204" pitchFamily="34" charset="0"/>
              </a:rPr>
              <a:t>Επιχείρηση (οικονομική δραστηριότητα)</a:t>
            </a:r>
            <a:endParaRPr lang="en-GB" altLang="el-GR" sz="2200" b="1" dirty="0">
              <a:solidFill>
                <a:srgbClr val="7030A0"/>
              </a:solidFill>
              <a:latin typeface="Verdana" pitchFamily="34" charset="0"/>
              <a:ea typeface="Verdana" panose="020B0604030504040204" pitchFamily="34" charset="0"/>
              <a:cs typeface="Verdana" panose="020B0604030504040204" pitchFamily="34" charset="0"/>
            </a:endParaRPr>
          </a:p>
          <a:p>
            <a:pPr lvl="1" eaLnBrk="1" hangingPunct="1">
              <a:buClr>
                <a:srgbClr val="FF9900"/>
              </a:buClr>
              <a:buFont typeface="Wingdings" pitchFamily="2" charset="2"/>
              <a:buChar char="ü"/>
            </a:pPr>
            <a:r>
              <a:rPr lang="el-GR" altLang="el-GR" sz="2200" b="1" dirty="0">
                <a:solidFill>
                  <a:srgbClr val="7030A0"/>
                </a:solidFill>
                <a:latin typeface="Verdana" pitchFamily="34" charset="0"/>
                <a:ea typeface="Verdana" panose="020B0604030504040204" pitchFamily="34" charset="0"/>
                <a:cs typeface="Verdana" panose="020B0604030504040204" pitchFamily="34" charset="0"/>
              </a:rPr>
              <a:t>Επηρεασμό των συναλλαγών μεταξύ των ΚΜ</a:t>
            </a:r>
            <a:endParaRPr lang="en-GB" altLang="el-GR" sz="2200" b="1" dirty="0">
              <a:solidFill>
                <a:srgbClr val="7030A0"/>
              </a:solidFill>
              <a:latin typeface="Verdana" pitchFamily="34" charset="0"/>
              <a:ea typeface="Verdana" panose="020B0604030504040204" pitchFamily="34" charset="0"/>
              <a:cs typeface="Verdana" panose="020B0604030504040204" pitchFamily="34" charset="0"/>
            </a:endParaRPr>
          </a:p>
          <a:p>
            <a:pPr lvl="1" eaLnBrk="1" hangingPunct="1">
              <a:buClr>
                <a:srgbClr val="FF9900"/>
              </a:buClr>
              <a:buFont typeface="Wingdings" pitchFamily="2" charset="2"/>
              <a:buChar char="ü"/>
            </a:pPr>
            <a:r>
              <a:rPr lang="el-GR" altLang="el-GR" sz="2200" b="1" dirty="0">
                <a:solidFill>
                  <a:srgbClr val="7030A0"/>
                </a:solidFill>
                <a:latin typeface="Verdana" pitchFamily="34" charset="0"/>
                <a:ea typeface="Verdana" panose="020B0604030504040204" pitchFamily="34" charset="0"/>
                <a:cs typeface="Verdana" panose="020B0604030504040204" pitchFamily="34" charset="0"/>
              </a:rPr>
              <a:t>Στρέβλωση ή απειλή στρέβλωσης του ανταγωνισμού</a:t>
            </a:r>
            <a:r>
              <a:rPr lang="en-GB" altLang="el-GR" sz="2200" b="1" dirty="0">
                <a:solidFill>
                  <a:srgbClr val="7030A0"/>
                </a:solidFill>
                <a:latin typeface="Verdana" pitchFamily="34" charset="0"/>
                <a:ea typeface="Verdana" panose="020B0604030504040204" pitchFamily="34" charset="0"/>
                <a:cs typeface="Verdana" panose="020B0604030504040204" pitchFamily="34" charset="0"/>
              </a:rPr>
              <a:t> </a:t>
            </a:r>
          </a:p>
          <a:p>
            <a:pPr lvl="1" eaLnBrk="1" hangingPunct="1">
              <a:buClr>
                <a:srgbClr val="FF9900"/>
              </a:buClr>
              <a:buFont typeface="Wingdings" pitchFamily="2" charset="2"/>
              <a:buChar char="ü"/>
            </a:pPr>
            <a:r>
              <a:rPr lang="el-GR" altLang="el-GR" sz="2200" dirty="0">
                <a:solidFill>
                  <a:srgbClr val="7030A0"/>
                </a:solidFill>
                <a:latin typeface="Verdana" pitchFamily="34" charset="0"/>
                <a:ea typeface="Verdana" panose="020B0604030504040204" pitchFamily="34" charset="0"/>
                <a:cs typeface="Verdana" panose="020B0604030504040204" pitchFamily="34" charset="0"/>
              </a:rPr>
              <a:t>Χορήγηση </a:t>
            </a:r>
            <a:r>
              <a:rPr lang="el-GR" altLang="el-GR" sz="2200" b="1" u="sng" dirty="0">
                <a:solidFill>
                  <a:srgbClr val="7030A0"/>
                </a:solidFill>
                <a:latin typeface="Verdana" pitchFamily="34" charset="0"/>
                <a:ea typeface="Verdana" panose="020B0604030504040204" pitchFamily="34" charset="0"/>
                <a:cs typeface="Verdana" panose="020B0604030504040204" pitchFamily="34" charset="0"/>
              </a:rPr>
              <a:t>Επιλεκτικού </a:t>
            </a:r>
            <a:r>
              <a:rPr lang="el-GR" altLang="el-GR" sz="2200" b="1" u="sng" dirty="0" smtClean="0">
                <a:solidFill>
                  <a:srgbClr val="7030A0"/>
                </a:solidFill>
                <a:latin typeface="Verdana" pitchFamily="34" charset="0"/>
                <a:ea typeface="Verdana" panose="020B0604030504040204" pitchFamily="34" charset="0"/>
                <a:cs typeface="Verdana" panose="020B0604030504040204" pitchFamily="34" charset="0"/>
              </a:rPr>
              <a:t>Πλεονεκτήματος</a:t>
            </a:r>
            <a:r>
              <a:rPr lang="en-GB" altLang="el-GR" sz="2200" dirty="0">
                <a:solidFill>
                  <a:srgbClr val="7030A0"/>
                </a:solidFill>
                <a:latin typeface="Verdana" pitchFamily="34" charset="0"/>
                <a:ea typeface="Verdana" panose="020B0604030504040204" pitchFamily="34" charset="0"/>
                <a:cs typeface="Verdana" panose="020B0604030504040204" pitchFamily="34" charset="0"/>
              </a:rPr>
              <a:t>:</a:t>
            </a:r>
            <a:r>
              <a:rPr lang="el-GR" altLang="el-GR" sz="2200" dirty="0">
                <a:solidFill>
                  <a:srgbClr val="7030A0"/>
                </a:solidFill>
                <a:latin typeface="Verdana" pitchFamily="34" charset="0"/>
                <a:ea typeface="Verdana" panose="020B0604030504040204" pitchFamily="34" charset="0"/>
                <a:cs typeface="Verdana" panose="020B0604030504040204" pitchFamily="34" charset="0"/>
              </a:rPr>
              <a:t> αποτελεί η αντιστάθμιση για την παροχή ΥΓΟΣ πλεονέκτημα;</a:t>
            </a:r>
            <a:endParaRPr lang="en-GB" altLang="el-GR" sz="2200" dirty="0">
              <a:solidFill>
                <a:srgbClr val="7030A0"/>
              </a:solidFill>
              <a:latin typeface="Verdana" pitchFamily="34" charset="0"/>
              <a:ea typeface="Verdana" panose="020B0604030504040204" pitchFamily="34" charset="0"/>
              <a:cs typeface="Verdana" panose="020B0604030504040204" pitchFamily="34" charset="0"/>
            </a:endParaRPr>
          </a:p>
          <a:p>
            <a:pPr eaLnBrk="1" hangingPunct="1"/>
            <a:endParaRPr lang="fr-BE" altLang="el-GR" sz="2200" dirty="0">
              <a:latin typeface="Verdana" pitchFamily="34" charset="0"/>
              <a:ea typeface="Verdana" panose="020B0604030504040204" pitchFamily="34" charset="0"/>
              <a:cs typeface="Verdana" panose="020B0604030504040204" pitchFamily="34" charset="0"/>
            </a:endParaRPr>
          </a:p>
          <a:p>
            <a:endParaRPr lang="el-GR" sz="2200" dirty="0">
              <a:latin typeface="Verdana" panose="020B0604030504040204" pitchFamily="34" charset="0"/>
              <a:ea typeface="Verdana" panose="020B0604030504040204" pitchFamily="34" charset="0"/>
              <a:cs typeface="Verdana" panose="020B0604030504040204" pitchFamily="34" charset="0"/>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424764706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80728"/>
            <a:ext cx="6851104" cy="1224136"/>
          </a:xfrm>
        </p:spPr>
        <p:txBody>
          <a:bodyPr>
            <a:normAutofit fontScale="90000"/>
          </a:bodyPr>
          <a:lstStyle/>
          <a:p>
            <a:r>
              <a:rPr lang="el-GR" b="1" dirty="0" smtClean="0">
                <a:solidFill>
                  <a:srgbClr val="FFC000"/>
                </a:solidFill>
              </a:rPr>
              <a:t>Στάδια αξιολόγησης </a:t>
            </a:r>
            <a:r>
              <a:rPr lang="el-GR" sz="3100" b="1" dirty="0">
                <a:solidFill>
                  <a:srgbClr val="FF9900"/>
                </a:solidFill>
              </a:rPr>
              <a:t>αντιστάθμισης</a:t>
            </a:r>
            <a:r>
              <a:rPr lang="el-GR" b="1" dirty="0" smtClean="0">
                <a:solidFill>
                  <a:srgbClr val="FFC000"/>
                </a:solidFill>
              </a:rPr>
              <a:t> ΥΓΟΣ</a:t>
            </a:r>
            <a:r>
              <a:rPr lang="el-GR" dirty="0" smtClean="0">
                <a:solidFill>
                  <a:srgbClr val="FFC000"/>
                </a:solidFill>
              </a:rPr>
              <a:t/>
            </a:r>
            <a:br>
              <a:rPr lang="el-GR" dirty="0" smtClean="0">
                <a:solidFill>
                  <a:srgbClr val="FFC000"/>
                </a:solidFill>
              </a:rPr>
            </a:br>
            <a:endParaRPr lang="el-GR" dirty="0">
              <a:solidFill>
                <a:srgbClr val="FFC000"/>
              </a:solidFill>
            </a:endParaRPr>
          </a:p>
        </p:txBody>
      </p:sp>
      <p:pic>
        <p:nvPicPr>
          <p:cNvPr id="1027" name="Picture 3" descr="C:\Users\kleanthis\Desktop\ΕΚΔΑΑ\11.bmp"/>
          <p:cNvPicPr>
            <a:picLocks noChangeAspect="1" noChangeArrowheads="1"/>
          </p:cNvPicPr>
          <p:nvPr/>
        </p:nvPicPr>
        <p:blipFill>
          <a:blip r:embed="rId2" cstate="print"/>
          <a:srcRect/>
          <a:stretch>
            <a:fillRect/>
          </a:stretch>
        </p:blipFill>
        <p:spPr bwMode="auto">
          <a:xfrm>
            <a:off x="432048" y="1916832"/>
            <a:ext cx="8172400" cy="4536503"/>
          </a:xfrm>
          <a:prstGeom prst="rect">
            <a:avLst/>
          </a:prstGeom>
          <a:noFill/>
          <a:ln w="3175">
            <a:solidFill>
              <a:schemeClr val="tx1"/>
            </a:solidFill>
          </a:ln>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157551610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92696"/>
            <a:ext cx="7128792" cy="936104"/>
          </a:xfrm>
        </p:spPr>
        <p:txBody>
          <a:bodyPr>
            <a:normAutofit/>
          </a:bodyPr>
          <a:lstStyle/>
          <a:p>
            <a:r>
              <a:rPr lang="el-GR" sz="4200" b="1" dirty="0" smtClean="0">
                <a:solidFill>
                  <a:srgbClr val="FFC000"/>
                </a:solidFill>
              </a:rPr>
              <a:t>Νομική βάση αξιολόγησης</a:t>
            </a:r>
            <a:endParaRPr lang="el-GR" sz="4200" b="1" dirty="0">
              <a:solidFill>
                <a:srgbClr val="FFC000"/>
              </a:solidFill>
            </a:endParaRPr>
          </a:p>
        </p:txBody>
      </p:sp>
      <p:pic>
        <p:nvPicPr>
          <p:cNvPr id="2050" name="Picture 2" descr="C:\Users\kleanthis\Desktop\ΕΚΔΑΑ\12.bmp"/>
          <p:cNvPicPr>
            <a:picLocks noChangeAspect="1" noChangeArrowheads="1"/>
          </p:cNvPicPr>
          <p:nvPr/>
        </p:nvPicPr>
        <p:blipFill>
          <a:blip r:embed="rId2" cstate="print"/>
          <a:srcRect/>
          <a:stretch>
            <a:fillRect/>
          </a:stretch>
        </p:blipFill>
        <p:spPr bwMode="auto">
          <a:xfrm>
            <a:off x="179512" y="1628800"/>
            <a:ext cx="8784976" cy="4968552"/>
          </a:xfrm>
          <a:prstGeom prst="rect">
            <a:avLst/>
          </a:prstGeom>
          <a:noFill/>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14721580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764704"/>
            <a:ext cx="6851104" cy="1008112"/>
          </a:xfrm>
        </p:spPr>
        <p:txBody>
          <a:bodyPr>
            <a:noAutofit/>
          </a:bodyPr>
          <a:lstStyle/>
          <a:p>
            <a:r>
              <a:rPr lang="el-GR" altLang="el-GR" sz="3000" b="1" dirty="0">
                <a:solidFill>
                  <a:srgbClr val="FF9900"/>
                </a:solidFill>
                <a:latin typeface="Verdana" pitchFamily="34" charset="0"/>
              </a:rPr>
              <a:t>Πλεονέκτημα: Απόφαση </a:t>
            </a:r>
            <a:r>
              <a:rPr lang="fr-BE" altLang="el-GR" sz="3000" b="1" dirty="0" smtClean="0">
                <a:solidFill>
                  <a:srgbClr val="FF9900"/>
                </a:solidFill>
                <a:latin typeface="Verdana" pitchFamily="34" charset="0"/>
              </a:rPr>
              <a:t>Altmark</a:t>
            </a:r>
            <a:r>
              <a:rPr lang="el-GR" altLang="el-GR" sz="3000" b="1" dirty="0" smtClean="0">
                <a:solidFill>
                  <a:srgbClr val="FF9900"/>
                </a:solidFill>
                <a:latin typeface="Verdana" pitchFamily="34" charset="0"/>
              </a:rPr>
              <a:t> (</a:t>
            </a:r>
            <a:r>
              <a:rPr lang="en-US" altLang="el-GR" sz="3000" b="1" dirty="0" smtClean="0">
                <a:solidFill>
                  <a:srgbClr val="FF9900"/>
                </a:solidFill>
                <a:latin typeface="Verdana" pitchFamily="34" charset="0"/>
              </a:rPr>
              <a:t>C280/00)</a:t>
            </a:r>
            <a:endParaRPr lang="el-GR" sz="3000" dirty="0"/>
          </a:p>
        </p:txBody>
      </p:sp>
      <p:sp>
        <p:nvSpPr>
          <p:cNvPr id="3" name="Θέση περιεχομένου 2"/>
          <p:cNvSpPr>
            <a:spLocks noGrp="1"/>
          </p:cNvSpPr>
          <p:nvPr>
            <p:ph idx="1"/>
          </p:nvPr>
        </p:nvSpPr>
        <p:spPr>
          <a:xfrm>
            <a:off x="517079" y="1628800"/>
            <a:ext cx="8229600" cy="4824536"/>
          </a:xfrm>
        </p:spPr>
        <p:txBody>
          <a:bodyPr/>
          <a:lstStyle/>
          <a:p>
            <a:pPr marL="609600" indent="-609600" eaLnBrk="1" hangingPunct="1">
              <a:lnSpc>
                <a:spcPct val="80000"/>
              </a:lnSpc>
              <a:buFontTx/>
              <a:buNone/>
            </a:pPr>
            <a:r>
              <a:rPr lang="el-GR" altLang="el-GR" sz="2000" b="1" dirty="0">
                <a:solidFill>
                  <a:schemeClr val="accent2"/>
                </a:solidFill>
                <a:latin typeface="Verdana" panose="020B0604030504040204" pitchFamily="34" charset="0"/>
                <a:ea typeface="Verdana" panose="020B0604030504040204" pitchFamily="34" charset="0"/>
                <a:cs typeface="Verdana" panose="020B0604030504040204" pitchFamily="34" charset="0"/>
              </a:rPr>
              <a:t>	</a:t>
            </a:r>
            <a:endParaRPr lang="en-US" altLang="el-GR" sz="20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buFontTx/>
              <a:buNone/>
            </a:pPr>
            <a:r>
              <a:rPr lang="el-GR" altLang="el-GR" sz="21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Η </a:t>
            </a:r>
            <a:r>
              <a:rPr lang="el-GR" altLang="el-GR" sz="2100" b="1" dirty="0">
                <a:solidFill>
                  <a:schemeClr val="accent2"/>
                </a:solidFill>
                <a:latin typeface="Verdana" panose="020B0604030504040204" pitchFamily="34" charset="0"/>
                <a:ea typeface="Verdana" panose="020B0604030504040204" pitchFamily="34" charset="0"/>
                <a:cs typeface="Verdana" panose="020B0604030504040204" pitchFamily="34" charset="0"/>
              </a:rPr>
              <a:t>αντιστάθμιση ΥΓΟΣ </a:t>
            </a:r>
            <a:r>
              <a:rPr lang="el-GR" altLang="el-GR" sz="2100" b="1" u="sng" dirty="0">
                <a:solidFill>
                  <a:schemeClr val="accent2"/>
                </a:solidFill>
                <a:latin typeface="Verdana" pitchFamily="34" charset="0"/>
                <a:ea typeface="Verdana" panose="020B0604030504040204" pitchFamily="34" charset="0"/>
                <a:cs typeface="Verdana" panose="020B0604030504040204" pitchFamily="34" charset="0"/>
              </a:rPr>
              <a:t>δεν αποτελεί πλεονέκτημα, και τελικά, ενίσχυση</a:t>
            </a:r>
            <a:r>
              <a:rPr lang="el-GR" altLang="el-GR" sz="2100" b="1" dirty="0">
                <a:solidFill>
                  <a:schemeClr val="accent2"/>
                </a:solidFill>
                <a:latin typeface="Verdana" pitchFamily="34" charset="0"/>
                <a:ea typeface="Verdana" panose="020B0604030504040204" pitchFamily="34" charset="0"/>
                <a:cs typeface="Verdana" panose="020B0604030504040204" pitchFamily="34" charset="0"/>
              </a:rPr>
              <a:t> </a:t>
            </a:r>
            <a:r>
              <a:rPr lang="el-GR" altLang="el-GR" sz="2100" b="1" dirty="0">
                <a:solidFill>
                  <a:srgbClr val="FF6600"/>
                </a:solidFill>
                <a:latin typeface="Verdana" pitchFamily="34" charset="0"/>
                <a:ea typeface="Verdana" panose="020B0604030504040204" pitchFamily="34" charset="0"/>
                <a:cs typeface="Verdana" panose="020B0604030504040204" pitchFamily="34" charset="0"/>
              </a:rPr>
              <a:t>μόνο </a:t>
            </a:r>
            <a:r>
              <a:rPr lang="el-GR" altLang="el-GR" sz="2100" b="1" dirty="0" smtClean="0">
                <a:solidFill>
                  <a:srgbClr val="FF6600"/>
                </a:solidFill>
                <a:latin typeface="Verdana" pitchFamily="34" charset="0"/>
                <a:ea typeface="Verdana" panose="020B0604030504040204" pitchFamily="34" charset="0"/>
                <a:cs typeface="Verdana" panose="020B0604030504040204" pitchFamily="34" charset="0"/>
              </a:rPr>
              <a:t>εφόσον</a:t>
            </a:r>
            <a:r>
              <a:rPr lang="en-US" altLang="el-GR" sz="2100" b="1" dirty="0" smtClean="0">
                <a:solidFill>
                  <a:srgbClr val="FF6600"/>
                </a:solidFill>
                <a:latin typeface="Verdana" pitchFamily="34" charset="0"/>
                <a:ea typeface="Verdana" panose="020B0604030504040204" pitchFamily="34" charset="0"/>
                <a:cs typeface="Verdana" panose="020B0604030504040204" pitchFamily="34" charset="0"/>
              </a:rPr>
              <a:t> </a:t>
            </a:r>
            <a:r>
              <a:rPr lang="el-GR" altLang="el-GR" sz="2100" b="1" dirty="0" smtClean="0">
                <a:solidFill>
                  <a:srgbClr val="FF6600"/>
                </a:solidFill>
                <a:latin typeface="Verdana" pitchFamily="34" charset="0"/>
                <a:ea typeface="Verdana" panose="020B0604030504040204" pitchFamily="34" charset="0"/>
                <a:cs typeface="Verdana" panose="020B0604030504040204" pitchFamily="34" charset="0"/>
              </a:rPr>
              <a:t>σωρευτικά:</a:t>
            </a:r>
            <a:r>
              <a:rPr lang="fr-BE" altLang="el-GR" sz="2100" b="1" dirty="0" smtClean="0">
                <a:latin typeface="Verdana" pitchFamily="34" charset="0"/>
                <a:ea typeface="Verdana" panose="020B0604030504040204" pitchFamily="34" charset="0"/>
                <a:cs typeface="Verdana" panose="020B0604030504040204" pitchFamily="34" charset="0"/>
              </a:rPr>
              <a:t> </a:t>
            </a:r>
            <a:endParaRPr lang="fr-BE" altLang="el-GR" sz="2100" b="1" dirty="0">
              <a:solidFill>
                <a:schemeClr val="accent2"/>
              </a:solidFill>
              <a:latin typeface="Verdana" pitchFamily="34" charset="0"/>
              <a:ea typeface="Verdana" panose="020B0604030504040204" pitchFamily="34" charset="0"/>
              <a:cs typeface="Verdana" panose="020B0604030504040204" pitchFamily="34" charset="0"/>
            </a:endParaRPr>
          </a:p>
          <a:p>
            <a:pPr marL="609600" indent="-609600" eaLnBrk="1" hangingPunct="1">
              <a:lnSpc>
                <a:spcPct val="80000"/>
              </a:lnSpc>
              <a:buClr>
                <a:schemeClr val="accent2"/>
              </a:buClr>
              <a:buFont typeface="Wingdings" pitchFamily="2" charset="2"/>
              <a:buAutoNum type="arabicPeriod"/>
            </a:pPr>
            <a:r>
              <a:rPr lang="el-GR" altLang="el-GR" sz="2100" b="1" dirty="0">
                <a:solidFill>
                  <a:schemeClr val="accent2"/>
                </a:solidFill>
                <a:latin typeface="Verdana" pitchFamily="34" charset="0"/>
                <a:ea typeface="Verdana" panose="020B0604030504040204" pitchFamily="34" charset="0"/>
                <a:cs typeface="Verdana" panose="020B0604030504040204" pitchFamily="34" charset="0"/>
              </a:rPr>
              <a:t>Η υποχρέωση δημόσιας υπηρεσίας είναι σαφώς καθορισμένη,</a:t>
            </a:r>
            <a:endParaRPr lang="en-GB" altLang="el-GR" sz="2100" b="1" dirty="0">
              <a:solidFill>
                <a:schemeClr val="accent2"/>
              </a:solidFill>
              <a:latin typeface="Verdana" pitchFamily="34" charset="0"/>
              <a:ea typeface="Verdana" panose="020B0604030504040204" pitchFamily="34" charset="0"/>
              <a:cs typeface="Verdana" panose="020B0604030504040204" pitchFamily="34" charset="0"/>
            </a:endParaRPr>
          </a:p>
          <a:p>
            <a:pPr marL="609600" indent="-609600" eaLnBrk="1" hangingPunct="1">
              <a:lnSpc>
                <a:spcPct val="80000"/>
              </a:lnSpc>
              <a:buClr>
                <a:schemeClr val="accent2"/>
              </a:buClr>
              <a:buFont typeface="Wingdings" pitchFamily="2" charset="2"/>
              <a:buAutoNum type="arabicPeriod"/>
            </a:pPr>
            <a:r>
              <a:rPr lang="el-GR" altLang="el-GR" sz="2100" b="1" dirty="0">
                <a:solidFill>
                  <a:schemeClr val="accent2"/>
                </a:solidFill>
                <a:latin typeface="Verdana" pitchFamily="34" charset="0"/>
                <a:ea typeface="Verdana" panose="020B0604030504040204" pitchFamily="34" charset="0"/>
                <a:cs typeface="Verdana" panose="020B0604030504040204" pitchFamily="34" charset="0"/>
              </a:rPr>
              <a:t>Ο υπολογισμός της αντιστάθμισης βασίζεται σε παραμέτρους αντικειμενικά και </a:t>
            </a:r>
            <a:r>
              <a:rPr lang="el-GR" altLang="el-GR" sz="2100" b="1" dirty="0">
                <a:solidFill>
                  <a:srgbClr val="92D050"/>
                </a:solidFill>
                <a:latin typeface="Verdana" pitchFamily="34" charset="0"/>
                <a:ea typeface="Verdana" panose="020B0604030504040204" pitchFamily="34" charset="0"/>
                <a:cs typeface="Verdana" panose="020B0604030504040204" pitchFamily="34" charset="0"/>
              </a:rPr>
              <a:t>εκ των προτέρων προσδιορισμένες</a:t>
            </a:r>
            <a:r>
              <a:rPr lang="el-GR" altLang="el-GR" sz="2100" b="1" dirty="0">
                <a:solidFill>
                  <a:schemeClr val="accent2"/>
                </a:solidFill>
                <a:latin typeface="Verdana" pitchFamily="34" charset="0"/>
                <a:ea typeface="Verdana" panose="020B0604030504040204" pitchFamily="34" charset="0"/>
                <a:cs typeface="Verdana" panose="020B0604030504040204" pitchFamily="34" charset="0"/>
              </a:rPr>
              <a:t>,</a:t>
            </a:r>
            <a:endParaRPr lang="en-GB" altLang="el-GR" sz="2100" b="1" dirty="0">
              <a:solidFill>
                <a:schemeClr val="accent2"/>
              </a:solidFill>
              <a:latin typeface="Verdana" pitchFamily="34" charset="0"/>
              <a:ea typeface="Verdana" panose="020B0604030504040204" pitchFamily="34" charset="0"/>
              <a:cs typeface="Verdana" panose="020B0604030504040204" pitchFamily="34" charset="0"/>
            </a:endParaRPr>
          </a:p>
          <a:p>
            <a:pPr marL="609600" indent="-609600" eaLnBrk="1" hangingPunct="1">
              <a:lnSpc>
                <a:spcPct val="80000"/>
              </a:lnSpc>
              <a:buClr>
                <a:schemeClr val="accent2"/>
              </a:buClr>
              <a:buFont typeface="Wingdings" pitchFamily="2" charset="2"/>
              <a:buAutoNum type="arabicPeriod"/>
            </a:pPr>
            <a:r>
              <a:rPr lang="el-GR" altLang="el-GR" sz="2100" b="1" dirty="0">
                <a:solidFill>
                  <a:schemeClr val="accent2"/>
                </a:solidFill>
                <a:latin typeface="Verdana" pitchFamily="34" charset="0"/>
                <a:ea typeface="Verdana" panose="020B0604030504040204" pitchFamily="34" charset="0"/>
                <a:cs typeface="Verdana" panose="020B0604030504040204" pitchFamily="34" charset="0"/>
              </a:rPr>
              <a:t>Η καταβληθείσα αντιστάθμιση δεν υπερβαίνει το μέτρο του αναγκαίου</a:t>
            </a:r>
            <a:endParaRPr lang="en-GB" altLang="el-GR" sz="2100" b="1" dirty="0">
              <a:solidFill>
                <a:schemeClr val="accent2"/>
              </a:solidFill>
              <a:latin typeface="Verdana" pitchFamily="34" charset="0"/>
              <a:ea typeface="Verdana" panose="020B0604030504040204" pitchFamily="34" charset="0"/>
              <a:cs typeface="Verdana" panose="020B0604030504040204" pitchFamily="34" charset="0"/>
            </a:endParaRPr>
          </a:p>
          <a:p>
            <a:pPr marL="609600" indent="-609600" eaLnBrk="1" hangingPunct="1">
              <a:lnSpc>
                <a:spcPct val="80000"/>
              </a:lnSpc>
              <a:buClr>
                <a:schemeClr val="accent2"/>
              </a:buClr>
              <a:buFont typeface="Wingdings" pitchFamily="2" charset="2"/>
              <a:buAutoNum type="arabicPeriod"/>
            </a:pPr>
            <a:r>
              <a:rPr lang="el-GR" altLang="el-GR" sz="2100" b="1" dirty="0">
                <a:solidFill>
                  <a:schemeClr val="accent2"/>
                </a:solidFill>
                <a:latin typeface="Verdana" pitchFamily="34" charset="0"/>
                <a:ea typeface="Verdana" panose="020B0604030504040204" pitchFamily="34" charset="0"/>
                <a:cs typeface="Verdana" panose="020B0604030504040204" pitchFamily="34" charset="0"/>
              </a:rPr>
              <a:t>Επιλογή της επιχείρησης</a:t>
            </a:r>
            <a:r>
              <a:rPr lang="en-GB" altLang="el-GR" sz="2100" b="1" dirty="0">
                <a:solidFill>
                  <a:schemeClr val="accent2"/>
                </a:solidFill>
                <a:latin typeface="Verdana" pitchFamily="34" charset="0"/>
                <a:ea typeface="Verdana" panose="020B0604030504040204" pitchFamily="34" charset="0"/>
                <a:cs typeface="Verdana" panose="020B0604030504040204" pitchFamily="34" charset="0"/>
              </a:rPr>
              <a:t> </a:t>
            </a:r>
            <a:r>
              <a:rPr lang="el-GR" altLang="el-GR" sz="2100" b="1" dirty="0">
                <a:solidFill>
                  <a:schemeClr val="accent2"/>
                </a:solidFill>
                <a:latin typeface="Verdana" pitchFamily="34" charset="0"/>
                <a:ea typeface="Verdana" panose="020B0604030504040204" pitchFamily="34" charset="0"/>
                <a:cs typeface="Verdana" panose="020B0604030504040204" pitchFamily="34" charset="0"/>
              </a:rPr>
              <a:t>που θα παρέχει την ΥΓΟΣ στο πλαίσιο </a:t>
            </a:r>
            <a:r>
              <a:rPr lang="el-GR" altLang="el-GR" sz="2100" dirty="0">
                <a:solidFill>
                  <a:schemeClr val="accent2"/>
                </a:solidFill>
                <a:latin typeface="Verdana" pitchFamily="34" charset="0"/>
                <a:ea typeface="Verdana" panose="020B0604030504040204" pitchFamily="34" charset="0"/>
                <a:cs typeface="Verdana" panose="020B0604030504040204" pitchFamily="34" charset="0"/>
              </a:rPr>
              <a:t>διαδικασίας σύναψης δημόσιας συμβάσεως</a:t>
            </a:r>
            <a:r>
              <a:rPr lang="el-GR" altLang="el-GR" sz="2100" b="1" dirty="0">
                <a:solidFill>
                  <a:schemeClr val="accent2"/>
                </a:solidFill>
                <a:latin typeface="Verdana" pitchFamily="34" charset="0"/>
                <a:ea typeface="Verdana" panose="020B0604030504040204" pitchFamily="34" charset="0"/>
                <a:cs typeface="Verdana" panose="020B0604030504040204" pitchFamily="34" charset="0"/>
              </a:rPr>
              <a:t> </a:t>
            </a:r>
            <a:r>
              <a:rPr lang="el-GR" altLang="el-GR" sz="2100" b="1" dirty="0" smtClean="0">
                <a:solidFill>
                  <a:srgbClr val="FF0000"/>
                </a:solidFill>
                <a:latin typeface="Verdana" pitchFamily="34" charset="0"/>
                <a:ea typeface="Verdana" panose="020B0604030504040204" pitchFamily="34" charset="0"/>
                <a:cs typeface="Verdana" panose="020B0604030504040204" pitchFamily="34" charset="0"/>
              </a:rPr>
              <a:t>ή</a:t>
            </a:r>
            <a:endParaRPr lang="en-GB" altLang="el-GR" sz="2100" b="1" dirty="0">
              <a:solidFill>
                <a:srgbClr val="FF0000"/>
              </a:solidFill>
              <a:latin typeface="Verdana" pitchFamily="34" charset="0"/>
              <a:ea typeface="Verdana" panose="020B0604030504040204" pitchFamily="34" charset="0"/>
              <a:cs typeface="Verdana" panose="020B0604030504040204" pitchFamily="34" charset="0"/>
            </a:endParaRPr>
          </a:p>
          <a:p>
            <a:pPr marL="609600" indent="-609600" eaLnBrk="1" hangingPunct="1">
              <a:lnSpc>
                <a:spcPct val="80000"/>
              </a:lnSpc>
              <a:buClr>
                <a:schemeClr val="accent2"/>
              </a:buClr>
              <a:buFontTx/>
              <a:buNone/>
            </a:pPr>
            <a:r>
              <a:rPr lang="el-GR" altLang="el-GR" sz="2100" b="1" dirty="0">
                <a:solidFill>
                  <a:schemeClr val="accent2"/>
                </a:solidFill>
                <a:latin typeface="Verdana" pitchFamily="34" charset="0"/>
                <a:ea typeface="Verdana" panose="020B0604030504040204" pitchFamily="34" charset="0"/>
                <a:cs typeface="Verdana" panose="020B0604030504040204" pitchFamily="34" charset="0"/>
              </a:rPr>
              <a:t>	</a:t>
            </a:r>
            <a:r>
              <a:rPr lang="el-GR" altLang="el-GR" sz="2100" dirty="0">
                <a:solidFill>
                  <a:schemeClr val="accent2"/>
                </a:solidFill>
                <a:latin typeface="Verdana" pitchFamily="34" charset="0"/>
                <a:ea typeface="Verdana" panose="020B0604030504040204" pitchFamily="34" charset="0"/>
                <a:cs typeface="Verdana" panose="020B0604030504040204" pitchFamily="34" charset="0"/>
              </a:rPr>
              <a:t>με το μικρότερο κόστος για το κοινωνικό σύνολο </a:t>
            </a:r>
            <a:r>
              <a:rPr lang="el-GR" altLang="el-GR" sz="2100" b="1" dirty="0" smtClean="0">
                <a:solidFill>
                  <a:schemeClr val="accent2"/>
                </a:solidFill>
                <a:latin typeface="Verdana" pitchFamily="34" charset="0"/>
                <a:ea typeface="Verdana" panose="020B0604030504040204" pitchFamily="34" charset="0"/>
                <a:cs typeface="Verdana" panose="020B0604030504040204" pitchFamily="34" charset="0"/>
              </a:rPr>
              <a:t>(η </a:t>
            </a:r>
            <a:r>
              <a:rPr lang="el-GR" altLang="el-GR" sz="2100" b="1" dirty="0">
                <a:solidFill>
                  <a:schemeClr val="accent2"/>
                </a:solidFill>
                <a:latin typeface="Verdana" pitchFamily="34" charset="0"/>
                <a:ea typeface="Verdana" panose="020B0604030504040204" pitchFamily="34" charset="0"/>
                <a:cs typeface="Verdana" panose="020B0604030504040204" pitchFamily="34" charset="0"/>
              </a:rPr>
              <a:t>αντιστάθμιση έχει υπολογιστεί βάσει των δαπανών μιας </a:t>
            </a:r>
            <a:r>
              <a:rPr lang="el-GR" altLang="el-GR" sz="2100" dirty="0">
                <a:solidFill>
                  <a:schemeClr val="accent2"/>
                </a:solidFill>
                <a:latin typeface="Verdana" pitchFamily="34" charset="0"/>
                <a:ea typeface="Verdana" panose="020B0604030504040204" pitchFamily="34" charset="0"/>
                <a:cs typeface="Verdana" panose="020B0604030504040204" pitchFamily="34" charset="0"/>
              </a:rPr>
              <a:t>μέσης επιχείρησης με χρηστή διοίκηση)</a:t>
            </a:r>
            <a:endParaRPr lang="en-GB" altLang="el-GR" sz="2100" dirty="0">
              <a:solidFill>
                <a:schemeClr val="accent2"/>
              </a:solidFill>
              <a:latin typeface="Verdana" pitchFamily="34" charset="0"/>
              <a:ea typeface="Verdana" panose="020B0604030504040204" pitchFamily="34" charset="0"/>
              <a:cs typeface="Verdana" panose="020B0604030504040204" pitchFamily="34" charset="0"/>
            </a:endParaRPr>
          </a:p>
          <a:p>
            <a:endParaRPr lang="el-GR" sz="2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45" y="0"/>
            <a:ext cx="1748995" cy="773410"/>
          </a:xfrm>
          <a:prstGeom prst="rect">
            <a:avLst/>
          </a:prstGeom>
        </p:spPr>
      </p:pic>
    </p:spTree>
    <p:extLst>
      <p:ext uri="{BB962C8B-B14F-4D97-AF65-F5344CB8AC3E}">
        <p14:creationId xmlns:p14="http://schemas.microsoft.com/office/powerpoint/2010/main" val="156827276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t>26</a:t>
            </a:fld>
            <a:endParaRPr lang="el-GR"/>
          </a:p>
        </p:txBody>
      </p:sp>
      <p:pic>
        <p:nvPicPr>
          <p:cNvPr id="5122" name="Picture 2" descr="F:\ΕΚΔΑΑ\3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124744"/>
            <a:ext cx="8450584" cy="5214144"/>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 y="0"/>
            <a:ext cx="1748995" cy="773410"/>
          </a:xfrm>
          <a:prstGeom prst="rect">
            <a:avLst/>
          </a:prstGeom>
        </p:spPr>
      </p:pic>
    </p:spTree>
    <p:extLst>
      <p:ext uri="{BB962C8B-B14F-4D97-AF65-F5344CB8AC3E}">
        <p14:creationId xmlns:p14="http://schemas.microsoft.com/office/powerpoint/2010/main" val="2719535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t>27</a:t>
            </a:fld>
            <a:endParaRPr lang="el-GR"/>
          </a:p>
        </p:txBody>
      </p:sp>
      <p:pic>
        <p:nvPicPr>
          <p:cNvPr id="6146" name="Picture 2" descr="F:\ΕΚΔΑΑ\3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114425"/>
            <a:ext cx="8456364" cy="4997938"/>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 y="0"/>
            <a:ext cx="1748995" cy="773410"/>
          </a:xfrm>
          <a:prstGeom prst="rect">
            <a:avLst/>
          </a:prstGeom>
        </p:spPr>
      </p:pic>
    </p:spTree>
    <p:extLst>
      <p:ext uri="{BB962C8B-B14F-4D97-AF65-F5344CB8AC3E}">
        <p14:creationId xmlns:p14="http://schemas.microsoft.com/office/powerpoint/2010/main" val="1387304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620688"/>
            <a:ext cx="6851104" cy="1296144"/>
          </a:xfrm>
        </p:spPr>
        <p:txBody>
          <a:bodyPr>
            <a:normAutofit fontScale="90000"/>
          </a:bodyPr>
          <a:lstStyle/>
          <a:p>
            <a:r>
              <a:rPr lang="el-GR" altLang="el-GR" b="1" dirty="0">
                <a:solidFill>
                  <a:srgbClr val="FF9900"/>
                </a:solidFill>
              </a:rPr>
              <a:t>Κανονισμός </a:t>
            </a:r>
            <a:r>
              <a:rPr lang="en-US" altLang="el-GR" b="1" dirty="0" smtClean="0">
                <a:solidFill>
                  <a:srgbClr val="FF9900"/>
                </a:solidFill>
              </a:rPr>
              <a:t>De </a:t>
            </a:r>
            <a:r>
              <a:rPr lang="en-US" altLang="el-GR" b="1" dirty="0" err="1">
                <a:solidFill>
                  <a:srgbClr val="FF9900"/>
                </a:solidFill>
              </a:rPr>
              <a:t>M</a:t>
            </a:r>
            <a:r>
              <a:rPr lang="en-US" altLang="el-GR" b="1" dirty="0" err="1" smtClean="0">
                <a:solidFill>
                  <a:srgbClr val="FF9900"/>
                </a:solidFill>
              </a:rPr>
              <a:t>inimis</a:t>
            </a:r>
            <a:r>
              <a:rPr lang="en-US" altLang="el-GR" b="1" dirty="0" smtClean="0">
                <a:solidFill>
                  <a:srgbClr val="FF9900"/>
                </a:solidFill>
              </a:rPr>
              <a:t> </a:t>
            </a:r>
            <a:r>
              <a:rPr lang="el-GR" altLang="el-GR" b="1" dirty="0">
                <a:solidFill>
                  <a:srgbClr val="FF9900"/>
                </a:solidFill>
              </a:rPr>
              <a:t>ΥΓΟΣ 360/2012</a:t>
            </a:r>
            <a:endParaRPr lang="el-GR" dirty="0"/>
          </a:p>
        </p:txBody>
      </p:sp>
      <p:sp>
        <p:nvSpPr>
          <p:cNvPr id="3" name="Θέση περιεχομένου 2"/>
          <p:cNvSpPr>
            <a:spLocks noGrp="1"/>
          </p:cNvSpPr>
          <p:nvPr>
            <p:ph idx="1"/>
          </p:nvPr>
        </p:nvSpPr>
        <p:spPr>
          <a:xfrm>
            <a:off x="517079" y="2060848"/>
            <a:ext cx="8229600" cy="4320480"/>
          </a:xfrm>
        </p:spPr>
        <p:txBody>
          <a:bodyPr>
            <a:normAutofit/>
          </a:bodyPr>
          <a:lstStyle/>
          <a:p>
            <a:pPr eaLnBrk="1" hangingPunct="1">
              <a:lnSpc>
                <a:spcPct val="80000"/>
              </a:lnSpc>
            </a:pPr>
            <a:endParaRPr lang="el-GR" altLang="el-GR" sz="200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Clr>
                <a:srgbClr val="FF9900"/>
              </a:buClr>
              <a:buFont typeface="Wingdings" pitchFamily="2" charset="2"/>
              <a:buBlip>
                <a:blip r:embed="rId3"/>
              </a:buBlip>
            </a:pPr>
            <a:r>
              <a:rPr lang="el-GR"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Τοπικές και κοινωνικές υπηρεσίες</a:t>
            </a:r>
          </a:p>
          <a:p>
            <a:pPr eaLnBrk="1" hangingPunct="1">
              <a:lnSpc>
                <a:spcPct val="80000"/>
              </a:lnSpc>
              <a:buClr>
                <a:srgbClr val="FF9900"/>
              </a:buClr>
              <a:buFont typeface="Wingdings" pitchFamily="2" charset="2"/>
              <a:buBlip>
                <a:blip r:embed="rId3"/>
              </a:buBlip>
            </a:pPr>
            <a:endParaRPr lang="el-GR"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Clr>
                <a:srgbClr val="FF9900"/>
              </a:buClr>
              <a:buFont typeface="Wingdings" pitchFamily="2" charset="2"/>
              <a:buBlip>
                <a:blip r:embed="rId3"/>
              </a:buBlip>
            </a:pPr>
            <a:r>
              <a:rPr lang="el-GR"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Απλοποιημένη πράξη ανάθεσης</a:t>
            </a:r>
          </a:p>
          <a:p>
            <a:pPr marL="0" indent="0" eaLnBrk="1" hangingPunct="1">
              <a:lnSpc>
                <a:spcPct val="80000"/>
              </a:lnSpc>
              <a:buClr>
                <a:srgbClr val="FF9900"/>
              </a:buClr>
              <a:buNone/>
            </a:pPr>
            <a:endParaRPr lang="el-GR"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Clr>
                <a:srgbClr val="FF9900"/>
              </a:buClr>
              <a:buFont typeface="Wingdings" pitchFamily="2" charset="2"/>
              <a:buBlip>
                <a:blip r:embed="rId3"/>
              </a:buBlip>
            </a:pPr>
            <a:r>
              <a:rPr lang="el-GR"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εξαιρούμενοι τομείς: γεωργία, αλιεία και υδατοκαλλιέργεια, οδικές εμπορευματικές μεταφορές, άνθρακας</a:t>
            </a:r>
            <a:r>
              <a:rPr lang="en-GB"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el-GR"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εξαγωγικές δραστηριότητες, προβληματικές επιχειρήσεις.</a:t>
            </a:r>
          </a:p>
          <a:p>
            <a:pPr eaLnBrk="1" hangingPunct="1">
              <a:lnSpc>
                <a:spcPct val="80000"/>
              </a:lnSpc>
              <a:buClr>
                <a:srgbClr val="FF9900"/>
              </a:buClr>
              <a:buFont typeface="Wingdings" pitchFamily="2" charset="2"/>
              <a:buBlip>
                <a:blip r:embed="rId3"/>
              </a:buBlip>
            </a:pPr>
            <a:endParaRPr lang="el-GR"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Clr>
                <a:srgbClr val="FF9900"/>
              </a:buClr>
              <a:buFont typeface="Wingdings" pitchFamily="2" charset="2"/>
              <a:buBlip>
                <a:blip r:embed="rId3"/>
              </a:buBlip>
            </a:pPr>
            <a:r>
              <a:rPr lang="el-GR"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Μικτές επιχειρήσεις</a:t>
            </a:r>
            <a:r>
              <a:rPr lang="en-GB"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el-GR"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π.χ.</a:t>
            </a:r>
            <a:r>
              <a:rPr lang="en-GB"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el-GR"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γεωργίας και μη γεωργίας</a:t>
            </a:r>
            <a:r>
              <a:rPr lang="en-GB"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el-GR"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μπορούν να λάβουν </a:t>
            </a:r>
            <a:r>
              <a:rPr lang="en-GB"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de </a:t>
            </a:r>
            <a:r>
              <a:rPr lang="en-GB" altLang="el-GR" sz="2000" dirty="0" err="1">
                <a:solidFill>
                  <a:srgbClr val="7030A0"/>
                </a:solidFill>
                <a:latin typeface="Verdana" panose="020B0604030504040204" pitchFamily="34" charset="0"/>
                <a:ea typeface="Verdana" panose="020B0604030504040204" pitchFamily="34" charset="0"/>
                <a:cs typeface="Verdana" panose="020B0604030504040204" pitchFamily="34" charset="0"/>
              </a:rPr>
              <a:t>minimis</a:t>
            </a:r>
            <a:r>
              <a:rPr lang="en-GB"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el-GR"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ΥΓΟΣ για τις επιλέξιμες δραστηριότητες τους εφόσον μπορούν να αποδείξουν ότι οι μη επιλέξιμες δεν ενισχύονται από την </a:t>
            </a:r>
            <a:r>
              <a:rPr lang="en-GB"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de </a:t>
            </a:r>
            <a:r>
              <a:rPr lang="en-GB" altLang="el-GR" sz="2000" dirty="0" err="1">
                <a:solidFill>
                  <a:srgbClr val="7030A0"/>
                </a:solidFill>
                <a:latin typeface="Verdana" panose="020B0604030504040204" pitchFamily="34" charset="0"/>
                <a:ea typeface="Verdana" panose="020B0604030504040204" pitchFamily="34" charset="0"/>
                <a:cs typeface="Verdana" panose="020B0604030504040204" pitchFamily="34" charset="0"/>
              </a:rPr>
              <a:t>minimis</a:t>
            </a:r>
            <a:r>
              <a:rPr lang="en-GB"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el-GR" altLang="el-GR" sz="2000" dirty="0">
                <a:solidFill>
                  <a:srgbClr val="7030A0"/>
                </a:solidFill>
                <a:latin typeface="Verdana" panose="020B0604030504040204" pitchFamily="34" charset="0"/>
                <a:ea typeface="Verdana" panose="020B0604030504040204" pitchFamily="34" charset="0"/>
                <a:cs typeface="Verdana" panose="020B0604030504040204" pitchFamily="34" charset="0"/>
              </a:rPr>
              <a:t>ΥΓΟΣ (διαχωρισμός δραστηριοτήτων με διακριτή λογιστική παρακολούθηση</a:t>
            </a:r>
            <a:r>
              <a:rPr lang="el-GR" altLang="el-GR" sz="20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endParaRPr lang="el-GR" altLang="el-GR"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FontTx/>
              <a:buNone/>
            </a:pPr>
            <a:endParaRPr lang="el-GR" altLang="el-GR" sz="2000" dirty="0">
              <a:latin typeface="Verdana" panose="020B0604030504040204" pitchFamily="34" charset="0"/>
              <a:ea typeface="Verdana" panose="020B0604030504040204" pitchFamily="34" charset="0"/>
              <a:cs typeface="Verdana" panose="020B0604030504040204" pitchFamily="34" charset="0"/>
            </a:endParaRPr>
          </a:p>
          <a:p>
            <a:endParaRPr lang="el-GR" sz="2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233507191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33264" y="692696"/>
            <a:ext cx="6851104" cy="1080120"/>
          </a:xfrm>
        </p:spPr>
        <p:txBody>
          <a:bodyPr>
            <a:normAutofit fontScale="90000"/>
          </a:bodyPr>
          <a:lstStyle/>
          <a:p>
            <a:r>
              <a:rPr lang="el-GR" altLang="el-GR" b="1" dirty="0">
                <a:solidFill>
                  <a:srgbClr val="FF9900"/>
                </a:solidFill>
              </a:rPr>
              <a:t>Κανονισμός </a:t>
            </a:r>
            <a:r>
              <a:rPr lang="en-US" altLang="el-GR" b="1" dirty="0">
                <a:solidFill>
                  <a:srgbClr val="FF9900"/>
                </a:solidFill>
              </a:rPr>
              <a:t>de </a:t>
            </a:r>
            <a:r>
              <a:rPr lang="en-US" altLang="el-GR" b="1" dirty="0" err="1">
                <a:solidFill>
                  <a:srgbClr val="FF9900"/>
                </a:solidFill>
              </a:rPr>
              <a:t>minimis</a:t>
            </a:r>
            <a:r>
              <a:rPr lang="en-US" altLang="el-GR" b="1" dirty="0">
                <a:solidFill>
                  <a:srgbClr val="FF9900"/>
                </a:solidFill>
              </a:rPr>
              <a:t> </a:t>
            </a:r>
            <a:r>
              <a:rPr lang="el-GR" altLang="el-GR" b="1" dirty="0">
                <a:solidFill>
                  <a:srgbClr val="FF9900"/>
                </a:solidFill>
              </a:rPr>
              <a:t>ΥΓΟΣ 360/2012</a:t>
            </a:r>
            <a:endParaRPr lang="el-GR" dirty="0"/>
          </a:p>
        </p:txBody>
      </p:sp>
      <p:sp>
        <p:nvSpPr>
          <p:cNvPr id="3" name="Θέση περιεχομένου 2"/>
          <p:cNvSpPr>
            <a:spLocks noGrp="1"/>
          </p:cNvSpPr>
          <p:nvPr>
            <p:ph idx="1"/>
          </p:nvPr>
        </p:nvSpPr>
        <p:spPr>
          <a:xfrm>
            <a:off x="517079" y="2276872"/>
            <a:ext cx="8229600" cy="3600400"/>
          </a:xfrm>
        </p:spPr>
        <p:txBody>
          <a:bodyPr>
            <a:normAutofit/>
          </a:bodyPr>
          <a:lstStyle/>
          <a:p>
            <a:pPr eaLnBrk="1" hangingPunct="1">
              <a:buClr>
                <a:srgbClr val="FF9900"/>
              </a:buClr>
              <a:buFont typeface="Wingdings" pitchFamily="2" charset="2"/>
              <a:buBlip>
                <a:blip r:embed="rId3"/>
              </a:buBlip>
            </a:pPr>
            <a:r>
              <a:rPr lang="el-GR" altLang="el-GR" sz="24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Δημόσια </a:t>
            </a:r>
            <a:r>
              <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rPr>
              <a:t>χρηματοδότηση για παροχή ΥΓΟΣ μέχρι 500.000 € </a:t>
            </a:r>
            <a:r>
              <a:rPr lang="el-GR" altLang="el-GR" sz="24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ανά επιχείρηση ανά τριετία δεν </a:t>
            </a:r>
            <a:r>
              <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rPr>
              <a:t>θεωρείται κρατική </a:t>
            </a:r>
            <a:r>
              <a:rPr lang="el-GR" altLang="el-GR" sz="24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ενίσχυση</a:t>
            </a:r>
          </a:p>
          <a:p>
            <a:pPr marL="0" indent="0" eaLnBrk="1" hangingPunct="1">
              <a:buClr>
                <a:srgbClr val="FF9900"/>
              </a:buClr>
              <a:buNone/>
            </a:pPr>
            <a:endParaRPr lang="el-GR" altLang="el-GR" sz="2400" dirty="0" smtClean="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eaLnBrk="1" hangingPunct="1">
              <a:buClr>
                <a:srgbClr val="FF9900"/>
              </a:buClr>
              <a:buFont typeface="Wingdings" pitchFamily="2" charset="2"/>
              <a:buBlip>
                <a:blip r:embed="rId3"/>
              </a:buBlip>
            </a:pPr>
            <a:r>
              <a:rPr lang="el-GR" altLang="el-GR" sz="24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Δεν υφίσταται υποχρέωση κοινοποίησης στην Επιτροπή</a:t>
            </a:r>
          </a:p>
          <a:p>
            <a:pPr marL="0" indent="0" eaLnBrk="1" hangingPunct="1">
              <a:buClr>
                <a:srgbClr val="FF9900"/>
              </a:buClr>
              <a:buNone/>
            </a:pPr>
            <a:endParaRPr lang="el-GR" altLang="el-GR" sz="2400" dirty="0" smtClean="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eaLnBrk="1" hangingPunct="1">
              <a:buClr>
                <a:srgbClr val="FF9900"/>
              </a:buClr>
              <a:buFont typeface="Wingdings" pitchFamily="2" charset="2"/>
              <a:buBlip>
                <a:blip r:embed="rId3"/>
              </a:buBlip>
            </a:pPr>
            <a:r>
              <a:rPr lang="el-GR" altLang="el-GR" sz="24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Όχι έλεγχος για ενδεχόμενο </a:t>
            </a:r>
            <a:r>
              <a:rPr lang="el-GR" altLang="el-GR" sz="240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rPr>
              <a:t>Υπεραντιστάθμισης</a:t>
            </a:r>
            <a:r>
              <a:rPr lang="el-GR" altLang="el-GR" sz="24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t>
            </a:r>
            <a:endPar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eaLnBrk="1" hangingPunct="1"/>
            <a:endPar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endParaRPr lang="el-GR" altLang="el-GR" sz="2400" dirty="0">
              <a:latin typeface="Verdana" panose="020B0604030504040204" pitchFamily="34" charset="0"/>
              <a:ea typeface="Verdana" panose="020B0604030504040204" pitchFamily="34" charset="0"/>
              <a:cs typeface="Verdana" panose="020B0604030504040204" pitchFamily="34" charset="0"/>
            </a:endParaRPr>
          </a:p>
          <a:p>
            <a:endParaRPr lang="el-GR"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49151690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b="1" dirty="0">
                <a:solidFill>
                  <a:srgbClr val="FF9900"/>
                </a:solidFill>
              </a:rPr>
              <a:t>Υπηρεσίες</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39192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DF53439-851E-44AD-84B1-B6BFC3D0C743}" type="slidenum">
              <a:rPr lang="el-GR" smtClean="0"/>
              <a:t>3</a:t>
            </a:fld>
            <a:endParaRPr lang="el-GR"/>
          </a:p>
        </p:txBody>
      </p:sp>
      <p:pic>
        <p:nvPicPr>
          <p:cNvPr id="5" name="Εικόνα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15" y="0"/>
            <a:ext cx="1748995" cy="773410"/>
          </a:xfrm>
          <a:prstGeom prst="rect">
            <a:avLst/>
          </a:prstGeom>
        </p:spPr>
      </p:pic>
      <p:sp>
        <p:nvSpPr>
          <p:cNvPr id="7" name="TextBox 6"/>
          <p:cNvSpPr txBox="1"/>
          <p:nvPr/>
        </p:nvSpPr>
        <p:spPr>
          <a:xfrm>
            <a:off x="4084422" y="4082588"/>
            <a:ext cx="688787" cy="369332"/>
          </a:xfrm>
          <a:prstGeom prst="rect">
            <a:avLst/>
          </a:prstGeom>
          <a:noFill/>
        </p:spPr>
        <p:txBody>
          <a:bodyPr wrap="square" rtlCol="0">
            <a:spAutoFit/>
          </a:bodyPr>
          <a:lstStyle/>
          <a:p>
            <a:r>
              <a:rPr lang="el-GR" b="1" dirty="0" smtClean="0"/>
              <a:t>ΥΓΟΣ</a:t>
            </a:r>
            <a:endParaRPr lang="en-US" b="1" dirty="0"/>
          </a:p>
        </p:txBody>
      </p:sp>
    </p:spTree>
    <p:extLst>
      <p:ext uri="{BB962C8B-B14F-4D97-AF65-F5344CB8AC3E}">
        <p14:creationId xmlns:p14="http://schemas.microsoft.com/office/powerpoint/2010/main" val="224047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t>30</a:t>
            </a:fld>
            <a:endParaRPr lang="el-GR"/>
          </a:p>
        </p:txBody>
      </p:sp>
      <p:pic>
        <p:nvPicPr>
          <p:cNvPr id="7170" name="Picture 2" descr="F:\ΕΚΔΑΑ\3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52736"/>
            <a:ext cx="8064896" cy="5112568"/>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 y="0"/>
            <a:ext cx="1748995" cy="773410"/>
          </a:xfrm>
          <a:prstGeom prst="rect">
            <a:avLst/>
          </a:prstGeom>
        </p:spPr>
      </p:pic>
    </p:spTree>
    <p:extLst>
      <p:ext uri="{BB962C8B-B14F-4D97-AF65-F5344CB8AC3E}">
        <p14:creationId xmlns:p14="http://schemas.microsoft.com/office/powerpoint/2010/main" val="802634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692696"/>
            <a:ext cx="6851104" cy="1224136"/>
          </a:xfrm>
        </p:spPr>
        <p:txBody>
          <a:bodyPr>
            <a:normAutofit fontScale="90000"/>
          </a:bodyPr>
          <a:lstStyle/>
          <a:p>
            <a:r>
              <a:rPr lang="el-GR" altLang="el-GR" b="1" dirty="0">
                <a:solidFill>
                  <a:srgbClr val="FF9900"/>
                </a:solidFill>
              </a:rPr>
              <a:t>Απόφαση ΥΓΟΣ 2012/21/ΕΕ(11.1.2012)</a:t>
            </a:r>
            <a:endParaRPr lang="el-GR" dirty="0"/>
          </a:p>
        </p:txBody>
      </p:sp>
      <p:sp>
        <p:nvSpPr>
          <p:cNvPr id="3" name="Θέση περιεχομένου 2"/>
          <p:cNvSpPr>
            <a:spLocks noGrp="1"/>
          </p:cNvSpPr>
          <p:nvPr>
            <p:ph idx="1"/>
          </p:nvPr>
        </p:nvSpPr>
        <p:spPr>
          <a:xfrm>
            <a:off x="517079" y="2060848"/>
            <a:ext cx="8229600" cy="4464496"/>
          </a:xfrm>
        </p:spPr>
        <p:txBody>
          <a:bodyPr>
            <a:normAutofit/>
          </a:bodyPr>
          <a:lstStyle/>
          <a:p>
            <a:pPr eaLnBrk="1" hangingPunct="1"/>
            <a:r>
              <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rPr>
              <a:t>Καθορίζει τις προϋποθέσεις συμβατότητας μίας χορηγούμενης αντιστάθμισης για παροχή ΥΓΟΣ με τους κανόνες ΚΕ της Επιτροπής</a:t>
            </a:r>
          </a:p>
          <a:p>
            <a:pPr eaLnBrk="1" hangingPunct="1"/>
            <a:r>
              <a:rPr lang="el-GR" altLang="el-GR" sz="2400" i="1" u="sng" dirty="0">
                <a:solidFill>
                  <a:schemeClr val="accent2"/>
                </a:solidFill>
                <a:latin typeface="Verdana" panose="020B0604030504040204" pitchFamily="34" charset="0"/>
                <a:ea typeface="Verdana" panose="020B0604030504040204" pitchFamily="34" charset="0"/>
                <a:cs typeface="Verdana" panose="020B0604030504040204" pitchFamily="34" charset="0"/>
              </a:rPr>
              <a:t>Η χορηγούμενη ΥΓΟΣ αποτελεί συμβατή κρατική ενίσχυση</a:t>
            </a:r>
          </a:p>
          <a:p>
            <a:pPr eaLnBrk="1" hangingPunct="1"/>
            <a:r>
              <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rPr>
              <a:t>Δεν απαιτείται εκ των προτέρων κοινοποίηση στην Επιτροπή</a:t>
            </a:r>
          </a:p>
          <a:p>
            <a:pPr eaLnBrk="1" hangingPunct="1"/>
            <a:r>
              <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rPr>
              <a:t>Απαλλακτικός κανονισμός για ΥΓΟΣ όπως και ο 1370/2007 για τις οδικές και σιδηροδρομικές επιβατικές </a:t>
            </a:r>
            <a:r>
              <a:rPr lang="el-GR" altLang="el-GR" sz="24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μεταφορές</a:t>
            </a:r>
            <a:endParaRPr lang="el-GR"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32531226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980728"/>
            <a:ext cx="6851104" cy="1080120"/>
          </a:xfrm>
        </p:spPr>
        <p:txBody>
          <a:bodyPr>
            <a:normAutofit fontScale="90000"/>
          </a:bodyPr>
          <a:lstStyle/>
          <a:p>
            <a:r>
              <a:rPr lang="el-GR" altLang="el-GR" dirty="0">
                <a:solidFill>
                  <a:srgbClr val="FF9900"/>
                </a:solidFill>
                <a:latin typeface="Verdana" pitchFamily="34" charset="0"/>
              </a:rPr>
              <a:t>Πεδίο Εφαρμογής Απόφασης ΥΓΟΣ</a:t>
            </a:r>
            <a:r>
              <a:rPr lang="en-US" altLang="el-GR" dirty="0">
                <a:solidFill>
                  <a:srgbClr val="FF9900"/>
                </a:solidFill>
                <a:latin typeface="Verdana" pitchFamily="34" charset="0"/>
              </a:rPr>
              <a:t/>
            </a:r>
            <a:br>
              <a:rPr lang="en-US" altLang="el-GR" dirty="0">
                <a:solidFill>
                  <a:srgbClr val="FF9900"/>
                </a:solidFill>
                <a:latin typeface="Verdana" pitchFamily="34" charset="0"/>
              </a:rPr>
            </a:br>
            <a:endParaRPr lang="el-GR" dirty="0"/>
          </a:p>
        </p:txBody>
      </p:sp>
      <p:sp>
        <p:nvSpPr>
          <p:cNvPr id="3" name="Θέση περιεχομένου 2"/>
          <p:cNvSpPr>
            <a:spLocks noGrp="1"/>
          </p:cNvSpPr>
          <p:nvPr>
            <p:ph idx="1"/>
          </p:nvPr>
        </p:nvSpPr>
        <p:spPr>
          <a:xfrm>
            <a:off x="517079" y="2132856"/>
            <a:ext cx="8229600" cy="4392488"/>
          </a:xfrm>
        </p:spPr>
        <p:txBody>
          <a:bodyPr/>
          <a:lstStyle/>
          <a:p>
            <a:pPr>
              <a:lnSpc>
                <a:spcPct val="80000"/>
              </a:lnSpc>
              <a:spcBef>
                <a:spcPct val="0"/>
              </a:spcBef>
              <a:buClr>
                <a:srgbClr val="FF9900"/>
              </a:buClr>
              <a:buFont typeface="Wingdings" pitchFamily="2" charset="2"/>
              <a:buNone/>
            </a:pPr>
            <a:r>
              <a:rPr lang="el-GR" altLang="el-GR" sz="2200" dirty="0" smtClean="0">
                <a:solidFill>
                  <a:schemeClr val="accent2"/>
                </a:solidFill>
                <a:latin typeface="Verdana" pitchFamily="34" charset="0"/>
              </a:rPr>
              <a:t>Κοινωνικές και μικρές ΥΓΟΣ </a:t>
            </a:r>
            <a:r>
              <a:rPr lang="el-GR" altLang="el-GR" sz="2200" dirty="0">
                <a:solidFill>
                  <a:schemeClr val="accent2"/>
                </a:solidFill>
                <a:latin typeface="Verdana" pitchFamily="34" charset="0"/>
              </a:rPr>
              <a:t>που απαλλάσσονται κοινοποίησης</a:t>
            </a:r>
          </a:p>
          <a:p>
            <a:pPr>
              <a:lnSpc>
                <a:spcPct val="80000"/>
              </a:lnSpc>
              <a:spcBef>
                <a:spcPct val="0"/>
              </a:spcBef>
              <a:buClr>
                <a:srgbClr val="FF9900"/>
              </a:buClr>
              <a:buFont typeface="Wingdings" pitchFamily="2" charset="2"/>
              <a:buNone/>
            </a:pPr>
            <a:endParaRPr lang="el-GR" altLang="el-GR" sz="2200" dirty="0">
              <a:solidFill>
                <a:srgbClr val="000066"/>
              </a:solidFill>
              <a:latin typeface="Verdana" pitchFamily="34" charset="0"/>
            </a:endParaRPr>
          </a:p>
          <a:p>
            <a:pPr>
              <a:lnSpc>
                <a:spcPct val="80000"/>
              </a:lnSpc>
              <a:spcBef>
                <a:spcPct val="0"/>
              </a:spcBef>
              <a:buClr>
                <a:srgbClr val="FF9900"/>
              </a:buClr>
              <a:buFont typeface="Wingdings" pitchFamily="2" charset="2"/>
              <a:buChar char="Ø"/>
            </a:pPr>
            <a:r>
              <a:rPr lang="el-GR" altLang="el-GR" sz="2200" dirty="0">
                <a:solidFill>
                  <a:srgbClr val="000066"/>
                </a:solidFill>
                <a:latin typeface="Verdana" pitchFamily="34" charset="0"/>
              </a:rPr>
              <a:t>Ποσό ετήσιας  αντιστάθμισης για ΥΓΟΣ που δεν είναι κοινωνικές</a:t>
            </a:r>
            <a:r>
              <a:rPr lang="en-GB" altLang="el-GR" sz="2200" dirty="0">
                <a:latin typeface="Verdana" pitchFamily="34" charset="0"/>
              </a:rPr>
              <a:t> </a:t>
            </a:r>
            <a:r>
              <a:rPr lang="el-GR" altLang="el-GR" sz="2200" dirty="0">
                <a:solidFill>
                  <a:srgbClr val="000066"/>
                </a:solidFill>
                <a:latin typeface="Verdana" pitchFamily="34" charset="0"/>
              </a:rPr>
              <a:t>μέχρι</a:t>
            </a:r>
            <a:r>
              <a:rPr lang="en-GB" altLang="el-GR" sz="2200" dirty="0">
                <a:solidFill>
                  <a:srgbClr val="000066"/>
                </a:solidFill>
                <a:latin typeface="Verdana" pitchFamily="34" charset="0"/>
              </a:rPr>
              <a:t> </a:t>
            </a:r>
            <a:r>
              <a:rPr lang="en-GB" altLang="el-GR" sz="2200" dirty="0">
                <a:solidFill>
                  <a:srgbClr val="A50021"/>
                </a:solidFill>
                <a:latin typeface="Verdana" pitchFamily="34" charset="0"/>
              </a:rPr>
              <a:t>EUR 15 </a:t>
            </a:r>
            <a:r>
              <a:rPr lang="el-GR" altLang="el-GR" sz="2200" dirty="0">
                <a:solidFill>
                  <a:srgbClr val="A50021"/>
                </a:solidFill>
                <a:latin typeface="Verdana" pitchFamily="34" charset="0"/>
              </a:rPr>
              <a:t>εκ./ χρόνο (όριο κοινοποίησης)</a:t>
            </a:r>
          </a:p>
          <a:p>
            <a:pPr>
              <a:lnSpc>
                <a:spcPct val="80000"/>
              </a:lnSpc>
              <a:spcBef>
                <a:spcPct val="0"/>
              </a:spcBef>
              <a:buClr>
                <a:srgbClr val="FF9900"/>
              </a:buClr>
              <a:buFont typeface="Wingdings" pitchFamily="2" charset="2"/>
              <a:buChar char="Ø"/>
            </a:pPr>
            <a:endParaRPr lang="el-GR" altLang="el-GR" sz="2200" dirty="0">
              <a:solidFill>
                <a:srgbClr val="000066"/>
              </a:solidFill>
              <a:latin typeface="Verdana" pitchFamily="34" charset="0"/>
            </a:endParaRPr>
          </a:p>
          <a:p>
            <a:pPr>
              <a:lnSpc>
                <a:spcPct val="80000"/>
              </a:lnSpc>
              <a:spcBef>
                <a:spcPct val="0"/>
              </a:spcBef>
              <a:buClr>
                <a:srgbClr val="FF9900"/>
              </a:buClr>
              <a:buFont typeface="Wingdings" pitchFamily="2" charset="2"/>
              <a:buChar char="Ø"/>
            </a:pPr>
            <a:r>
              <a:rPr lang="el-GR" altLang="el-GR" sz="2200" dirty="0">
                <a:solidFill>
                  <a:srgbClr val="000066"/>
                </a:solidFill>
                <a:latin typeface="Verdana" pitchFamily="34" charset="0"/>
              </a:rPr>
              <a:t>Περίοδος </a:t>
            </a:r>
            <a:r>
              <a:rPr lang="el-GR" altLang="el-GR" sz="2200" dirty="0">
                <a:solidFill>
                  <a:srgbClr val="A50021"/>
                </a:solidFill>
                <a:latin typeface="Verdana" pitchFamily="34" charset="0"/>
              </a:rPr>
              <a:t>πράξης ανάθεσης περιορισμένη στα 1</a:t>
            </a:r>
            <a:r>
              <a:rPr lang="en-GB" altLang="el-GR" sz="2200" dirty="0">
                <a:solidFill>
                  <a:srgbClr val="A50021"/>
                </a:solidFill>
                <a:latin typeface="Verdana" pitchFamily="34" charset="0"/>
              </a:rPr>
              <a:t>0 </a:t>
            </a:r>
            <a:r>
              <a:rPr lang="el-GR" altLang="el-GR" sz="2200" dirty="0">
                <a:solidFill>
                  <a:srgbClr val="A50021"/>
                </a:solidFill>
                <a:latin typeface="Verdana" pitchFamily="34" charset="0"/>
              </a:rPr>
              <a:t>χρόνια</a:t>
            </a:r>
            <a:r>
              <a:rPr lang="en-GB" altLang="el-GR" sz="2200" dirty="0">
                <a:solidFill>
                  <a:srgbClr val="000066"/>
                </a:solidFill>
                <a:latin typeface="Verdana" pitchFamily="34" charset="0"/>
              </a:rPr>
              <a:t>,</a:t>
            </a:r>
            <a:r>
              <a:rPr lang="el-GR" altLang="el-GR" sz="2200" dirty="0">
                <a:solidFill>
                  <a:srgbClr val="000066"/>
                </a:solidFill>
                <a:latin typeface="Verdana" pitchFamily="34" charset="0"/>
              </a:rPr>
              <a:t> εκτός εάν απαιτείται σημαντική επένδυση</a:t>
            </a:r>
          </a:p>
          <a:p>
            <a:pPr>
              <a:lnSpc>
                <a:spcPct val="80000"/>
              </a:lnSpc>
              <a:spcBef>
                <a:spcPct val="0"/>
              </a:spcBef>
              <a:buClr>
                <a:srgbClr val="FF9900"/>
              </a:buClr>
              <a:buFont typeface="Wingdings" pitchFamily="2" charset="2"/>
              <a:buChar char="Ø"/>
            </a:pPr>
            <a:endParaRPr lang="el-GR" altLang="el-GR" sz="2200" dirty="0">
              <a:solidFill>
                <a:srgbClr val="000066"/>
              </a:solidFill>
              <a:latin typeface="Verdana" pitchFamily="34" charset="0"/>
            </a:endParaRPr>
          </a:p>
          <a:p>
            <a:pPr>
              <a:lnSpc>
                <a:spcPct val="80000"/>
              </a:lnSpc>
              <a:spcBef>
                <a:spcPct val="0"/>
              </a:spcBef>
              <a:buClr>
                <a:srgbClr val="FF9900"/>
              </a:buClr>
              <a:buFont typeface="Wingdings" pitchFamily="2" charset="2"/>
              <a:buNone/>
            </a:pPr>
            <a:r>
              <a:rPr lang="el-GR" altLang="el-GR" sz="2200" u="sng" dirty="0">
                <a:solidFill>
                  <a:srgbClr val="000066"/>
                </a:solidFill>
                <a:latin typeface="Verdana" pitchFamily="34" charset="0"/>
              </a:rPr>
              <a:t>Προσοχή!!!!!</a:t>
            </a:r>
          </a:p>
          <a:p>
            <a:pPr>
              <a:lnSpc>
                <a:spcPct val="80000"/>
              </a:lnSpc>
              <a:spcBef>
                <a:spcPct val="0"/>
              </a:spcBef>
              <a:buClr>
                <a:srgbClr val="FF9900"/>
              </a:buClr>
              <a:buFont typeface="Wingdings" pitchFamily="2" charset="2"/>
              <a:buNone/>
            </a:pPr>
            <a:endParaRPr lang="el-GR" altLang="el-GR" sz="2200" u="sng" dirty="0">
              <a:solidFill>
                <a:srgbClr val="000066"/>
              </a:solidFill>
              <a:latin typeface="Verdana" pitchFamily="34" charset="0"/>
            </a:endParaRPr>
          </a:p>
          <a:p>
            <a:pPr>
              <a:lnSpc>
                <a:spcPct val="80000"/>
              </a:lnSpc>
              <a:spcBef>
                <a:spcPct val="0"/>
              </a:spcBef>
              <a:buClr>
                <a:srgbClr val="FF9900"/>
              </a:buClr>
              <a:buFont typeface="Wingdings" pitchFamily="2" charset="2"/>
              <a:buChar char="ü"/>
            </a:pPr>
            <a:r>
              <a:rPr lang="el-GR" altLang="el-GR" sz="2200" dirty="0">
                <a:solidFill>
                  <a:srgbClr val="000066"/>
                </a:solidFill>
                <a:latin typeface="Verdana" pitchFamily="34" charset="0"/>
              </a:rPr>
              <a:t>	</a:t>
            </a:r>
            <a:r>
              <a:rPr lang="el-GR" altLang="el-GR" sz="2200" dirty="0">
                <a:solidFill>
                  <a:schemeClr val="accent2"/>
                </a:solidFill>
                <a:latin typeface="Verdana" pitchFamily="34" charset="0"/>
              </a:rPr>
              <a:t>Η  απόφαση δεν βρίσκει εφαρμογή στον τομέα των οδικών επιβατικών μεταφορών (καν. 1370/2007)</a:t>
            </a:r>
          </a:p>
          <a:p>
            <a:pPr>
              <a:lnSpc>
                <a:spcPct val="80000"/>
              </a:lnSpc>
              <a:spcBef>
                <a:spcPct val="0"/>
              </a:spcBef>
              <a:buClr>
                <a:srgbClr val="FF9900"/>
              </a:buClr>
              <a:buFont typeface="Wingdings" pitchFamily="2" charset="2"/>
              <a:buChar char="ü"/>
            </a:pPr>
            <a:r>
              <a:rPr lang="el-GR" altLang="el-GR" sz="2200" dirty="0">
                <a:solidFill>
                  <a:schemeClr val="accent2"/>
                </a:solidFill>
                <a:latin typeface="Verdana" pitchFamily="34" charset="0"/>
              </a:rPr>
              <a:t>	Οι χορηγούμενες ΥΓΟΣ στις μεταφορές να εκπληρώνουν και τους τομεακούς κανόνες</a:t>
            </a:r>
            <a:endParaRPr lang="en-GB" altLang="el-GR" sz="2200" dirty="0">
              <a:solidFill>
                <a:schemeClr val="accent2"/>
              </a:solidFill>
              <a:latin typeface="Verdana" pitchFamily="34" charset="0"/>
            </a:endParaRPr>
          </a:p>
          <a:p>
            <a:endParaRPr lang="el-GR" sz="2200" dirty="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190332753"/>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836712"/>
            <a:ext cx="8229600" cy="792088"/>
          </a:xfrm>
        </p:spPr>
        <p:txBody>
          <a:bodyPr>
            <a:normAutofit/>
          </a:bodyPr>
          <a:lstStyle/>
          <a:p>
            <a:r>
              <a:rPr lang="el-GR" altLang="el-GR" b="1" dirty="0">
                <a:solidFill>
                  <a:srgbClr val="FF9900"/>
                </a:solidFill>
              </a:rPr>
              <a:t>Απόφαση </a:t>
            </a:r>
            <a:r>
              <a:rPr lang="el-GR" altLang="el-GR" b="1" dirty="0" smtClean="0">
                <a:solidFill>
                  <a:srgbClr val="FF9900"/>
                </a:solidFill>
              </a:rPr>
              <a:t>ΥΓΟΣ: Ποσά </a:t>
            </a:r>
            <a:endParaRPr lang="el-GR" dirty="0"/>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33</a:t>
            </a:fld>
            <a:endParaRPr lang="el-GR"/>
          </a:p>
        </p:txBody>
      </p:sp>
      <p:pic>
        <p:nvPicPr>
          <p:cNvPr id="8194" name="Picture 2" descr="F:\ΕΚΔΑΑ\3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8424935" cy="4536504"/>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898403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1080120"/>
          </a:xfrm>
        </p:spPr>
        <p:txBody>
          <a:bodyPr/>
          <a:lstStyle/>
          <a:p>
            <a:r>
              <a:rPr lang="el-GR" b="1" dirty="0" smtClean="0">
                <a:solidFill>
                  <a:srgbClr val="FFC000"/>
                </a:solidFill>
              </a:rPr>
              <a:t>ΑΠΟΦΑΣΗ ΥΓΟΣ</a:t>
            </a:r>
            <a:endParaRPr lang="el-GR" b="1" dirty="0">
              <a:solidFill>
                <a:srgbClr val="FFC000"/>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34</a:t>
            </a:fld>
            <a:endParaRPr lang="el-GR"/>
          </a:p>
        </p:txBody>
      </p:sp>
      <p:pic>
        <p:nvPicPr>
          <p:cNvPr id="16386" name="Picture 2" descr="F:\ΕΚΔΑΑ\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92300"/>
            <a:ext cx="7742238" cy="4295775"/>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3085303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720080"/>
          </a:xfrm>
        </p:spPr>
        <p:txBody>
          <a:bodyPr>
            <a:normAutofit fontScale="90000"/>
          </a:bodyPr>
          <a:lstStyle/>
          <a:p>
            <a:r>
              <a:rPr lang="el-GR" b="1" dirty="0" smtClean="0">
                <a:solidFill>
                  <a:srgbClr val="FFC000"/>
                </a:solidFill>
              </a:rPr>
              <a:t>Πράξη Ανάθεσης</a:t>
            </a:r>
            <a:endParaRPr lang="el-GR" b="1" dirty="0">
              <a:solidFill>
                <a:srgbClr val="FFC000"/>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35</a:t>
            </a:fld>
            <a:endParaRPr lang="el-GR"/>
          </a:p>
        </p:txBody>
      </p:sp>
      <p:pic>
        <p:nvPicPr>
          <p:cNvPr id="20482" name="Picture 2" descr="F:\ΕΚΔΑΑ\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8208912" cy="4752528"/>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2693208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1152128"/>
          </a:xfrm>
        </p:spPr>
        <p:txBody>
          <a:bodyPr>
            <a:noAutofit/>
          </a:bodyPr>
          <a:lstStyle/>
          <a:p>
            <a:r>
              <a:rPr lang="el-GR" sz="3500" b="1" dirty="0" smtClean="0">
                <a:solidFill>
                  <a:srgbClr val="FFC000"/>
                </a:solidFill>
              </a:rPr>
              <a:t>Αντιστάθμιση= Κόστος – Έσοδα + Εύλογο Κέρδος</a:t>
            </a:r>
            <a:endParaRPr lang="el-GR" sz="3500" b="1" dirty="0">
              <a:solidFill>
                <a:srgbClr val="FFC000"/>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36</a:t>
            </a:fld>
            <a:endParaRPr lang="el-GR"/>
          </a:p>
        </p:txBody>
      </p:sp>
      <p:pic>
        <p:nvPicPr>
          <p:cNvPr id="21506" name="Picture 2" descr="F:\ΕΚΔΑΑ\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496944" cy="4680520"/>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6" y="7564"/>
            <a:ext cx="1748995" cy="773410"/>
          </a:xfrm>
          <a:prstGeom prst="rect">
            <a:avLst/>
          </a:prstGeom>
        </p:spPr>
      </p:pic>
    </p:spTree>
    <p:extLst>
      <p:ext uri="{BB962C8B-B14F-4D97-AF65-F5344CB8AC3E}">
        <p14:creationId xmlns:p14="http://schemas.microsoft.com/office/powerpoint/2010/main" val="3741312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04664"/>
            <a:ext cx="8229600" cy="1080120"/>
          </a:xfrm>
        </p:spPr>
        <p:txBody>
          <a:bodyPr>
            <a:normAutofit/>
          </a:bodyPr>
          <a:lstStyle/>
          <a:p>
            <a:r>
              <a:rPr lang="el-GR" sz="3500" b="1" smtClean="0">
                <a:solidFill>
                  <a:srgbClr val="FFC000"/>
                </a:solidFill>
              </a:rPr>
              <a:t>Έλεγχος - Ανάκτηση </a:t>
            </a:r>
            <a:r>
              <a:rPr lang="el-GR" sz="3500" b="1" dirty="0" err="1" smtClean="0">
                <a:solidFill>
                  <a:srgbClr val="FFC000"/>
                </a:solidFill>
              </a:rPr>
              <a:t>Υπεραντιστάθμισης</a:t>
            </a:r>
            <a:endParaRPr lang="el-GR" sz="3500" b="1" dirty="0">
              <a:solidFill>
                <a:srgbClr val="FFC000"/>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37</a:t>
            </a:fld>
            <a:endParaRPr lang="el-GR"/>
          </a:p>
        </p:txBody>
      </p:sp>
      <p:pic>
        <p:nvPicPr>
          <p:cNvPr id="22530" name="Picture 2" descr="F:\ΕΚΔΑΑ\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208911" cy="4680519"/>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3556540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6851104" cy="1152128"/>
          </a:xfrm>
        </p:spPr>
        <p:txBody>
          <a:bodyPr>
            <a:noAutofit/>
          </a:bodyPr>
          <a:lstStyle/>
          <a:p>
            <a:r>
              <a:rPr lang="el-GR" sz="4200" b="1" dirty="0" smtClean="0">
                <a:solidFill>
                  <a:srgbClr val="FFC000"/>
                </a:solidFill>
              </a:rPr>
              <a:t>Κατασκευή Υποδομής:</a:t>
            </a:r>
            <a:br>
              <a:rPr lang="el-GR" sz="4200" b="1" dirty="0" smtClean="0">
                <a:solidFill>
                  <a:srgbClr val="FFC000"/>
                </a:solidFill>
              </a:rPr>
            </a:br>
            <a:r>
              <a:rPr lang="el-GR" sz="4200" b="1" dirty="0" smtClean="0">
                <a:solidFill>
                  <a:srgbClr val="FFC000"/>
                </a:solidFill>
              </a:rPr>
              <a:t>είναι ΥΓΟΣ?</a:t>
            </a:r>
            <a:endParaRPr lang="el-GR" sz="4200" b="1" dirty="0">
              <a:solidFill>
                <a:srgbClr val="FFC000"/>
              </a:solidFill>
            </a:endParaRPr>
          </a:p>
        </p:txBody>
      </p:sp>
      <p:pic>
        <p:nvPicPr>
          <p:cNvPr id="18434" name="Picture 2" descr="F:\ΕΚΔΑΑ\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16832"/>
            <a:ext cx="8352928" cy="4464496"/>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278559169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864096"/>
          </a:xfrm>
        </p:spPr>
        <p:txBody>
          <a:bodyPr>
            <a:normAutofit fontScale="90000"/>
          </a:bodyPr>
          <a:lstStyle/>
          <a:p>
            <a:r>
              <a:rPr lang="en-US" altLang="el-GR" sz="32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a:r>
            <a:br>
              <a:rPr lang="en-US" altLang="el-GR" sz="32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el-GR" altLang="el-GR" sz="32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Πλαίσιο </a:t>
            </a:r>
            <a:r>
              <a:rPr lang="el-GR" altLang="el-GR" sz="3200" dirty="0">
                <a:solidFill>
                  <a:srgbClr val="FF9900"/>
                </a:solidFill>
                <a:latin typeface="Verdana" panose="020B0604030504040204" pitchFamily="34" charset="0"/>
                <a:ea typeface="Verdana" panose="020B0604030504040204" pitchFamily="34" charset="0"/>
                <a:cs typeface="Verdana" panose="020B0604030504040204" pitchFamily="34" charset="0"/>
              </a:rPr>
              <a:t>της ΕΕ </a:t>
            </a:r>
            <a:r>
              <a:rPr lang="el-GR" altLang="el-GR" sz="3200" dirty="0" smtClean="0">
                <a:solidFill>
                  <a:srgbClr val="FF9900"/>
                </a:solidFill>
                <a:latin typeface="Verdana" panose="020B0604030504040204" pitchFamily="34" charset="0"/>
                <a:ea typeface="Verdana" panose="020B0604030504040204" pitchFamily="34" charset="0"/>
                <a:cs typeface="Verdana" panose="020B0604030504040204" pitchFamily="34" charset="0"/>
              </a:rPr>
              <a:t>για </a:t>
            </a:r>
            <a:r>
              <a:rPr lang="el-GR" altLang="el-GR" sz="3200" dirty="0">
                <a:solidFill>
                  <a:srgbClr val="FF9900"/>
                </a:solidFill>
                <a:latin typeface="Verdana" panose="020B0604030504040204" pitchFamily="34" charset="0"/>
                <a:ea typeface="Verdana" panose="020B0604030504040204" pitchFamily="34" charset="0"/>
                <a:cs typeface="Verdana" panose="020B0604030504040204" pitchFamily="34" charset="0"/>
              </a:rPr>
              <a:t>παροχή ΥΓΟΣ (2012/</a:t>
            </a:r>
            <a:r>
              <a:rPr lang="en-US" altLang="el-GR" sz="3200" dirty="0">
                <a:solidFill>
                  <a:srgbClr val="FF9900"/>
                </a:solidFill>
                <a:latin typeface="Verdana" panose="020B0604030504040204" pitchFamily="34" charset="0"/>
                <a:ea typeface="Verdana" panose="020B0604030504040204" pitchFamily="34" charset="0"/>
                <a:cs typeface="Verdana" panose="020B0604030504040204" pitchFamily="34" charset="0"/>
              </a:rPr>
              <a:t>C8/03)</a:t>
            </a:r>
            <a:r>
              <a:rPr lang="el-GR" altLang="el-GR" sz="3200" b="1" dirty="0">
                <a:solidFill>
                  <a:schemeClr val="accent2"/>
                </a:solidFill>
                <a:latin typeface="Verdana" panose="020B0604030504040204" pitchFamily="34" charset="0"/>
                <a:ea typeface="Verdana" panose="020B0604030504040204" pitchFamily="34" charset="0"/>
                <a:cs typeface="Verdana" panose="020B0604030504040204" pitchFamily="34" charset="0"/>
              </a:rPr>
              <a:t/>
            </a:r>
            <a:br>
              <a:rPr lang="el-GR" altLang="el-GR" sz="3200" b="1" dirty="0">
                <a:solidFill>
                  <a:schemeClr val="accent2"/>
                </a:solidFill>
                <a:latin typeface="Verdana" panose="020B0604030504040204" pitchFamily="34" charset="0"/>
                <a:ea typeface="Verdana" panose="020B0604030504040204" pitchFamily="34" charset="0"/>
                <a:cs typeface="Verdana" panose="020B0604030504040204" pitchFamily="34" charset="0"/>
              </a:rPr>
            </a:br>
            <a:endParaRPr lang="el-GR"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a:xfrm>
            <a:off x="517079" y="1556792"/>
            <a:ext cx="8229600" cy="4608512"/>
          </a:xfrm>
        </p:spPr>
        <p:txBody>
          <a:bodyPr/>
          <a:lstStyle/>
          <a:p>
            <a:pPr eaLnBrk="1" hangingPunct="1">
              <a:buFontTx/>
              <a:buNone/>
            </a:pPr>
            <a:r>
              <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a:t>
            </a:r>
            <a:endParaRPr lang="el-GR" altLang="el-GR" sz="2400" dirty="0" smtClean="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eaLnBrk="1" hangingPunct="1">
              <a:buClr>
                <a:srgbClr val="FF9900"/>
              </a:buClr>
              <a:buFont typeface="Wingdings" pitchFamily="2" charset="2"/>
              <a:buBlip>
                <a:blip r:embed="rId3"/>
              </a:buBlip>
            </a:pPr>
            <a:r>
              <a:rPr lang="el-GR" altLang="el-GR" sz="24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Προϋποθέσεις του συμβιβάσιμου της χορηγούμενης αντιστάθμισης όταν δεν καλύπτεται από την απόφαση</a:t>
            </a:r>
          </a:p>
          <a:p>
            <a:pPr eaLnBrk="1" hangingPunct="1">
              <a:buClr>
                <a:srgbClr val="FF9900"/>
              </a:buClr>
              <a:buFont typeface="Wingdings" pitchFamily="2" charset="2"/>
              <a:buBlip>
                <a:blip r:embed="rId3"/>
              </a:buBlip>
            </a:pPr>
            <a:r>
              <a:rPr lang="el-GR" altLang="el-GR" sz="2400" i="1" u="sng"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Η </a:t>
            </a:r>
            <a:r>
              <a:rPr lang="el-GR" altLang="el-GR" sz="2400" i="1" u="sng" dirty="0">
                <a:solidFill>
                  <a:schemeClr val="accent2"/>
                </a:solidFill>
                <a:latin typeface="Verdana" panose="020B0604030504040204" pitchFamily="34" charset="0"/>
                <a:ea typeface="Verdana" panose="020B0604030504040204" pitchFamily="34" charset="0"/>
                <a:cs typeface="Verdana" panose="020B0604030504040204" pitchFamily="34" charset="0"/>
              </a:rPr>
              <a:t>προς χορήγηση ΥΓΟΣ πρέπει να εξεταστεί αν αποτελεί συμβατή κρατική ενίσχυση</a:t>
            </a:r>
          </a:p>
          <a:p>
            <a:pPr eaLnBrk="1" hangingPunct="1">
              <a:buClr>
                <a:srgbClr val="FF9900"/>
              </a:buClr>
              <a:buFont typeface="Wingdings" pitchFamily="2" charset="2"/>
              <a:buBlip>
                <a:blip r:embed="rId3"/>
              </a:buBlip>
            </a:pPr>
            <a:r>
              <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rPr>
              <a:t>Απαιτείται εκ των προτέρων κοινοποίηση</a:t>
            </a:r>
          </a:p>
          <a:p>
            <a:pPr eaLnBrk="1" hangingPunct="1">
              <a:buClr>
                <a:srgbClr val="FF9900"/>
              </a:buClr>
              <a:buFont typeface="Wingdings" pitchFamily="2" charset="2"/>
              <a:buBlip>
                <a:blip r:embed="rId3"/>
              </a:buBlip>
            </a:pPr>
            <a:r>
              <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rPr>
              <a:t>Εξέταση συμβιβάσιμου ΥΓΟΣ με στοιχεία ΚΕ με την εσωτερική αγορά (υψηλός κίνδυνος νόθευσης/στρέβλωσης του ανταγωνισμού)- αυστηρότεροι όροι από την απόφαση</a:t>
            </a:r>
          </a:p>
          <a:p>
            <a:pPr eaLnBrk="1" hangingPunct="1"/>
            <a:endPar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eaLnBrk="1" hangingPunct="1"/>
            <a:endPar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eaLnBrk="1" hangingPunct="1"/>
            <a:endParaRPr lang="el-GR" altLang="el-GR" sz="2400" dirty="0">
              <a:latin typeface="Verdana" panose="020B0604030504040204" pitchFamily="34" charset="0"/>
              <a:ea typeface="Verdana" panose="020B0604030504040204" pitchFamily="34" charset="0"/>
              <a:cs typeface="Verdana" panose="020B0604030504040204" pitchFamily="34" charset="0"/>
            </a:endParaRPr>
          </a:p>
          <a:p>
            <a:endParaRPr lang="el-GR"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141695499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b="1" dirty="0" smtClean="0">
                <a:solidFill>
                  <a:srgbClr val="FF9900"/>
                </a:solidFill>
              </a:rPr>
              <a:t>Υπηρεσίες - 2</a:t>
            </a:r>
            <a:endParaRPr lang="en-US" dirty="0"/>
          </a:p>
        </p:txBody>
      </p:sp>
      <p:sp>
        <p:nvSpPr>
          <p:cNvPr id="4" name="Slide Number Placeholder 3"/>
          <p:cNvSpPr>
            <a:spLocks noGrp="1"/>
          </p:cNvSpPr>
          <p:nvPr>
            <p:ph type="sldNum" sz="quarter" idx="12"/>
          </p:nvPr>
        </p:nvSpPr>
        <p:spPr/>
        <p:txBody>
          <a:bodyPr/>
          <a:lstStyle/>
          <a:p>
            <a:fld id="{3DF53439-851E-44AD-84B1-B6BFC3D0C743}" type="slidenum">
              <a:rPr lang="el-GR" smtClean="0"/>
              <a:t>4</a:t>
            </a:fld>
            <a:endParaRPr lang="el-GR"/>
          </a:p>
        </p:txBody>
      </p:sp>
      <p:pic>
        <p:nvPicPr>
          <p:cNvPr id="5"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15" y="0"/>
            <a:ext cx="1748995" cy="773410"/>
          </a:xfrm>
          <a:prstGeom prst="rect">
            <a:avLst/>
          </a:prstGeom>
        </p:spPr>
      </p:pic>
      <p:sp>
        <p:nvSpPr>
          <p:cNvPr id="7" name="Flowchart: Process 6"/>
          <p:cNvSpPr/>
          <p:nvPr/>
        </p:nvSpPr>
        <p:spPr>
          <a:xfrm>
            <a:off x="1950694" y="2584585"/>
            <a:ext cx="2581068" cy="2664296"/>
          </a:xfrm>
          <a:prstGeom prst="flowChart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4531762" y="2584585"/>
            <a:ext cx="2581068" cy="2664296"/>
          </a:xfrm>
          <a:prstGeom prst="flowChart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3451642" y="4168761"/>
            <a:ext cx="1080120" cy="864096"/>
          </a:xfrm>
          <a:prstGeom prst="flowChart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Arial" pitchFamily="34" charset="0"/>
                <a:cs typeface="Arial" pitchFamily="34" charset="0"/>
              </a:rPr>
              <a:t>ΥΓΟΣ</a:t>
            </a:r>
            <a:endParaRPr lang="en-US" b="1" dirty="0">
              <a:solidFill>
                <a:schemeClr val="tx1"/>
              </a:solidFill>
              <a:latin typeface="Arial" pitchFamily="34" charset="0"/>
              <a:cs typeface="Arial" pitchFamily="34" charset="0"/>
            </a:endParaRPr>
          </a:p>
        </p:txBody>
      </p:sp>
      <p:sp>
        <p:nvSpPr>
          <p:cNvPr id="10" name="Flowchart: Process 9"/>
          <p:cNvSpPr/>
          <p:nvPr/>
        </p:nvSpPr>
        <p:spPr>
          <a:xfrm>
            <a:off x="4531762" y="4168761"/>
            <a:ext cx="1080120" cy="864096"/>
          </a:xfrm>
          <a:prstGeom prst="flowChart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Arial" pitchFamily="34" charset="0"/>
                <a:cs typeface="Arial" pitchFamily="34" charset="0"/>
              </a:rPr>
              <a:t>ΥΓΣ</a:t>
            </a:r>
            <a:endParaRPr lang="en-US" b="1" dirty="0">
              <a:solidFill>
                <a:schemeClr val="tx1"/>
              </a:solidFill>
              <a:latin typeface="Arial" pitchFamily="34" charset="0"/>
              <a:cs typeface="Arial" pitchFamily="34" charset="0"/>
            </a:endParaRPr>
          </a:p>
        </p:txBody>
      </p:sp>
      <p:sp>
        <p:nvSpPr>
          <p:cNvPr id="11" name="TextBox 10"/>
          <p:cNvSpPr txBox="1"/>
          <p:nvPr/>
        </p:nvSpPr>
        <p:spPr>
          <a:xfrm>
            <a:off x="2339752" y="3140659"/>
            <a:ext cx="1944216" cy="707886"/>
          </a:xfrm>
          <a:prstGeom prst="rect">
            <a:avLst/>
          </a:prstGeom>
          <a:noFill/>
        </p:spPr>
        <p:txBody>
          <a:bodyPr wrap="square" rtlCol="0">
            <a:spAutoFit/>
          </a:bodyPr>
          <a:lstStyle/>
          <a:p>
            <a:pPr algn="ctr"/>
            <a:r>
              <a:rPr lang="el-GR" sz="2000" b="1" dirty="0" smtClean="0">
                <a:latin typeface="Arial" pitchFamily="34" charset="0"/>
                <a:cs typeface="Arial" pitchFamily="34" charset="0"/>
              </a:rPr>
              <a:t>Οικονομικής</a:t>
            </a:r>
          </a:p>
          <a:p>
            <a:pPr algn="ctr"/>
            <a:r>
              <a:rPr lang="el-GR" sz="2000" b="1" dirty="0" smtClean="0">
                <a:latin typeface="Arial" pitchFamily="34" charset="0"/>
                <a:cs typeface="Arial" pitchFamily="34" charset="0"/>
              </a:rPr>
              <a:t>φύσης</a:t>
            </a:r>
            <a:endParaRPr lang="en-US" sz="2000" b="1" dirty="0">
              <a:latin typeface="Arial" pitchFamily="34" charset="0"/>
              <a:cs typeface="Arial" pitchFamily="34" charset="0"/>
            </a:endParaRPr>
          </a:p>
        </p:txBody>
      </p:sp>
      <p:sp>
        <p:nvSpPr>
          <p:cNvPr id="13" name="TextBox 12"/>
          <p:cNvSpPr txBox="1"/>
          <p:nvPr/>
        </p:nvSpPr>
        <p:spPr>
          <a:xfrm>
            <a:off x="4690975" y="3140659"/>
            <a:ext cx="2262642" cy="707886"/>
          </a:xfrm>
          <a:prstGeom prst="rect">
            <a:avLst/>
          </a:prstGeom>
          <a:noFill/>
        </p:spPr>
        <p:txBody>
          <a:bodyPr wrap="square" rtlCol="0">
            <a:spAutoFit/>
          </a:bodyPr>
          <a:lstStyle/>
          <a:p>
            <a:pPr algn="ctr"/>
            <a:r>
              <a:rPr lang="el-GR" sz="2000" b="1" dirty="0" smtClean="0">
                <a:latin typeface="Arial" pitchFamily="34" charset="0"/>
                <a:cs typeface="Arial" pitchFamily="34" charset="0"/>
              </a:rPr>
              <a:t>Μη Οικονομικής</a:t>
            </a:r>
          </a:p>
          <a:p>
            <a:pPr algn="ctr"/>
            <a:r>
              <a:rPr lang="el-GR" sz="2000" b="1" dirty="0" smtClean="0">
                <a:latin typeface="Arial" pitchFamily="34" charset="0"/>
                <a:cs typeface="Arial" pitchFamily="34" charset="0"/>
              </a:rPr>
              <a:t>φύσης</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683218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t>40</a:t>
            </a:fld>
            <a:endParaRPr lang="el-GR"/>
          </a:p>
        </p:txBody>
      </p:sp>
      <p:sp>
        <p:nvSpPr>
          <p:cNvPr id="5" name="Τίτλος 1"/>
          <p:cNvSpPr>
            <a:spLocks noGrp="1"/>
          </p:cNvSpPr>
          <p:nvPr>
            <p:ph type="title"/>
          </p:nvPr>
        </p:nvSpPr>
        <p:spPr>
          <a:xfrm>
            <a:off x="457200" y="620688"/>
            <a:ext cx="8229600" cy="1296144"/>
          </a:xfrm>
        </p:spPr>
        <p:txBody>
          <a:bodyPr>
            <a:noAutofit/>
          </a:bodyPr>
          <a:lstStyle/>
          <a:p>
            <a:r>
              <a:rPr lang="el-GR" altLang="el-GR" sz="3200" b="1" dirty="0">
                <a:solidFill>
                  <a:srgbClr val="FF9900"/>
                </a:solidFill>
                <a:latin typeface="Verdana" panose="020B0604030504040204" pitchFamily="34" charset="0"/>
                <a:ea typeface="Verdana" panose="020B0604030504040204" pitchFamily="34" charset="0"/>
                <a:cs typeface="Verdana" panose="020B0604030504040204" pitchFamily="34" charset="0"/>
              </a:rPr>
              <a:t>Πλαίσιο </a:t>
            </a:r>
            <a:r>
              <a:rPr lang="el-GR" altLang="el-GR" sz="32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ΥΓΟΣ </a:t>
            </a:r>
            <a:r>
              <a:rPr lang="el-GR" altLang="el-GR" sz="3200" b="1" dirty="0">
                <a:solidFill>
                  <a:srgbClr val="FF9900"/>
                </a:solidFill>
                <a:latin typeface="Verdana" panose="020B0604030504040204" pitchFamily="34" charset="0"/>
                <a:ea typeface="Verdana" panose="020B0604030504040204" pitchFamily="34" charset="0"/>
                <a:cs typeface="Verdana" panose="020B0604030504040204" pitchFamily="34" charset="0"/>
              </a:rPr>
              <a:t>(2012/</a:t>
            </a:r>
            <a:r>
              <a:rPr lang="en-US" altLang="el-GR" sz="3200" b="1" dirty="0">
                <a:solidFill>
                  <a:srgbClr val="FF9900"/>
                </a:solidFill>
                <a:latin typeface="Verdana" panose="020B0604030504040204" pitchFamily="34" charset="0"/>
                <a:ea typeface="Verdana" panose="020B0604030504040204" pitchFamily="34" charset="0"/>
                <a:cs typeface="Verdana" panose="020B0604030504040204" pitchFamily="34" charset="0"/>
              </a:rPr>
              <a:t>C8/03</a:t>
            </a:r>
            <a:r>
              <a:rPr lang="en-US" altLang="el-GR" sz="32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a:t>
            </a:r>
            <a:endParaRPr lang="el-GR" sz="3200" dirty="0"/>
          </a:p>
        </p:txBody>
      </p:sp>
      <p:pic>
        <p:nvPicPr>
          <p:cNvPr id="11266" name="Picture 2" descr="F:\ΕΚΔΑΑ\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916832"/>
            <a:ext cx="8191822" cy="4320480"/>
          </a:xfrm>
          <a:prstGeom prst="rect">
            <a:avLst/>
          </a:prstGeom>
          <a:noFill/>
          <a:extLst>
            <a:ext uri="{909E8E84-426E-40DD-AFC4-6F175D3DCCD1}">
              <a14:hiddenFill xmlns:a14="http://schemas.microsoft.com/office/drawing/2010/main">
                <a:solidFill>
                  <a:srgbClr val="FFFFFF"/>
                </a:solidFill>
              </a14:hiddenFill>
            </a:ext>
          </a:extLst>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6" y="0"/>
            <a:ext cx="1748995" cy="773410"/>
          </a:xfrm>
          <a:prstGeom prst="rect">
            <a:avLst/>
          </a:prstGeom>
        </p:spPr>
      </p:pic>
    </p:spTree>
    <p:extLst>
      <p:ext uri="{BB962C8B-B14F-4D97-AF65-F5344CB8AC3E}">
        <p14:creationId xmlns:p14="http://schemas.microsoft.com/office/powerpoint/2010/main" val="2305437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868958"/>
          </a:xfrm>
        </p:spPr>
        <p:txBody>
          <a:bodyPr>
            <a:normAutofit fontScale="90000"/>
          </a:bodyPr>
          <a:lstStyle/>
          <a:p>
            <a:r>
              <a:rPr lang="el-GR" altLang="el-GR" sz="3600" dirty="0">
                <a:solidFill>
                  <a:srgbClr val="FF9900"/>
                </a:solidFill>
                <a:latin typeface="Verdana" panose="020B0604030504040204" pitchFamily="34" charset="0"/>
                <a:ea typeface="Verdana" panose="020B0604030504040204" pitchFamily="34" charset="0"/>
                <a:cs typeface="Verdana" panose="020B0604030504040204" pitchFamily="34" charset="0"/>
              </a:rPr>
              <a:t>Διαφορές </a:t>
            </a:r>
            <a:r>
              <a:rPr lang="el-GR" altLang="el-GR" sz="3600" b="1" dirty="0">
                <a:solidFill>
                  <a:srgbClr val="FF9900"/>
                </a:solidFill>
                <a:latin typeface="Verdana" panose="020B0604030504040204" pitchFamily="34" charset="0"/>
                <a:ea typeface="Verdana" panose="020B0604030504040204" pitchFamily="34" charset="0"/>
                <a:cs typeface="Verdana" panose="020B0604030504040204" pitchFamily="34" charset="0"/>
              </a:rPr>
              <a:t>Α</a:t>
            </a:r>
            <a:r>
              <a:rPr lang="el-GR" altLang="el-GR" sz="36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πόφασης</a:t>
            </a:r>
            <a:r>
              <a:rPr lang="el-GR" altLang="el-GR" sz="3600"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a:t>
            </a:r>
            <a:r>
              <a:rPr lang="el-GR" altLang="el-GR" sz="3600" dirty="0">
                <a:solidFill>
                  <a:srgbClr val="FF9900"/>
                </a:solidFill>
                <a:latin typeface="Verdana" panose="020B0604030504040204" pitchFamily="34" charset="0"/>
                <a:ea typeface="Verdana" panose="020B0604030504040204" pitchFamily="34" charset="0"/>
                <a:cs typeface="Verdana" panose="020B0604030504040204" pitchFamily="34" charset="0"/>
              </a:rPr>
              <a:t>και </a:t>
            </a:r>
            <a:r>
              <a:rPr lang="el-GR" altLang="el-GR" sz="36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Πλαισίου</a:t>
            </a:r>
            <a:endParaRPr lang="el-GR"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a:xfrm>
            <a:off x="517079" y="1700808"/>
            <a:ext cx="4270945" cy="4176463"/>
          </a:xfrm>
        </p:spPr>
        <p:txBody>
          <a:bodyPr/>
          <a:lstStyle/>
          <a:p>
            <a:pPr eaLnBrk="1" hangingPunct="1">
              <a:buFontTx/>
              <a:buNone/>
            </a:pPr>
            <a:r>
              <a:rPr lang="el-GR" altLang="el-GR" sz="2400" b="1" dirty="0">
                <a:solidFill>
                  <a:schemeClr val="accent2"/>
                </a:solidFill>
                <a:latin typeface="Verdana" panose="020B0604030504040204" pitchFamily="34" charset="0"/>
                <a:ea typeface="Verdana" panose="020B0604030504040204" pitchFamily="34" charset="0"/>
                <a:cs typeface="Verdana" panose="020B0604030504040204" pitchFamily="34" charset="0"/>
              </a:rPr>
              <a:t>Η απόφαση</a:t>
            </a:r>
            <a:r>
              <a:rPr lang="el-GR" altLang="el-GR" sz="2400" dirty="0">
                <a:latin typeface="Verdana" panose="020B0604030504040204" pitchFamily="34" charset="0"/>
                <a:ea typeface="Verdana" panose="020B0604030504040204" pitchFamily="34" charset="0"/>
                <a:cs typeface="Verdana" panose="020B0604030504040204" pitchFamily="34" charset="0"/>
              </a:rPr>
              <a:t> </a:t>
            </a:r>
            <a:endParaRPr lang="el-GR" altLang="el-GR"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buClr>
                <a:srgbClr val="FF9900"/>
              </a:buClr>
              <a:buFont typeface="Wingdings" pitchFamily="2" charset="2"/>
              <a:buBlip>
                <a:blip r:embed="rId2"/>
              </a:buBlip>
            </a:pPr>
            <a:r>
              <a:rPr lang="el-GR" altLang="el-GR" sz="24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Συνιστά </a:t>
            </a:r>
            <a:r>
              <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rPr>
              <a:t>απαλλακτικό κανονισμό</a:t>
            </a:r>
          </a:p>
          <a:p>
            <a:pPr eaLnBrk="1" hangingPunct="1">
              <a:buClr>
                <a:srgbClr val="FF9900"/>
              </a:buClr>
              <a:buFont typeface="Wingdings" pitchFamily="2" charset="2"/>
              <a:buBlip>
                <a:blip r:embed="rId2"/>
              </a:buBlip>
            </a:pPr>
            <a:r>
              <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rPr>
              <a:t>ετήσια αντιστάθμιση μέχρι 15 εκ. ευρώ</a:t>
            </a:r>
          </a:p>
          <a:p>
            <a:pPr eaLnBrk="1" hangingPunct="1">
              <a:buClr>
                <a:srgbClr val="FF9900"/>
              </a:buClr>
              <a:buFont typeface="Wingdings" pitchFamily="2" charset="2"/>
              <a:buBlip>
                <a:blip r:embed="rId2"/>
              </a:buBlip>
            </a:pPr>
            <a:r>
              <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rPr>
              <a:t>Διάρκεια ανάθεσης μέχρι 10 έτη</a:t>
            </a:r>
          </a:p>
          <a:p>
            <a:pPr eaLnBrk="1" hangingPunct="1">
              <a:buClr>
                <a:srgbClr val="FF9900"/>
              </a:buClr>
              <a:buFont typeface="Wingdings" pitchFamily="2" charset="2"/>
              <a:buBlip>
                <a:blip r:embed="rId2"/>
              </a:buBlip>
            </a:pPr>
            <a:r>
              <a:rPr lang="el-GR" altLang="el-GR" sz="2400" dirty="0">
                <a:solidFill>
                  <a:schemeClr val="accent2"/>
                </a:solidFill>
                <a:latin typeface="Verdana" panose="020B0604030504040204" pitchFamily="34" charset="0"/>
                <a:ea typeface="Verdana" panose="020B0604030504040204" pitchFamily="34" charset="0"/>
                <a:cs typeface="Verdana" panose="020B0604030504040204" pitchFamily="34" charset="0"/>
              </a:rPr>
              <a:t>Εξαίρεση η απόσβεση σημαντικής επένδυσης</a:t>
            </a:r>
          </a:p>
          <a:p>
            <a:pPr eaLnBrk="1" hangingPunct="1"/>
            <a:endParaRPr lang="el-GR" altLang="el-GR" sz="200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a:p>
            <a:endParaRPr lang="el-GR"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4860032" y="1700808"/>
            <a:ext cx="3960440" cy="4945969"/>
          </a:xfrm>
          <a:prstGeom prst="rect">
            <a:avLst/>
          </a:prstGeom>
          <a:noFill/>
        </p:spPr>
        <p:txBody>
          <a:bodyPr wrap="square" rtlCol="0">
            <a:spAutoFit/>
          </a:bodyPr>
          <a:lstStyle/>
          <a:p>
            <a:pPr marL="342900" indent="-342900" algn="l" eaLnBrk="1" hangingPunct="1">
              <a:lnSpc>
                <a:spcPct val="90000"/>
              </a:lnSpc>
              <a:spcBef>
                <a:spcPct val="20000"/>
              </a:spcBef>
              <a:buFontTx/>
              <a:buNone/>
            </a:pPr>
            <a:r>
              <a:rPr lang="el-GR" altLang="el-GR" sz="2000" b="1" dirty="0">
                <a:solidFill>
                  <a:schemeClr val="accent2"/>
                </a:solidFill>
                <a:effectLst>
                  <a:outerShdw blurRad="38100" dist="38100" dir="2700000" algn="tl">
                    <a:srgbClr val="808080"/>
                  </a:outerShdw>
                </a:effectLst>
                <a:latin typeface="Verdana" panose="020B0604030504040204" pitchFamily="34" charset="0"/>
                <a:ea typeface="Verdana" panose="020B0604030504040204" pitchFamily="34" charset="0"/>
                <a:cs typeface="Verdana" panose="020B0604030504040204" pitchFamily="34" charset="0"/>
              </a:rPr>
              <a:t>Το πλαίσιο </a:t>
            </a:r>
            <a:r>
              <a:rPr lang="el-GR" altLang="el-GR" sz="2000" dirty="0">
                <a:solidFill>
                  <a:schemeClr val="accent2"/>
                </a:solidFill>
                <a:effectLst>
                  <a:outerShdw blurRad="38100" dist="38100" dir="2700000" algn="tl">
                    <a:srgbClr val="808080"/>
                  </a:outerShdw>
                </a:effectLst>
                <a:latin typeface="Verdana" panose="020B0604030504040204" pitchFamily="34" charset="0"/>
                <a:ea typeface="Verdana" panose="020B0604030504040204" pitchFamily="34" charset="0"/>
                <a:cs typeface="Verdana" panose="020B0604030504040204" pitchFamily="34" charset="0"/>
              </a:rPr>
              <a:t/>
            </a:r>
            <a:br>
              <a:rPr lang="el-GR" altLang="el-GR" sz="2000" dirty="0">
                <a:solidFill>
                  <a:schemeClr val="accent2"/>
                </a:solidFill>
                <a:effectLst>
                  <a:outerShdw blurRad="38100" dist="38100" dir="2700000" algn="tl">
                    <a:srgbClr val="808080"/>
                  </a:outerShdw>
                </a:effectLst>
                <a:latin typeface="Verdana" panose="020B0604030504040204" pitchFamily="34" charset="0"/>
                <a:ea typeface="Verdana" panose="020B0604030504040204" pitchFamily="34" charset="0"/>
                <a:cs typeface="Verdana" panose="020B0604030504040204" pitchFamily="34" charset="0"/>
              </a:rPr>
            </a:br>
            <a:r>
              <a:rPr lang="el-GR" altLang="el-GR" sz="2000" dirty="0">
                <a:solidFill>
                  <a:schemeClr val="accent2"/>
                </a:solidFill>
                <a:latin typeface="Verdana" panose="020B0604030504040204" pitchFamily="34" charset="0"/>
                <a:ea typeface="Verdana" panose="020B0604030504040204" pitchFamily="34" charset="0"/>
                <a:cs typeface="Verdana" panose="020B0604030504040204" pitchFamily="34" charset="0"/>
              </a:rPr>
              <a:t>(πιο αυστηρό)</a:t>
            </a:r>
          </a:p>
          <a:p>
            <a:pPr marL="342900" indent="-342900" algn="l" eaLnBrk="1" hangingPunct="1">
              <a:lnSpc>
                <a:spcPct val="90000"/>
              </a:lnSpc>
              <a:spcBef>
                <a:spcPct val="20000"/>
              </a:spcBef>
              <a:buClr>
                <a:srgbClr val="FF9900"/>
              </a:buClr>
              <a:buFont typeface="Wingdings" pitchFamily="2" charset="2"/>
              <a:buBlip>
                <a:blip r:embed="rId2"/>
              </a:buBlip>
            </a:pPr>
            <a:r>
              <a:rPr lang="el-GR" altLang="el-GR" sz="2200" dirty="0">
                <a:solidFill>
                  <a:schemeClr val="accent2"/>
                </a:solidFill>
                <a:latin typeface="Verdana" panose="020B0604030504040204" pitchFamily="34" charset="0"/>
                <a:ea typeface="Verdana" panose="020B0604030504040204" pitchFamily="34" charset="0"/>
                <a:cs typeface="Verdana" panose="020B0604030504040204" pitchFamily="34" charset="0"/>
              </a:rPr>
              <a:t>&gt;15εκ. € ποσό ετήσιας αντιστάθμισης ή διάρκεια μεγαλύτερη από 10 έτη</a:t>
            </a:r>
          </a:p>
          <a:p>
            <a:pPr marL="342900" indent="-342900" algn="l" eaLnBrk="1" hangingPunct="1">
              <a:lnSpc>
                <a:spcPct val="90000"/>
              </a:lnSpc>
              <a:spcBef>
                <a:spcPct val="20000"/>
              </a:spcBef>
              <a:buClr>
                <a:srgbClr val="FF9900"/>
              </a:buClr>
              <a:buFont typeface="Wingdings" pitchFamily="2" charset="2"/>
              <a:buBlip>
                <a:blip r:embed="rId2"/>
              </a:buBlip>
            </a:pPr>
            <a:r>
              <a:rPr lang="el-GR" altLang="el-GR" sz="2200" dirty="0">
                <a:solidFill>
                  <a:schemeClr val="accent2"/>
                </a:solidFill>
                <a:latin typeface="Verdana" panose="020B0604030504040204" pitchFamily="34" charset="0"/>
                <a:ea typeface="Verdana" panose="020B0604030504040204" pitchFamily="34" charset="0"/>
                <a:cs typeface="Verdana" panose="020B0604030504040204" pitchFamily="34" charset="0"/>
              </a:rPr>
              <a:t>Μεγαλύτερη στρέβλωση του ανταγωνισμού (διακριτή εξέταση από ΕΕ)</a:t>
            </a:r>
          </a:p>
          <a:p>
            <a:pPr marL="342900" indent="-342900" algn="l" eaLnBrk="1" hangingPunct="1">
              <a:lnSpc>
                <a:spcPct val="90000"/>
              </a:lnSpc>
              <a:spcBef>
                <a:spcPct val="20000"/>
              </a:spcBef>
              <a:buClr>
                <a:srgbClr val="FF9900"/>
              </a:buClr>
              <a:buFont typeface="Wingdings" pitchFamily="2" charset="2"/>
              <a:buBlip>
                <a:blip r:embed="rId2"/>
              </a:buBlip>
            </a:pPr>
            <a:r>
              <a:rPr lang="el-GR" altLang="el-GR" sz="2200" dirty="0">
                <a:solidFill>
                  <a:schemeClr val="accent2"/>
                </a:solidFill>
                <a:latin typeface="Verdana" panose="020B0604030504040204" pitchFamily="34" charset="0"/>
                <a:ea typeface="Verdana" panose="020B0604030504040204" pitchFamily="34" charset="0"/>
                <a:cs typeface="Verdana" panose="020B0604030504040204" pitchFamily="34" charset="0"/>
              </a:rPr>
              <a:t>Απαιτεί κοινοποίηση</a:t>
            </a:r>
          </a:p>
          <a:p>
            <a:pPr marL="342900" indent="-342900" algn="l" eaLnBrk="1" hangingPunct="1">
              <a:lnSpc>
                <a:spcPct val="90000"/>
              </a:lnSpc>
              <a:spcBef>
                <a:spcPct val="20000"/>
              </a:spcBef>
              <a:buClr>
                <a:srgbClr val="FF9900"/>
              </a:buClr>
              <a:buFont typeface="Wingdings" pitchFamily="2" charset="2"/>
              <a:buBlip>
                <a:blip r:embed="rId2"/>
              </a:buBlip>
            </a:pPr>
            <a:r>
              <a:rPr lang="el-GR" altLang="el-GR" sz="2200" dirty="0">
                <a:solidFill>
                  <a:schemeClr val="accent2"/>
                </a:solidFill>
                <a:latin typeface="Verdana" panose="020B0604030504040204" pitchFamily="34" charset="0"/>
                <a:ea typeface="Verdana" panose="020B0604030504040204" pitchFamily="34" charset="0"/>
                <a:cs typeface="Verdana" panose="020B0604030504040204" pitchFamily="34" charset="0"/>
              </a:rPr>
              <a:t>έλεγχος κινήτρων </a:t>
            </a:r>
            <a:r>
              <a:rPr lang="el-GR" altLang="el-GR" sz="22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αποδοτικότητας</a:t>
            </a:r>
          </a:p>
          <a:p>
            <a:pPr algn="l" eaLnBrk="1" hangingPunct="1">
              <a:lnSpc>
                <a:spcPct val="90000"/>
              </a:lnSpc>
              <a:spcBef>
                <a:spcPct val="20000"/>
              </a:spcBef>
              <a:buClr>
                <a:srgbClr val="FF9900"/>
              </a:buClr>
            </a:pPr>
            <a:endParaRPr lang="el-GR" altLang="el-GR" sz="2000" dirty="0">
              <a:solidFill>
                <a:schemeClr val="accent2"/>
              </a:solidFill>
              <a:effectLst>
                <a:outerShdw blurRad="38100" dist="38100" dir="2700000" algn="tl">
                  <a:srgbClr val="808080"/>
                </a:outerShdw>
              </a:effectLst>
              <a:latin typeface="Verdana" panose="020B0604030504040204" pitchFamily="34" charset="0"/>
              <a:ea typeface="Verdana" panose="020B0604030504040204" pitchFamily="34" charset="0"/>
              <a:cs typeface="Verdana" panose="020B0604030504040204" pitchFamily="34" charset="0"/>
            </a:endParaRPr>
          </a:p>
          <a:p>
            <a:pPr algn="l" eaLnBrk="1" hangingPunct="1">
              <a:lnSpc>
                <a:spcPct val="90000"/>
              </a:lnSpc>
              <a:spcBef>
                <a:spcPct val="20000"/>
              </a:spcBef>
              <a:buClr>
                <a:srgbClr val="FF9900"/>
              </a:buClr>
            </a:pPr>
            <a:endParaRPr lang="el-GR" altLang="el-GR" sz="2000" dirty="0">
              <a:solidFill>
                <a:schemeClr val="accent2"/>
              </a:solidFill>
              <a:effectLst>
                <a:outerShdw blurRad="38100" dist="38100" dir="2700000" algn="tl">
                  <a:srgbClr val="808080"/>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198802258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04664"/>
            <a:ext cx="8229600" cy="1224136"/>
          </a:xfrm>
        </p:spPr>
        <p:txBody>
          <a:bodyPr/>
          <a:lstStyle/>
          <a:p>
            <a:r>
              <a:rPr lang="el-GR" b="1" dirty="0" smtClean="0">
                <a:solidFill>
                  <a:srgbClr val="FFC000"/>
                </a:solidFill>
              </a:rPr>
              <a:t>ΠΡΑΓΜΑΤΙΚΟ ΠΑΡΑΔΕΙΓΜΑ_1</a:t>
            </a:r>
            <a:endParaRPr lang="el-GR" b="1" dirty="0">
              <a:solidFill>
                <a:srgbClr val="FFC000"/>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42</a:t>
            </a:fld>
            <a:endParaRPr lang="el-GR"/>
          </a:p>
        </p:txBody>
      </p:sp>
      <p:pic>
        <p:nvPicPr>
          <p:cNvPr id="12290" name="Picture 2" descr="F:\ΕΚΔΑΑ\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1628801"/>
            <a:ext cx="8136904" cy="4392488"/>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3029717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04664"/>
            <a:ext cx="8229600" cy="1152128"/>
          </a:xfrm>
        </p:spPr>
        <p:txBody>
          <a:bodyPr/>
          <a:lstStyle/>
          <a:p>
            <a:r>
              <a:rPr lang="el-GR" b="1" dirty="0">
                <a:solidFill>
                  <a:srgbClr val="FFC000"/>
                </a:solidFill>
              </a:rPr>
              <a:t>ΠΡΑΓΜΑΤΙΚΟ </a:t>
            </a:r>
            <a:r>
              <a:rPr lang="el-GR" b="1" dirty="0" smtClean="0">
                <a:solidFill>
                  <a:srgbClr val="FFC000"/>
                </a:solidFill>
              </a:rPr>
              <a:t>ΠΑΡΑΔΕΙΓΜΑ_2</a:t>
            </a:r>
            <a:endParaRPr lang="el-GR" dirty="0"/>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43</a:t>
            </a:fld>
            <a:endParaRPr lang="el-GR"/>
          </a:p>
        </p:txBody>
      </p:sp>
      <p:pic>
        <p:nvPicPr>
          <p:cNvPr id="13315" name="Picture 3" descr="F:\ΕΚΔΑΑ\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682750"/>
            <a:ext cx="8074347" cy="4410546"/>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31783024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936104"/>
          </a:xfrm>
        </p:spPr>
        <p:txBody>
          <a:bodyPr/>
          <a:lstStyle/>
          <a:p>
            <a:r>
              <a:rPr lang="el-GR" b="1" dirty="0">
                <a:solidFill>
                  <a:srgbClr val="FFC000"/>
                </a:solidFill>
              </a:rPr>
              <a:t>ΠΡΑΓΜΑΤΙΚΟ </a:t>
            </a:r>
            <a:r>
              <a:rPr lang="el-GR" b="1" dirty="0" smtClean="0">
                <a:solidFill>
                  <a:srgbClr val="FFC000"/>
                </a:solidFill>
              </a:rPr>
              <a:t>ΠΑΡΑΔΕΙΓΜΑ_3</a:t>
            </a:r>
            <a:endParaRPr lang="el-GR" dirty="0"/>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44</a:t>
            </a:fld>
            <a:endParaRPr lang="el-GR"/>
          </a:p>
        </p:txBody>
      </p:sp>
      <p:pic>
        <p:nvPicPr>
          <p:cNvPr id="14338" name="Picture 2" descr="F:\ΕΚΔΑΑ\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424936" cy="4752528"/>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2571012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1008112"/>
          </a:xfrm>
        </p:spPr>
        <p:txBody>
          <a:bodyPr>
            <a:normAutofit fontScale="90000"/>
          </a:bodyPr>
          <a:lstStyle/>
          <a:p>
            <a:r>
              <a:rPr lang="el-GR" b="1" dirty="0" smtClean="0">
                <a:solidFill>
                  <a:srgbClr val="FFC000"/>
                </a:solidFill>
              </a:rPr>
              <a:t>Υποθέσεις ΥΓΟΣ – ελληνικού ενδιαφέροντος</a:t>
            </a:r>
            <a:endParaRPr lang="el-GR" b="1" dirty="0">
              <a:solidFill>
                <a:srgbClr val="FFC000"/>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45</a:t>
            </a:fld>
            <a:endParaRPr lang="el-GR"/>
          </a:p>
        </p:txBody>
      </p:sp>
      <p:pic>
        <p:nvPicPr>
          <p:cNvPr id="31746" name="Picture 2" descr="F:\ΕΚΔΑΑ\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568951" cy="4176464"/>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19052396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1296144"/>
          </a:xfrm>
        </p:spPr>
        <p:txBody>
          <a:bodyPr>
            <a:normAutofit fontScale="90000"/>
          </a:bodyPr>
          <a:lstStyle/>
          <a:p>
            <a:r>
              <a:rPr lang="el-GR" b="1" dirty="0">
                <a:solidFill>
                  <a:srgbClr val="FFC000"/>
                </a:solidFill>
              </a:rPr>
              <a:t>Υποθέσεις ΥΓΟΣ – ελληνικού ενδιαφέροντος</a:t>
            </a:r>
            <a:endParaRPr lang="el-GR" dirty="0"/>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46</a:t>
            </a:fld>
            <a:endParaRPr lang="el-GR"/>
          </a:p>
        </p:txBody>
      </p:sp>
      <p:pic>
        <p:nvPicPr>
          <p:cNvPr id="32770" name="Picture 2" descr="F:\ΕΚΔΑΑ\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39"/>
            <a:ext cx="8208912" cy="4248473"/>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 y="0"/>
            <a:ext cx="1748995" cy="773410"/>
          </a:xfrm>
          <a:prstGeom prst="rect">
            <a:avLst/>
          </a:prstGeom>
        </p:spPr>
      </p:pic>
    </p:spTree>
    <p:extLst>
      <p:ext uri="{BB962C8B-B14F-4D97-AF65-F5344CB8AC3E}">
        <p14:creationId xmlns:p14="http://schemas.microsoft.com/office/powerpoint/2010/main" val="29987555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8229600" cy="936104"/>
          </a:xfrm>
        </p:spPr>
        <p:txBody>
          <a:bodyPr/>
          <a:lstStyle/>
          <a:p>
            <a:r>
              <a:rPr lang="el-GR" altLang="el-GR" sz="5400" b="1" dirty="0">
                <a:solidFill>
                  <a:srgbClr val="FF9900"/>
                </a:solidFill>
                <a:latin typeface="Verdana" panose="020B0604030504040204" pitchFamily="34" charset="0"/>
                <a:ea typeface="Verdana" panose="020B0604030504040204" pitchFamily="34" charset="0"/>
                <a:cs typeface="Verdana" panose="020B0604030504040204" pitchFamily="34" charset="0"/>
              </a:rPr>
              <a:t>ΥΓΟΣ &amp; ΕΤΠΑ</a:t>
            </a:r>
            <a:endParaRPr lang="el-GR" sz="5400" dirty="0">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a:xfrm>
            <a:off x="517079" y="1962589"/>
            <a:ext cx="8229600" cy="3914683"/>
          </a:xfrm>
        </p:spPr>
        <p:txBody>
          <a:bodyPr/>
          <a:lstStyle/>
          <a:p>
            <a:r>
              <a:rPr lang="el-GR" altLang="el-GR" i="1" u="sng" dirty="0" err="1">
                <a:solidFill>
                  <a:schemeClr val="accent2"/>
                </a:solidFill>
                <a:latin typeface="Verdana" pitchFamily="34" charset="0"/>
              </a:rPr>
              <a:t>Επιλεξιμότητα</a:t>
            </a:r>
            <a:r>
              <a:rPr lang="el-GR" altLang="el-GR" i="1" u="sng" dirty="0">
                <a:solidFill>
                  <a:schemeClr val="accent2"/>
                </a:solidFill>
                <a:latin typeface="Verdana" pitchFamily="34" charset="0"/>
              </a:rPr>
              <a:t> ΕΤΠΑ: μόνο το κόστος της υποδομής</a:t>
            </a:r>
          </a:p>
          <a:p>
            <a:pPr eaLnBrk="1" hangingPunct="1">
              <a:buClr>
                <a:srgbClr val="FF9900"/>
              </a:buClr>
              <a:buFont typeface="Wingdings" pitchFamily="2" charset="2"/>
              <a:buChar char="Ø"/>
              <a:defRPr/>
            </a:pPr>
            <a:r>
              <a:rPr lang="el-GR" sz="3600" b="1" dirty="0">
                <a:solidFill>
                  <a:schemeClr val="accent2"/>
                </a:solidFill>
                <a:effectLst>
                  <a:outerShdw blurRad="38100" dist="38100" dir="2700000" algn="tl">
                    <a:srgbClr val="C0C0C0"/>
                  </a:outerShdw>
                </a:effectLst>
              </a:rPr>
              <a:t>Η κατασκευή μιας υποδομής μπορεί να χαρακτηριστεί ΥΓΟΣ;</a:t>
            </a:r>
          </a:p>
          <a:p>
            <a:pPr eaLnBrk="1" hangingPunct="1">
              <a:buClr>
                <a:srgbClr val="FF9900"/>
              </a:buClr>
              <a:buFont typeface="Wingdings" pitchFamily="2" charset="2"/>
              <a:buNone/>
              <a:defRPr/>
            </a:pPr>
            <a:r>
              <a:rPr lang="el-GR" b="1" dirty="0">
                <a:solidFill>
                  <a:schemeClr val="accent2"/>
                </a:solidFill>
                <a:effectLst>
                  <a:outerShdw blurRad="38100" dist="38100" dir="2700000" algn="tl">
                    <a:srgbClr val="C0C0C0"/>
                  </a:outerShdw>
                </a:effectLst>
              </a:rPr>
              <a:t>	</a:t>
            </a:r>
            <a:r>
              <a:rPr lang="en-US" b="1" dirty="0">
                <a:solidFill>
                  <a:schemeClr val="accent2"/>
                </a:solidFill>
                <a:effectLst>
                  <a:outerShdw blurRad="38100" dist="38100" dir="2700000" algn="tl">
                    <a:srgbClr val="C0C0C0"/>
                  </a:outerShdw>
                </a:effectLst>
              </a:rPr>
              <a:t>MONO </a:t>
            </a:r>
            <a:r>
              <a:rPr lang="el-GR" b="1" i="1" dirty="0">
                <a:solidFill>
                  <a:schemeClr val="accent2"/>
                </a:solidFill>
                <a:effectLst>
                  <a:outerShdw blurRad="38100" dist="38100" dir="2700000" algn="tl">
                    <a:srgbClr val="C0C0C0"/>
                  </a:outerShdw>
                </a:effectLst>
              </a:rPr>
              <a:t>όταν συνδέεται με Υ</a:t>
            </a:r>
            <a:r>
              <a:rPr lang="el-GR" b="1" i="1" dirty="0" smtClean="0">
                <a:solidFill>
                  <a:schemeClr val="accent2"/>
                </a:solidFill>
                <a:effectLst>
                  <a:outerShdw blurRad="38100" dist="38100" dir="2700000" algn="tl">
                    <a:srgbClr val="C0C0C0"/>
                  </a:outerShdw>
                </a:effectLst>
              </a:rPr>
              <a:t>ποχρέωση </a:t>
            </a:r>
            <a:r>
              <a:rPr lang="el-GR" b="1" i="1" dirty="0">
                <a:solidFill>
                  <a:schemeClr val="accent2"/>
                </a:solidFill>
                <a:effectLst>
                  <a:outerShdw blurRad="38100" dist="38100" dir="2700000" algn="tl">
                    <a:srgbClr val="C0C0C0"/>
                  </a:outerShdw>
                </a:effectLst>
              </a:rPr>
              <a:t>παροχής </a:t>
            </a:r>
            <a:r>
              <a:rPr lang="el-GR" b="1" i="1" dirty="0" smtClean="0">
                <a:solidFill>
                  <a:schemeClr val="accent2"/>
                </a:solidFill>
                <a:effectLst>
                  <a:outerShdw blurRad="38100" dist="38100" dir="2700000" algn="tl">
                    <a:srgbClr val="C0C0C0"/>
                  </a:outerShdw>
                </a:effectLst>
              </a:rPr>
              <a:t>Δημόσιας Υπηρεσίας</a:t>
            </a: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 y="0"/>
            <a:ext cx="1748995" cy="773410"/>
          </a:xfrm>
          <a:prstGeom prst="rect">
            <a:avLst/>
          </a:prstGeom>
        </p:spPr>
      </p:pic>
    </p:spTree>
    <p:extLst>
      <p:ext uri="{BB962C8B-B14F-4D97-AF65-F5344CB8AC3E}">
        <p14:creationId xmlns:p14="http://schemas.microsoft.com/office/powerpoint/2010/main" val="304614695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subTitle" idx="1"/>
          </p:nvPr>
        </p:nvSpPr>
        <p:spPr/>
        <p:txBody>
          <a:bodyPr/>
          <a:lstStyle/>
          <a:p>
            <a:pPr eaLnBrk="1" hangingPunct="1"/>
            <a:r>
              <a:rPr lang="en-US" altLang="el-GR" smtClean="0"/>
              <a:t> </a:t>
            </a:r>
          </a:p>
        </p:txBody>
      </p:sp>
      <p:sp>
        <p:nvSpPr>
          <p:cNvPr id="35843" name="Rectangle 4"/>
          <p:cNvSpPr>
            <a:spLocks noGrp="1" noChangeArrowheads="1"/>
          </p:cNvSpPr>
          <p:nvPr>
            <p:ph type="ctrTitle"/>
          </p:nvPr>
        </p:nvSpPr>
        <p:spPr>
          <a:xfrm>
            <a:off x="685800" y="2133600"/>
            <a:ext cx="7772400" cy="965200"/>
          </a:xfrm>
        </p:spPr>
        <p:txBody>
          <a:bodyPr>
            <a:normAutofit fontScale="90000"/>
          </a:bodyPr>
          <a:lstStyle/>
          <a:p>
            <a:pPr eaLnBrk="1" hangingPunct="1"/>
            <a:r>
              <a:rPr lang="el-GR" altLang="el-GR" sz="4000" b="1" dirty="0" smtClean="0"/>
              <a:t>Σας ευχαριστώ για την προσοχή σας.</a:t>
            </a:r>
          </a:p>
        </p:txBody>
      </p:sp>
      <p:sp>
        <p:nvSpPr>
          <p:cNvPr id="705544" name="Content Placeholder 6"/>
          <p:cNvSpPr>
            <a:spLocks/>
          </p:cNvSpPr>
          <p:nvPr/>
        </p:nvSpPr>
        <p:spPr bwMode="auto">
          <a:xfrm>
            <a:off x="2195513" y="3789363"/>
            <a:ext cx="5040312" cy="1439862"/>
          </a:xfrm>
          <a:prstGeom prst="rect">
            <a:avLst/>
          </a:prstGeom>
          <a:noFill/>
          <a:ln w="9525">
            <a:noFill/>
            <a:miter lim="800000"/>
            <a:headEnd/>
            <a:tailEnd/>
          </a:ln>
        </p:spPr>
        <p:txBody>
          <a:bodyPr/>
          <a:lstStyle>
            <a:lvl1pPr marL="469900" indent="-469900"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bg2"/>
              </a:buClr>
              <a:buSzPct val="70000"/>
              <a:buFont typeface="Wingdings" pitchFamily="2" charset="2"/>
              <a:buChar char="o"/>
              <a:defRPr/>
            </a:pPr>
            <a:r>
              <a:rPr lang="el-GR" altLang="el-GR" sz="2000" b="1" dirty="0" smtClean="0">
                <a:solidFill>
                  <a:srgbClr val="0070C0"/>
                </a:solidFill>
                <a:effectLst>
                  <a:outerShdw blurRad="38100" dist="38100" dir="2700000" algn="tl">
                    <a:srgbClr val="C0C0C0"/>
                  </a:outerShdw>
                </a:effectLst>
                <a:latin typeface="Arial" charset="0"/>
              </a:rPr>
              <a:t>Πληροφορίες</a:t>
            </a:r>
            <a:r>
              <a:rPr lang="el-GR" altLang="el-GR" sz="2000" b="1" smtClean="0">
                <a:solidFill>
                  <a:srgbClr val="0070C0"/>
                </a:solidFill>
                <a:effectLst>
                  <a:outerShdw blurRad="38100" dist="38100" dir="2700000" algn="tl">
                    <a:srgbClr val="C0C0C0"/>
                  </a:outerShdw>
                </a:effectLst>
                <a:latin typeface="Arial" charset="0"/>
              </a:rPr>
              <a:t>: ΕΥΚΕ</a:t>
            </a:r>
            <a:endParaRPr lang="en-GB" altLang="el-GR" sz="2000" b="1" dirty="0" smtClean="0">
              <a:solidFill>
                <a:srgbClr val="0070C0"/>
              </a:solidFill>
              <a:effectLst>
                <a:outerShdw blurRad="38100" dist="38100" dir="2700000" algn="tl">
                  <a:srgbClr val="C0C0C0"/>
                </a:outerShdw>
              </a:effectLst>
              <a:latin typeface="Arial" charset="0"/>
            </a:endParaRPr>
          </a:p>
          <a:p>
            <a:pPr>
              <a:spcBef>
                <a:spcPct val="20000"/>
              </a:spcBef>
              <a:buClr>
                <a:schemeClr val="bg2"/>
              </a:buClr>
              <a:buSzPct val="70000"/>
              <a:buFont typeface="Wingdings" pitchFamily="2" charset="2"/>
              <a:buChar char="o"/>
              <a:defRPr/>
            </a:pPr>
            <a:r>
              <a:rPr lang="en-US" altLang="el-GR" sz="1800" b="1" dirty="0" smtClean="0">
                <a:solidFill>
                  <a:srgbClr val="0070C0"/>
                </a:solidFill>
                <a:effectLst>
                  <a:outerShdw blurRad="38100" dist="38100" dir="2700000" algn="tl">
                    <a:srgbClr val="C0C0C0"/>
                  </a:outerShdw>
                </a:effectLst>
                <a:latin typeface="Arial" charset="0"/>
              </a:rPr>
              <a:t>Mail</a:t>
            </a:r>
            <a:r>
              <a:rPr lang="el-GR" altLang="el-GR" sz="1800" b="1" dirty="0" smtClean="0">
                <a:solidFill>
                  <a:srgbClr val="0070C0"/>
                </a:solidFill>
                <a:effectLst>
                  <a:outerShdw blurRad="38100" dist="38100" dir="2700000" algn="tl">
                    <a:srgbClr val="C0C0C0"/>
                  </a:outerShdw>
                </a:effectLst>
                <a:latin typeface="Arial" charset="0"/>
              </a:rPr>
              <a:t> </a:t>
            </a:r>
            <a:r>
              <a:rPr lang="en-US" altLang="el-GR" sz="1800" b="1" dirty="0" smtClean="0">
                <a:solidFill>
                  <a:srgbClr val="0070C0"/>
                </a:solidFill>
                <a:effectLst>
                  <a:outerShdw blurRad="38100" dist="38100" dir="2700000" algn="tl">
                    <a:srgbClr val="C0C0C0"/>
                  </a:outerShdw>
                </a:effectLst>
                <a:latin typeface="Arial" charset="0"/>
              </a:rPr>
              <a:t>: </a:t>
            </a:r>
            <a:r>
              <a:rPr lang="en-US" altLang="el-GR" sz="1800" b="1" dirty="0" err="1" smtClean="0">
                <a:solidFill>
                  <a:srgbClr val="0070C0"/>
                </a:solidFill>
                <a:effectLst>
                  <a:outerShdw blurRad="38100" dist="38100" dir="2700000" algn="tl">
                    <a:srgbClr val="C0C0C0"/>
                  </a:outerShdw>
                </a:effectLst>
                <a:latin typeface="Arial" charset="0"/>
              </a:rPr>
              <a:t>stateaid_unit</a:t>
            </a:r>
            <a:r>
              <a:rPr lang="en-GB" altLang="el-GR" sz="1800" b="1" dirty="0" smtClean="0">
                <a:solidFill>
                  <a:srgbClr val="0070C0"/>
                </a:solidFill>
                <a:effectLst>
                  <a:outerShdw blurRad="38100" dist="38100" dir="2700000" algn="tl">
                    <a:srgbClr val="C0C0C0"/>
                  </a:outerShdw>
                </a:effectLst>
                <a:latin typeface="Arial" charset="0"/>
              </a:rPr>
              <a:t>@mnec.gr</a:t>
            </a: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1132916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633757"/>
            <a:ext cx="4608512" cy="995043"/>
          </a:xfrm>
        </p:spPr>
        <p:txBody>
          <a:bodyPr>
            <a:noAutofit/>
          </a:bodyPr>
          <a:lstStyle/>
          <a:p>
            <a:r>
              <a:rPr lang="el-GR" altLang="el-GR" sz="3200" b="1" dirty="0">
                <a:solidFill>
                  <a:srgbClr val="FF9900"/>
                </a:solidFill>
              </a:rPr>
              <a:t>Η έννοια των Υπηρεσιών Γενικού  Συμφέροντος</a:t>
            </a:r>
            <a:endParaRPr lang="el-GR" sz="3200" dirty="0"/>
          </a:p>
        </p:txBody>
      </p:sp>
      <p:sp>
        <p:nvSpPr>
          <p:cNvPr id="3" name="Content Placeholder 2"/>
          <p:cNvSpPr>
            <a:spLocks noGrp="1"/>
          </p:cNvSpPr>
          <p:nvPr>
            <p:ph idx="1"/>
          </p:nvPr>
        </p:nvSpPr>
        <p:spPr/>
        <p:txBody>
          <a:bodyPr>
            <a:normAutofit fontScale="92500" lnSpcReduction="20000"/>
          </a:bodyPr>
          <a:lstStyle/>
          <a:p>
            <a:pPr marL="179388" indent="-179388" eaLnBrk="1" hangingPunct="1">
              <a:lnSpc>
                <a:spcPct val="90000"/>
              </a:lnSpc>
              <a:spcBef>
                <a:spcPct val="50000"/>
              </a:spcBef>
              <a:buClr>
                <a:srgbClr val="FFCC66"/>
              </a:buClr>
              <a:buFont typeface="Wingdings" pitchFamily="2" charset="2"/>
              <a:buNone/>
              <a:defRPr/>
            </a:pPr>
            <a:endParaRPr lang="en-US" sz="2000" b="1" dirty="0" smtClean="0">
              <a:solidFill>
                <a:schemeClr val="accent2"/>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a:p>
            <a:pPr marL="179388" indent="-179388" eaLnBrk="1" hangingPunct="1">
              <a:lnSpc>
                <a:spcPct val="90000"/>
              </a:lnSpc>
              <a:spcBef>
                <a:spcPct val="50000"/>
              </a:spcBef>
              <a:buClr>
                <a:srgbClr val="FFCC66"/>
              </a:buClr>
              <a:buFont typeface="Wingdings" pitchFamily="2" charset="2"/>
              <a:buNone/>
              <a:defRPr/>
            </a:pPr>
            <a:r>
              <a:rPr lang="el-GR" sz="2200" b="1" dirty="0" smtClean="0">
                <a:solidFill>
                  <a:schemeClr val="accent2"/>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Υποχρέωση </a:t>
            </a:r>
            <a:r>
              <a:rPr lang="el-GR" sz="2200" b="1" dirty="0">
                <a:solidFill>
                  <a:schemeClr val="accent2"/>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ενός κράτους να παρέχει ορισμένες βασικές υπηρεσίες προς τους πολίτες </a:t>
            </a:r>
            <a:r>
              <a:rPr lang="el-GR" sz="2200" b="1" dirty="0" smtClean="0">
                <a:solidFill>
                  <a:schemeClr val="accent2"/>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του</a:t>
            </a:r>
          </a:p>
          <a:p>
            <a:pPr marL="179388" indent="-179388" eaLnBrk="1" hangingPunct="1">
              <a:lnSpc>
                <a:spcPct val="90000"/>
              </a:lnSpc>
              <a:spcBef>
                <a:spcPct val="50000"/>
              </a:spcBef>
              <a:buClr>
                <a:srgbClr val="FFCC66"/>
              </a:buClr>
              <a:buFont typeface="Wingdings" pitchFamily="2" charset="2"/>
              <a:buNone/>
              <a:defRPr/>
            </a:pPr>
            <a:endParaRPr lang="el-GR" sz="2200" b="1" dirty="0">
              <a:solidFill>
                <a:schemeClr val="accent2"/>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a:p>
            <a:pPr marL="179388" indent="-179388" eaLnBrk="1" hangingPunct="1">
              <a:lnSpc>
                <a:spcPct val="90000"/>
              </a:lnSpc>
              <a:buClr>
                <a:srgbClr val="FF9900"/>
              </a:buClr>
              <a:buFont typeface="Wingdings" pitchFamily="2" charset="2"/>
              <a:buBlip>
                <a:blip r:embed="rId3"/>
              </a:buBlip>
              <a:defRPr/>
            </a:pPr>
            <a:r>
              <a:rPr lang="el-GR" sz="2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τηλεπικοινωνίες</a:t>
            </a:r>
            <a:r>
              <a:rPr lang="el-GR" sz="2200" dirty="0">
                <a:solidFill>
                  <a:srgbClr val="7030A0"/>
                </a:solidFill>
                <a:latin typeface="Verdana" panose="020B0604030504040204" pitchFamily="34" charset="0"/>
                <a:ea typeface="Verdana" panose="020B0604030504040204" pitchFamily="34" charset="0"/>
                <a:cs typeface="Verdana" panose="020B0604030504040204" pitchFamily="34" charset="0"/>
              </a:rPr>
              <a:t>, </a:t>
            </a:r>
          </a:p>
          <a:p>
            <a:pPr marL="179388" indent="-179388" eaLnBrk="1" hangingPunct="1">
              <a:lnSpc>
                <a:spcPct val="90000"/>
              </a:lnSpc>
              <a:buClr>
                <a:srgbClr val="FF9900"/>
              </a:buClr>
              <a:buFont typeface="Wingdings" pitchFamily="2" charset="2"/>
              <a:buBlip>
                <a:blip r:embed="rId3"/>
              </a:buBlip>
              <a:defRPr/>
            </a:pPr>
            <a:r>
              <a:rPr lang="el-GR" sz="2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ταχυδρομικές </a:t>
            </a:r>
            <a:r>
              <a:rPr lang="el-GR" sz="2200" dirty="0">
                <a:solidFill>
                  <a:srgbClr val="7030A0"/>
                </a:solidFill>
                <a:latin typeface="Verdana" panose="020B0604030504040204" pitchFamily="34" charset="0"/>
                <a:ea typeface="Verdana" panose="020B0604030504040204" pitchFamily="34" charset="0"/>
                <a:cs typeface="Verdana" panose="020B0604030504040204" pitchFamily="34" charset="0"/>
              </a:rPr>
              <a:t>υπηρεσίες, </a:t>
            </a:r>
          </a:p>
          <a:p>
            <a:pPr marL="179388" indent="-179388" eaLnBrk="1" hangingPunct="1">
              <a:lnSpc>
                <a:spcPct val="90000"/>
              </a:lnSpc>
              <a:buClr>
                <a:srgbClr val="FF9900"/>
              </a:buClr>
              <a:buFont typeface="Wingdings" pitchFamily="2" charset="2"/>
              <a:buBlip>
                <a:blip r:embed="rId3"/>
              </a:buBlip>
              <a:defRPr/>
            </a:pPr>
            <a:r>
              <a:rPr lang="el-GR" sz="2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δημόσιες μεταφορές,</a:t>
            </a:r>
          </a:p>
          <a:p>
            <a:pPr marL="179388" indent="-179388" eaLnBrk="1" hangingPunct="1">
              <a:lnSpc>
                <a:spcPct val="90000"/>
              </a:lnSpc>
              <a:buClr>
                <a:srgbClr val="FF9900"/>
              </a:buClr>
              <a:buFont typeface="Wingdings" pitchFamily="2" charset="2"/>
              <a:buBlip>
                <a:blip r:embed="rId3"/>
              </a:buBlip>
              <a:defRPr/>
            </a:pPr>
            <a:r>
              <a:rPr lang="el-GR" sz="2200" dirty="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el-GR" sz="2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ηλεκτρική ενέργεια, </a:t>
            </a:r>
            <a:endParaRPr lang="en-US" sz="2200" dirty="0" smtClean="0">
              <a:solidFill>
                <a:srgbClr val="7030A0"/>
              </a:solidFill>
              <a:latin typeface="Verdana" panose="020B0604030504040204" pitchFamily="34" charset="0"/>
              <a:ea typeface="Verdana" panose="020B0604030504040204" pitchFamily="34" charset="0"/>
              <a:cs typeface="Verdana" panose="020B0604030504040204" pitchFamily="34" charset="0"/>
            </a:endParaRPr>
          </a:p>
          <a:p>
            <a:pPr marL="179388" indent="-179388" eaLnBrk="1" hangingPunct="1">
              <a:lnSpc>
                <a:spcPct val="90000"/>
              </a:lnSpc>
              <a:buClr>
                <a:srgbClr val="FF9900"/>
              </a:buClr>
              <a:buFont typeface="Wingdings" pitchFamily="2" charset="2"/>
              <a:buBlip>
                <a:blip r:embed="rId3"/>
              </a:buBlip>
              <a:defRPr/>
            </a:pPr>
            <a:r>
              <a:rPr lang="en-US" sz="2200" dirty="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el-GR" sz="2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φυσικό αέριο,</a:t>
            </a:r>
            <a:endParaRPr lang="el-GR" sz="22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marL="179388" indent="-179388" eaLnBrk="1" hangingPunct="1">
              <a:lnSpc>
                <a:spcPct val="90000"/>
              </a:lnSpc>
              <a:buClr>
                <a:srgbClr val="FF9900"/>
              </a:buClr>
              <a:buFont typeface="Wingdings" pitchFamily="2" charset="2"/>
              <a:buBlip>
                <a:blip r:embed="rId3"/>
              </a:buBlip>
              <a:defRPr/>
            </a:pPr>
            <a:r>
              <a:rPr lang="el-GR" sz="2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ιατροφαρμακευτική περίθαλψη, </a:t>
            </a:r>
            <a:endParaRPr lang="el-GR" sz="22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marL="179388" indent="-179388" eaLnBrk="1" hangingPunct="1">
              <a:lnSpc>
                <a:spcPct val="90000"/>
              </a:lnSpc>
              <a:buClr>
                <a:srgbClr val="FF9900"/>
              </a:buClr>
              <a:buFont typeface="Wingdings" pitchFamily="2" charset="2"/>
              <a:buBlip>
                <a:blip r:embed="rId3"/>
              </a:buBlip>
              <a:defRPr/>
            </a:pPr>
            <a:r>
              <a:rPr lang="el-GR" sz="2200" dirty="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el-GR" sz="2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διανομή νερού,</a:t>
            </a:r>
            <a:endParaRPr lang="el-GR" sz="22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marL="179388" indent="-179388" eaLnBrk="1" hangingPunct="1">
              <a:lnSpc>
                <a:spcPct val="90000"/>
              </a:lnSpc>
              <a:buClr>
                <a:srgbClr val="FF9900"/>
              </a:buClr>
              <a:buFont typeface="Wingdings" pitchFamily="2" charset="2"/>
              <a:buBlip>
                <a:blip r:embed="rId3"/>
              </a:buBlip>
              <a:defRPr/>
            </a:pPr>
            <a:r>
              <a:rPr lang="el-GR" sz="2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υπηρεσίες </a:t>
            </a:r>
            <a:r>
              <a:rPr lang="el-GR" sz="2200" dirty="0">
                <a:solidFill>
                  <a:srgbClr val="7030A0"/>
                </a:solidFill>
                <a:latin typeface="Verdana" panose="020B0604030504040204" pitchFamily="34" charset="0"/>
                <a:ea typeface="Verdana" panose="020B0604030504040204" pitchFamily="34" charset="0"/>
                <a:cs typeface="Verdana" panose="020B0604030504040204" pitchFamily="34" charset="0"/>
              </a:rPr>
              <a:t>εργατικής </a:t>
            </a:r>
            <a:r>
              <a:rPr lang="el-GR" sz="2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κατοικίας,</a:t>
            </a:r>
            <a:endParaRPr lang="el-GR" sz="22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marL="179388" indent="-179388" eaLnBrk="1" hangingPunct="1">
              <a:lnSpc>
                <a:spcPct val="90000"/>
              </a:lnSpc>
              <a:buClr>
                <a:srgbClr val="FF9900"/>
              </a:buClr>
              <a:buFont typeface="Wingdings" pitchFamily="2" charset="2"/>
              <a:buBlip>
                <a:blip r:embed="rId3"/>
              </a:buBlip>
              <a:defRPr/>
            </a:pPr>
            <a:r>
              <a:rPr lang="el-GR" sz="2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διαχείριση αποβλήτων / επεξεργασία λυμάτων</a:t>
            </a:r>
          </a:p>
          <a:p>
            <a:pPr marL="179388" indent="-179388" eaLnBrk="1" hangingPunct="1">
              <a:lnSpc>
                <a:spcPct val="90000"/>
              </a:lnSpc>
              <a:buClr>
                <a:srgbClr val="FF9900"/>
              </a:buClr>
              <a:buFont typeface="Wingdings" pitchFamily="2" charset="2"/>
              <a:buBlip>
                <a:blip r:embed="rId3"/>
              </a:buBlip>
              <a:defRPr/>
            </a:pPr>
            <a:r>
              <a:rPr lang="el-GR" sz="2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el-GR" sz="2200" u="sng" dirty="0" smtClean="0">
                <a:solidFill>
                  <a:srgbClr val="7030A0"/>
                </a:solidFill>
                <a:latin typeface="Verdana" panose="020B0604030504040204" pitchFamily="34" charset="0"/>
                <a:ea typeface="Verdana" panose="020B0604030504040204" pitchFamily="34" charset="0"/>
                <a:cs typeface="Verdana" panose="020B0604030504040204" pitchFamily="34" charset="0"/>
              </a:rPr>
              <a:t>κάθε </a:t>
            </a:r>
            <a:r>
              <a:rPr lang="el-GR" sz="2200" u="sng" dirty="0">
                <a:solidFill>
                  <a:srgbClr val="7030A0"/>
                </a:solidFill>
                <a:latin typeface="Verdana" panose="020B0604030504040204" pitchFamily="34" charset="0"/>
                <a:ea typeface="Verdana" panose="020B0604030504040204" pitchFamily="34" charset="0"/>
                <a:cs typeface="Verdana" panose="020B0604030504040204" pitchFamily="34" charset="0"/>
              </a:rPr>
              <a:t>άλλη δραστηριότητα που υπόκειται σε υποχρεώσεις </a:t>
            </a:r>
            <a:r>
              <a:rPr lang="el-GR" sz="2200" u="sng"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παροχής </a:t>
            </a:r>
            <a:r>
              <a:rPr lang="el-GR" sz="2200" u="sng" dirty="0">
                <a:solidFill>
                  <a:srgbClr val="7030A0"/>
                </a:solidFill>
                <a:latin typeface="Verdana" panose="020B0604030504040204" pitchFamily="34" charset="0"/>
                <a:ea typeface="Verdana" panose="020B0604030504040204" pitchFamily="34" charset="0"/>
                <a:cs typeface="Verdana" panose="020B0604030504040204" pitchFamily="34" charset="0"/>
              </a:rPr>
              <a:t>δημοσίων υπηρεσιών</a:t>
            </a:r>
          </a:p>
          <a:p>
            <a:endParaRPr lang="el-GR"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15" y="0"/>
            <a:ext cx="1748995" cy="773410"/>
          </a:xfrm>
          <a:prstGeom prst="rect">
            <a:avLst/>
          </a:prstGeom>
        </p:spPr>
      </p:pic>
    </p:spTree>
    <p:extLst>
      <p:ext uri="{BB962C8B-B14F-4D97-AF65-F5344CB8AC3E}">
        <p14:creationId xmlns:p14="http://schemas.microsoft.com/office/powerpoint/2010/main" val="2163093233"/>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404664"/>
            <a:ext cx="6851104" cy="1224136"/>
          </a:xfrm>
        </p:spPr>
        <p:txBody>
          <a:bodyPr vert="horz" lIns="91440" tIns="45720" rIns="91440" bIns="45720" rtlCol="0" anchor="ctr">
            <a:normAutofit/>
          </a:bodyPr>
          <a:lstStyle/>
          <a:p>
            <a:r>
              <a:rPr lang="el-GR" altLang="el-GR" sz="3600" b="1" dirty="0">
                <a:solidFill>
                  <a:srgbClr val="FF9900"/>
                </a:solidFill>
              </a:rPr>
              <a:t>Μη οικονομικές δραστηριότητες</a:t>
            </a:r>
            <a:endParaRPr lang="el-GR" sz="3600" b="1" dirty="0">
              <a:solidFill>
                <a:srgbClr val="FF9900"/>
              </a:solidFill>
            </a:endParaRPr>
          </a:p>
        </p:txBody>
      </p:sp>
      <p:sp>
        <p:nvSpPr>
          <p:cNvPr id="3" name="Θέση περιεχομένου 2"/>
          <p:cNvSpPr>
            <a:spLocks noGrp="1"/>
          </p:cNvSpPr>
          <p:nvPr>
            <p:ph idx="1"/>
          </p:nvPr>
        </p:nvSpPr>
        <p:spPr>
          <a:xfrm>
            <a:off x="517079" y="1844824"/>
            <a:ext cx="8229600" cy="4392488"/>
          </a:xfrm>
        </p:spPr>
        <p:txBody>
          <a:bodyPr>
            <a:noAutofit/>
          </a:bodyPr>
          <a:lstStyle/>
          <a:p>
            <a:pPr eaLnBrk="1" hangingPunct="1">
              <a:lnSpc>
                <a:spcPct val="90000"/>
              </a:lnSpc>
              <a:buClr>
                <a:srgbClr val="FF9900"/>
              </a:buClr>
              <a:buFont typeface="Wingdings" pitchFamily="2" charset="2"/>
              <a:buChar char="Ø"/>
            </a:pPr>
            <a:r>
              <a:rPr lang="el-GR" altLang="el-GR" sz="2200" b="1" dirty="0">
                <a:solidFill>
                  <a:schemeClr val="accent2"/>
                </a:solidFill>
                <a:latin typeface="Verdana" panose="020B0604030504040204" pitchFamily="34" charset="0"/>
                <a:ea typeface="Verdana" panose="020B0604030504040204" pitchFamily="34" charset="0"/>
                <a:cs typeface="Verdana" panose="020B0604030504040204" pitchFamily="34" charset="0"/>
              </a:rPr>
              <a:t>Άσκηση κρατικών </a:t>
            </a:r>
            <a:r>
              <a:rPr lang="el-GR" altLang="el-GR" sz="22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προνομίων</a:t>
            </a:r>
            <a:r>
              <a:rPr lang="en-US" altLang="el-GR" sz="22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t>
            </a:r>
            <a:r>
              <a:rPr lang="el-GR" altLang="el-GR" sz="22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εξουσίας</a:t>
            </a:r>
            <a:endParaRPr lang="el-GR" altLang="el-GR" sz="22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lvl="1" eaLnBrk="1" hangingPunct="1">
              <a:lnSpc>
                <a:spcPct val="90000"/>
              </a:lnSpc>
              <a:buClr>
                <a:srgbClr val="FF9900"/>
              </a:buClr>
              <a:buFont typeface="Arial" charset="0"/>
              <a:buChar char="√"/>
            </a:pPr>
            <a:r>
              <a:rPr lang="el-GR" altLang="el-GR" sz="2200" dirty="0">
                <a:solidFill>
                  <a:srgbClr val="333399"/>
                </a:solidFill>
                <a:latin typeface="Verdana" panose="020B0604030504040204" pitchFamily="34" charset="0"/>
                <a:ea typeface="Verdana" panose="020B0604030504040204" pitchFamily="34" charset="0"/>
                <a:cs typeface="Verdana" panose="020B0604030504040204" pitchFamily="34" charset="0"/>
              </a:rPr>
              <a:t>Στρατός, αστυνομία</a:t>
            </a:r>
          </a:p>
          <a:p>
            <a:pPr lvl="1" eaLnBrk="1" hangingPunct="1">
              <a:lnSpc>
                <a:spcPct val="90000"/>
              </a:lnSpc>
              <a:buClr>
                <a:srgbClr val="FF9900"/>
              </a:buClr>
              <a:buFont typeface="Arial" charset="0"/>
              <a:buChar char="√"/>
            </a:pPr>
            <a:r>
              <a:rPr lang="el-GR" altLang="el-GR" sz="2200" dirty="0">
                <a:solidFill>
                  <a:srgbClr val="333399"/>
                </a:solidFill>
                <a:latin typeface="Verdana" panose="020B0604030504040204" pitchFamily="34" charset="0"/>
                <a:ea typeface="Verdana" panose="020B0604030504040204" pitchFamily="34" charset="0"/>
                <a:cs typeface="Verdana" panose="020B0604030504040204" pitchFamily="34" charset="0"/>
              </a:rPr>
              <a:t>Αεροπορική ασφάλεια, ασφάλεια εναέριας  &amp; θαλάσσιας κυκλοφορίας</a:t>
            </a:r>
          </a:p>
          <a:p>
            <a:pPr lvl="1" eaLnBrk="1" hangingPunct="1">
              <a:lnSpc>
                <a:spcPct val="90000"/>
              </a:lnSpc>
              <a:buClr>
                <a:srgbClr val="FF9900"/>
              </a:buClr>
              <a:buFont typeface="Arial" charset="0"/>
              <a:buChar char="√"/>
            </a:pPr>
            <a:r>
              <a:rPr lang="el-GR" altLang="el-GR" sz="2200" dirty="0">
                <a:solidFill>
                  <a:srgbClr val="333399"/>
                </a:solidFill>
                <a:latin typeface="Verdana" panose="020B0604030504040204" pitchFamily="34" charset="0"/>
                <a:ea typeface="Verdana" panose="020B0604030504040204" pitchFamily="34" charset="0"/>
                <a:cs typeface="Verdana" panose="020B0604030504040204" pitchFamily="34" charset="0"/>
              </a:rPr>
              <a:t>Επιτήρηση ρύπανσης</a:t>
            </a:r>
          </a:p>
          <a:p>
            <a:pPr lvl="1" eaLnBrk="1" hangingPunct="1">
              <a:lnSpc>
                <a:spcPct val="90000"/>
              </a:lnSpc>
              <a:buClr>
                <a:srgbClr val="FF9900"/>
              </a:buClr>
              <a:buFont typeface="Arial" charset="0"/>
              <a:buChar char="√"/>
            </a:pPr>
            <a:r>
              <a:rPr lang="el-GR" altLang="el-GR" sz="2200" dirty="0">
                <a:solidFill>
                  <a:srgbClr val="333399"/>
                </a:solidFill>
                <a:latin typeface="Verdana" panose="020B0604030504040204" pitchFamily="34" charset="0"/>
                <a:ea typeface="Verdana" panose="020B0604030504040204" pitchFamily="34" charset="0"/>
                <a:cs typeface="Verdana" panose="020B0604030504040204" pitchFamily="34" charset="0"/>
              </a:rPr>
              <a:t>Σωφρονιστικά μέτρα</a:t>
            </a:r>
          </a:p>
          <a:p>
            <a:pPr eaLnBrk="1" hangingPunct="1">
              <a:lnSpc>
                <a:spcPct val="90000"/>
              </a:lnSpc>
              <a:buClr>
                <a:srgbClr val="FF9900"/>
              </a:buClr>
              <a:buFont typeface="Wingdings" pitchFamily="2" charset="2"/>
              <a:buChar char="Ø"/>
            </a:pPr>
            <a:r>
              <a:rPr lang="el-GR" altLang="el-GR" sz="2200" b="1" dirty="0">
                <a:solidFill>
                  <a:schemeClr val="accent2"/>
                </a:solidFill>
                <a:latin typeface="Verdana" panose="020B0604030504040204" pitchFamily="34" charset="0"/>
                <a:ea typeface="Verdana" panose="020B0604030504040204" pitchFamily="34" charset="0"/>
                <a:cs typeface="Verdana" panose="020B0604030504040204" pitchFamily="34" charset="0"/>
              </a:rPr>
              <a:t>Δραστηριότητες καθαρά κοινωνικού χαρακτήρα</a:t>
            </a:r>
          </a:p>
          <a:p>
            <a:pPr lvl="1" eaLnBrk="1" hangingPunct="1">
              <a:lnSpc>
                <a:spcPct val="90000"/>
              </a:lnSpc>
              <a:buClr>
                <a:srgbClr val="FF9900"/>
              </a:buClr>
              <a:buFont typeface="Arial" charset="0"/>
              <a:buChar char="√"/>
            </a:pPr>
            <a:r>
              <a:rPr lang="el-GR" altLang="el-GR" sz="2200" dirty="0">
                <a:solidFill>
                  <a:srgbClr val="333399"/>
                </a:solidFill>
                <a:latin typeface="Verdana" panose="020B0604030504040204" pitchFamily="34" charset="0"/>
                <a:ea typeface="Verdana" panose="020B0604030504040204" pitchFamily="34" charset="0"/>
                <a:cs typeface="Verdana" panose="020B0604030504040204" pitchFamily="34" charset="0"/>
              </a:rPr>
              <a:t>Υποχρεωτική κοινωνική ασφάλιση (αρχή αλληλεγγύης)</a:t>
            </a:r>
          </a:p>
          <a:p>
            <a:pPr lvl="1" eaLnBrk="1" hangingPunct="1">
              <a:lnSpc>
                <a:spcPct val="90000"/>
              </a:lnSpc>
              <a:buClr>
                <a:srgbClr val="FF9900"/>
              </a:buClr>
              <a:buFont typeface="Arial" charset="0"/>
              <a:buChar char="√"/>
            </a:pPr>
            <a:r>
              <a:rPr lang="el-GR" altLang="el-GR" sz="2200" dirty="0">
                <a:solidFill>
                  <a:srgbClr val="333399"/>
                </a:solidFill>
                <a:latin typeface="Verdana" panose="020B0604030504040204" pitchFamily="34" charset="0"/>
                <a:ea typeface="Verdana" panose="020B0604030504040204" pitchFamily="34" charset="0"/>
                <a:cs typeface="Verdana" panose="020B0604030504040204" pitchFamily="34" charset="0"/>
              </a:rPr>
              <a:t>Μέριμνα παιδιού και δημόσια εκπαίδευση</a:t>
            </a:r>
          </a:p>
          <a:p>
            <a:pPr lvl="1" eaLnBrk="1" hangingPunct="1">
              <a:lnSpc>
                <a:spcPct val="90000"/>
              </a:lnSpc>
              <a:buClr>
                <a:srgbClr val="FF9900"/>
              </a:buClr>
              <a:buFont typeface="Arial" charset="0"/>
              <a:buChar char="√"/>
            </a:pPr>
            <a:r>
              <a:rPr lang="el-GR" altLang="el-GR" sz="2200" dirty="0">
                <a:solidFill>
                  <a:srgbClr val="333399"/>
                </a:solidFill>
                <a:latin typeface="Verdana" panose="020B0604030504040204" pitchFamily="34" charset="0"/>
                <a:ea typeface="Verdana" panose="020B0604030504040204" pitchFamily="34" charset="0"/>
                <a:cs typeface="Verdana" panose="020B0604030504040204" pitchFamily="34" charset="0"/>
              </a:rPr>
              <a:t>Οργάνωση δημόσιων νοσοκομείων στο πλαίσιο ενός εθνικού συστήματος δημόσιας υγείας</a:t>
            </a:r>
          </a:p>
          <a:p>
            <a:endParaRPr lang="el-GR" sz="2200" dirty="0">
              <a:latin typeface="Verdana" panose="020B0604030504040204" pitchFamily="34" charset="0"/>
              <a:ea typeface="Verdana" panose="020B0604030504040204" pitchFamily="34" charset="0"/>
              <a:cs typeface="Verdana" panose="020B0604030504040204" pitchFamily="34" charset="0"/>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 y="0"/>
            <a:ext cx="1748995" cy="773410"/>
          </a:xfrm>
          <a:prstGeom prst="rect">
            <a:avLst/>
          </a:prstGeom>
        </p:spPr>
      </p:pic>
    </p:spTree>
    <p:extLst>
      <p:ext uri="{BB962C8B-B14F-4D97-AF65-F5344CB8AC3E}">
        <p14:creationId xmlns:p14="http://schemas.microsoft.com/office/powerpoint/2010/main" val="155001862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620688"/>
            <a:ext cx="6851104" cy="1152128"/>
          </a:xfrm>
        </p:spPr>
        <p:txBody>
          <a:bodyPr vert="horz" lIns="91440" tIns="45720" rIns="91440" bIns="45720" rtlCol="0" anchor="ctr">
            <a:normAutofit/>
          </a:bodyPr>
          <a:lstStyle/>
          <a:p>
            <a:r>
              <a:rPr lang="el-GR" sz="3200" b="1" dirty="0" smtClean="0">
                <a:solidFill>
                  <a:srgbClr val="FF9900"/>
                </a:solidFill>
              </a:rPr>
              <a:t>Υπηρεσίες </a:t>
            </a:r>
            <a:r>
              <a:rPr lang="el-GR" sz="3200" b="1" dirty="0">
                <a:solidFill>
                  <a:srgbClr val="FF9900"/>
                </a:solidFill>
              </a:rPr>
              <a:t>Γενικού Οικονομικού Συμφέροντος</a:t>
            </a:r>
            <a:r>
              <a:rPr lang="en-GB" sz="3200" b="1" dirty="0">
                <a:solidFill>
                  <a:srgbClr val="FF9900"/>
                </a:solidFill>
              </a:rPr>
              <a:t> (</a:t>
            </a:r>
            <a:r>
              <a:rPr lang="el-GR" sz="3200" b="1" dirty="0">
                <a:solidFill>
                  <a:srgbClr val="FF9900"/>
                </a:solidFill>
              </a:rPr>
              <a:t>ΥΓΟΣ</a:t>
            </a:r>
            <a:r>
              <a:rPr lang="en-GB" sz="3200" b="1" dirty="0">
                <a:solidFill>
                  <a:srgbClr val="FF9900"/>
                </a:solidFill>
              </a:rPr>
              <a:t>)</a:t>
            </a:r>
            <a:endParaRPr lang="el-GR" sz="3200" b="1" dirty="0">
              <a:solidFill>
                <a:srgbClr val="FF9900"/>
              </a:solidFill>
            </a:endParaRPr>
          </a:p>
        </p:txBody>
      </p:sp>
      <p:sp>
        <p:nvSpPr>
          <p:cNvPr id="3" name="Θέση περιεχομένου 2"/>
          <p:cNvSpPr>
            <a:spLocks noGrp="1"/>
          </p:cNvSpPr>
          <p:nvPr>
            <p:ph idx="1"/>
          </p:nvPr>
        </p:nvSpPr>
        <p:spPr/>
        <p:txBody>
          <a:bodyPr/>
          <a:lstStyle/>
          <a:p>
            <a:pPr marL="717550" lvl="1" indent="-358775" eaLnBrk="1" hangingPunct="1">
              <a:lnSpc>
                <a:spcPct val="90000"/>
              </a:lnSpc>
              <a:buClr>
                <a:srgbClr val="FF9900"/>
              </a:buClr>
              <a:buFont typeface="Wingdings" pitchFamily="2" charset="2"/>
              <a:buBlip>
                <a:blip r:embed="rId3"/>
              </a:buBlip>
              <a:defRPr/>
            </a:pPr>
            <a:endParaRPr lang="en-US" sz="3200" dirty="0" smtClean="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marL="717550" lvl="1" indent="-358775" eaLnBrk="1" hangingPunct="1">
              <a:lnSpc>
                <a:spcPct val="90000"/>
              </a:lnSpc>
              <a:buClr>
                <a:srgbClr val="FF9900"/>
              </a:buClr>
              <a:buFont typeface="Wingdings" pitchFamily="2" charset="2"/>
              <a:buBlip>
                <a:blip r:embed="rId3"/>
              </a:buBlip>
              <a:defRPr/>
            </a:pPr>
            <a:r>
              <a:rPr lang="el-GR" dirty="0">
                <a:solidFill>
                  <a:srgbClr val="7030A0"/>
                </a:solidFill>
                <a:latin typeface="Verdana" panose="020B0604030504040204" pitchFamily="34" charset="0"/>
                <a:ea typeface="Verdana" panose="020B0604030504040204" pitchFamily="34" charset="0"/>
                <a:cs typeface="Verdana" panose="020B0604030504040204" pitchFamily="34" charset="0"/>
              </a:rPr>
              <a:t>Υπηρεσίες οικονομικής φύσης που χαρακτηρίζονται ως γενικού συμφέροντος</a:t>
            </a:r>
            <a:r>
              <a:rPr lang="en-GB" dirty="0">
                <a:solidFill>
                  <a:srgbClr val="7030A0"/>
                </a:solidFill>
                <a:latin typeface="Verdana" panose="020B0604030504040204" pitchFamily="34" charset="0"/>
                <a:ea typeface="Verdana" panose="020B0604030504040204" pitchFamily="34" charset="0"/>
                <a:cs typeface="Verdana" panose="020B0604030504040204" pitchFamily="34" charset="0"/>
              </a:rPr>
              <a:t> =&gt; </a:t>
            </a:r>
            <a:r>
              <a:rPr lang="el-GR" dirty="0">
                <a:solidFill>
                  <a:srgbClr val="7030A0"/>
                </a:solidFill>
                <a:latin typeface="Verdana" panose="020B0604030504040204" pitchFamily="34" charset="0"/>
                <a:ea typeface="Verdana" panose="020B0604030504040204" pitchFamily="34" charset="0"/>
                <a:cs typeface="Verdana" panose="020B0604030504040204" pitchFamily="34" charset="0"/>
              </a:rPr>
              <a:t>εμπίπτουν στο δίκαιο ανταγωνισμού της ΕΕ</a:t>
            </a:r>
            <a:endParaRPr lang="en-US"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marL="358775" lvl="1" indent="0" eaLnBrk="1" hangingPunct="1">
              <a:lnSpc>
                <a:spcPct val="90000"/>
              </a:lnSpc>
              <a:buClr>
                <a:srgbClr val="FF9900"/>
              </a:buClr>
              <a:buNone/>
              <a:defRPr/>
            </a:pPr>
            <a:endParaRPr lang="el-GR"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marL="717550" lvl="1" indent="-358775">
              <a:lnSpc>
                <a:spcPct val="90000"/>
              </a:lnSpc>
              <a:buClr>
                <a:srgbClr val="FF9900"/>
              </a:buClr>
              <a:buBlip>
                <a:blip r:embed="rId3"/>
              </a:buBlip>
              <a:defRPr/>
            </a:pPr>
            <a:r>
              <a:rPr lang="el-GR" dirty="0">
                <a:solidFill>
                  <a:srgbClr val="7030A0"/>
                </a:solidFill>
                <a:latin typeface="Verdana" panose="020B0604030504040204" pitchFamily="34" charset="0"/>
                <a:ea typeface="Verdana" panose="020B0604030504040204" pitchFamily="34" charset="0"/>
                <a:cs typeface="Verdana" panose="020B0604030504040204" pitchFamily="34" charset="0"/>
              </a:rPr>
              <a:t>Παρουσιάζουν ιδιαίτερα χαρακτηριστικά που τις διακρίνουν από άλλες οικονομικές δραστηριότητες</a:t>
            </a:r>
          </a:p>
          <a:p>
            <a:endParaRPr lang="el-GR" dirty="0">
              <a:latin typeface="Verdana" panose="020B0604030504040204" pitchFamily="34" charset="0"/>
              <a:ea typeface="Verdana" panose="020B0604030504040204" pitchFamily="34" charset="0"/>
              <a:cs typeface="Verdana" panose="020B0604030504040204" pitchFamily="34" charset="0"/>
            </a:endParaRPr>
          </a:p>
        </p:txBody>
      </p:sp>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8" y="0"/>
            <a:ext cx="1748995" cy="773410"/>
          </a:xfrm>
          <a:prstGeom prst="rect">
            <a:avLst/>
          </a:prstGeom>
        </p:spPr>
      </p:pic>
    </p:spTree>
    <p:extLst>
      <p:ext uri="{BB962C8B-B14F-4D97-AF65-F5344CB8AC3E}">
        <p14:creationId xmlns:p14="http://schemas.microsoft.com/office/powerpoint/2010/main" val="399920845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25214"/>
            <a:ext cx="8229600" cy="831578"/>
          </a:xfrm>
        </p:spPr>
        <p:txBody>
          <a:bodyPr>
            <a:normAutofit/>
          </a:bodyPr>
          <a:lstStyle/>
          <a:p>
            <a:r>
              <a:rPr lang="el-GR" b="1" dirty="0">
                <a:solidFill>
                  <a:srgbClr val="FFC000"/>
                </a:solidFill>
              </a:rPr>
              <a:t>ΟΡΙΣΜΟΣ ΥΓΟΣ</a:t>
            </a:r>
            <a:endParaRPr lang="el-GR" dirty="0"/>
          </a:p>
        </p:txBody>
      </p:sp>
      <p:sp>
        <p:nvSpPr>
          <p:cNvPr id="3" name="Θέση περιεχομένου 2"/>
          <p:cNvSpPr>
            <a:spLocks noGrp="1"/>
          </p:cNvSpPr>
          <p:nvPr>
            <p:ph idx="1"/>
          </p:nvPr>
        </p:nvSpPr>
        <p:spPr/>
        <p:txBody>
          <a:bodyPr/>
          <a:lstStyle/>
          <a:p>
            <a:r>
              <a:rPr lang="el-GR" sz="2800" b="1" dirty="0">
                <a:solidFill>
                  <a:srgbClr val="333399"/>
                </a:solidFill>
                <a:latin typeface="Verdana" panose="020B0604030504040204" pitchFamily="34" charset="0"/>
                <a:ea typeface="Verdana" panose="020B0604030504040204" pitchFamily="34" charset="0"/>
                <a:cs typeface="Verdana" panose="020B0604030504040204" pitchFamily="34" charset="0"/>
              </a:rPr>
              <a:t>Δεν υπάρχει ορισμός </a:t>
            </a:r>
            <a:r>
              <a:rPr lang="el-GR" sz="2800" b="1" dirty="0" smtClean="0">
                <a:solidFill>
                  <a:srgbClr val="333399"/>
                </a:solidFill>
                <a:latin typeface="Verdana" panose="020B0604030504040204" pitchFamily="34" charset="0"/>
                <a:ea typeface="Verdana" panose="020B0604030504040204" pitchFamily="34" charset="0"/>
                <a:cs typeface="Verdana" panose="020B0604030504040204" pitchFamily="34" charset="0"/>
              </a:rPr>
              <a:t>τους στη </a:t>
            </a:r>
            <a:r>
              <a:rPr lang="el-GR" sz="2800" b="1" dirty="0">
                <a:solidFill>
                  <a:srgbClr val="333399"/>
                </a:solidFill>
                <a:latin typeface="Verdana" panose="020B0604030504040204" pitchFamily="34" charset="0"/>
                <a:ea typeface="Verdana" panose="020B0604030504040204" pitchFamily="34" charset="0"/>
                <a:cs typeface="Verdana" panose="020B0604030504040204" pitchFamily="34" charset="0"/>
              </a:rPr>
              <a:t>Συνθήκη</a:t>
            </a:r>
          </a:p>
          <a:p>
            <a:endParaRPr lang="el-GR" sz="2800" b="1" dirty="0">
              <a:solidFill>
                <a:srgbClr val="333399"/>
              </a:solidFill>
              <a:latin typeface="Verdana" panose="020B0604030504040204" pitchFamily="34" charset="0"/>
              <a:ea typeface="Verdana" panose="020B0604030504040204" pitchFamily="34" charset="0"/>
              <a:cs typeface="Verdana" panose="020B0604030504040204" pitchFamily="34" charset="0"/>
            </a:endParaRPr>
          </a:p>
          <a:p>
            <a:r>
              <a:rPr lang="el-GR" sz="2800" b="1" dirty="0">
                <a:solidFill>
                  <a:srgbClr val="333399"/>
                </a:solidFill>
                <a:latin typeface="Verdana" panose="020B0604030504040204" pitchFamily="34" charset="0"/>
                <a:ea typeface="Verdana" panose="020B0604030504040204" pitchFamily="34" charset="0"/>
                <a:cs typeface="Verdana" panose="020B0604030504040204" pitchFamily="34" charset="0"/>
              </a:rPr>
              <a:t>Προκύπτει από τη νομολογία και την πρακτική λήψεως αποφάσεων της Επιτροπής</a:t>
            </a:r>
          </a:p>
          <a:p>
            <a:pPr marL="0" indent="0">
              <a:buNone/>
            </a:pPr>
            <a:endParaRPr lang="el-GR" sz="2800" b="1" dirty="0">
              <a:solidFill>
                <a:srgbClr val="333399"/>
              </a:solidFill>
              <a:latin typeface="Verdana" panose="020B0604030504040204" pitchFamily="34" charset="0"/>
              <a:ea typeface="Verdana" panose="020B0604030504040204" pitchFamily="34" charset="0"/>
              <a:cs typeface="Verdana" panose="020B0604030504040204" pitchFamily="34" charset="0"/>
            </a:endParaRPr>
          </a:p>
          <a:p>
            <a:r>
              <a:rPr lang="el-GR" sz="2800" b="1" dirty="0">
                <a:solidFill>
                  <a:srgbClr val="333399"/>
                </a:solidFill>
                <a:latin typeface="Verdana" panose="020B0604030504040204" pitchFamily="34" charset="0"/>
                <a:ea typeface="Verdana" panose="020B0604030504040204" pitchFamily="34" charset="0"/>
                <a:cs typeface="Verdana" panose="020B0604030504040204" pitchFamily="34" charset="0"/>
              </a:rPr>
              <a:t>Προκύπτει επίσης από τη μελέτη περιπτώσεων</a:t>
            </a: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8</a:t>
            </a:fld>
            <a:endParaRPr lang="el-G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2852940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8229600" cy="796950"/>
          </a:xfrm>
        </p:spPr>
        <p:txBody>
          <a:bodyPr/>
          <a:lstStyle/>
          <a:p>
            <a:r>
              <a:rPr lang="el-GR" b="1" dirty="0" smtClean="0">
                <a:solidFill>
                  <a:srgbClr val="FFC000"/>
                </a:solidFill>
              </a:rPr>
              <a:t>«ΟΡΙΣΜΟΣ» ΥΓΟΣ</a:t>
            </a:r>
            <a:endParaRPr lang="el-GR" b="1" dirty="0">
              <a:solidFill>
                <a:srgbClr val="FFC000"/>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9</a:t>
            </a:fld>
            <a:endParaRPr lang="el-GR"/>
          </a:p>
        </p:txBody>
      </p:sp>
      <p:pic>
        <p:nvPicPr>
          <p:cNvPr id="17410" name="Picture 2" descr="F:\ΕΚΔΑΑ\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8424935" cy="4464496"/>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748995" cy="773410"/>
          </a:xfrm>
          <a:prstGeom prst="rect">
            <a:avLst/>
          </a:prstGeom>
        </p:spPr>
      </p:pic>
    </p:spTree>
    <p:extLst>
      <p:ext uri="{BB962C8B-B14F-4D97-AF65-F5344CB8AC3E}">
        <p14:creationId xmlns:p14="http://schemas.microsoft.com/office/powerpoint/2010/main" val="3103008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3273</TotalTime>
  <Words>1711</Words>
  <Application>Microsoft Office PowerPoint</Application>
  <PresentationFormat>Προβολή στην οθόνη (4:3)</PresentationFormat>
  <Paragraphs>301</Paragraphs>
  <Slides>48</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Θέμα του Office</vt:lpstr>
      <vt:lpstr>Παρουσίαση του PowerPoint</vt:lpstr>
      <vt:lpstr>Υπηρεσίες</vt:lpstr>
      <vt:lpstr>Υπηρεσίες</vt:lpstr>
      <vt:lpstr>Υπηρεσίες - 2</vt:lpstr>
      <vt:lpstr>Η έννοια των Υπηρεσιών Γενικού  Συμφέροντος</vt:lpstr>
      <vt:lpstr>Μη οικονομικές δραστηριότητες</vt:lpstr>
      <vt:lpstr>Υπηρεσίες Γενικού Οικονομικού Συμφέροντος (ΥΓΟΣ)</vt:lpstr>
      <vt:lpstr>ΟΡΙΣΜΟΣ ΥΓΟΣ</vt:lpstr>
      <vt:lpstr>«ΟΡΙΣΜΟΣ» ΥΓΟΣ</vt:lpstr>
      <vt:lpstr>Είναι ΥΓΟΣ;</vt:lpstr>
      <vt:lpstr>Χαρακτηρισμός ΥΓΟΣ</vt:lpstr>
      <vt:lpstr>Τι ελέγχει η ΕΕ για Πρόδηλο Σφάλμα;</vt:lpstr>
      <vt:lpstr>ΥΓΟΣ Προϋπόθεση</vt:lpstr>
      <vt:lpstr>Αποδεκτές ΥΓΟΣ-1</vt:lpstr>
      <vt:lpstr>Αποδεκτές ΥΓΟΣ-2</vt:lpstr>
      <vt:lpstr>Πρόδηλο Σφάλμα – ΟΧΙ ΥΓΟΣ</vt:lpstr>
      <vt:lpstr>Τι συμβαίνει όταν υπάρχει Πρόδηλο Σφάλμα?</vt:lpstr>
      <vt:lpstr>Τοπική ΥΓΟΣ: effect on internal trade?</vt:lpstr>
      <vt:lpstr> Συμπέρασμα για ΥΓΟΣ &amp; Κρατικές Ενισχύσεις </vt:lpstr>
      <vt:lpstr>Δέσμη Μέτρων ΥΓΟΣ</vt:lpstr>
      <vt:lpstr>Ανακοίνωση της Επιτροπής (2012/C8/02)</vt:lpstr>
      <vt:lpstr>Η αντιστάθμιση ΥΓΟΣ αποτελεί ενίσχυση;</vt:lpstr>
      <vt:lpstr>Στάδια αξιολόγησης αντιστάθμισης ΥΓΟΣ </vt:lpstr>
      <vt:lpstr>Νομική βάση αξιολόγησης</vt:lpstr>
      <vt:lpstr>Πλεονέκτημα: Απόφαση Altmark (C280/00)</vt:lpstr>
      <vt:lpstr>Παρουσίαση του PowerPoint</vt:lpstr>
      <vt:lpstr>Παρουσίαση του PowerPoint</vt:lpstr>
      <vt:lpstr>Κανονισμός De Minimis ΥΓΟΣ 360/2012</vt:lpstr>
      <vt:lpstr>Κανονισμός de minimis ΥΓΟΣ 360/2012</vt:lpstr>
      <vt:lpstr>Παρουσίαση του PowerPoint</vt:lpstr>
      <vt:lpstr>Απόφαση ΥΓΟΣ 2012/21/ΕΕ(11.1.2012)</vt:lpstr>
      <vt:lpstr>Πεδίο Εφαρμογής Απόφασης ΥΓΟΣ </vt:lpstr>
      <vt:lpstr>Απόφαση ΥΓΟΣ: Ποσά </vt:lpstr>
      <vt:lpstr>ΑΠΟΦΑΣΗ ΥΓΟΣ</vt:lpstr>
      <vt:lpstr>Πράξη Ανάθεσης</vt:lpstr>
      <vt:lpstr>Αντιστάθμιση= Κόστος – Έσοδα + Εύλογο Κέρδος</vt:lpstr>
      <vt:lpstr>Έλεγχος - Ανάκτηση Υπεραντιστάθμισης</vt:lpstr>
      <vt:lpstr>Κατασκευή Υποδομής: είναι ΥΓΟΣ?</vt:lpstr>
      <vt:lpstr> Πλαίσιο της ΕΕ για παροχή ΥΓΟΣ (2012/C8/03) </vt:lpstr>
      <vt:lpstr>Πλαίσιο ΥΓΟΣ (2012/C8/03)</vt:lpstr>
      <vt:lpstr>Διαφορές Απόφασης και Πλαισίου</vt:lpstr>
      <vt:lpstr>ΠΡΑΓΜΑΤΙΚΟ ΠΑΡΑΔΕΙΓΜΑ_1</vt:lpstr>
      <vt:lpstr>ΠΡΑΓΜΑΤΙΚΟ ΠΑΡΑΔΕΙΓΜΑ_2</vt:lpstr>
      <vt:lpstr>ΠΡΑΓΜΑΤΙΚΟ ΠΑΡΑΔΕΙΓΜΑ_3</vt:lpstr>
      <vt:lpstr>Υποθέσεις ΥΓΟΣ – ελληνικού ενδιαφέροντος</vt:lpstr>
      <vt:lpstr>Υποθέσεις ΥΓΟΣ – ελληνικού ενδιαφέροντος</vt:lpstr>
      <vt:lpstr>ΥΓΟΣ &amp; ΕΤΠΑ</vt:lpstr>
      <vt:lpstr>Σας ευχαριστώ για την προσοχή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Spiros</dc:creator>
  <cp:lastModifiedBy>ΕΥΚΕ</cp:lastModifiedBy>
  <cp:revision>301</cp:revision>
  <dcterms:created xsi:type="dcterms:W3CDTF">2015-10-28T15:57:27Z</dcterms:created>
  <dcterms:modified xsi:type="dcterms:W3CDTF">2017-10-31T11:31:52Z</dcterms:modified>
</cp:coreProperties>
</file>