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Geneva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Geneva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Geneva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Geneva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Geneva" charset="0"/>
        <a:cs typeface="+mn-cs"/>
      </a:defRPr>
    </a:lvl5pPr>
    <a:lvl6pPr marL="2286000" algn="l" defTabSz="457200" rtl="0" eaLnBrk="1" latinLnBrk="0" hangingPunct="1">
      <a:defRPr sz="7600" b="1" kern="1200">
        <a:solidFill>
          <a:srgbClr val="FFD624"/>
        </a:solidFill>
        <a:latin typeface="Verdana" charset="0"/>
        <a:ea typeface="Geneva" charset="0"/>
        <a:cs typeface="+mn-cs"/>
      </a:defRPr>
    </a:lvl6pPr>
    <a:lvl7pPr marL="2743200" algn="l" defTabSz="457200" rtl="0" eaLnBrk="1" latinLnBrk="0" hangingPunct="1">
      <a:defRPr sz="7600" b="1" kern="1200">
        <a:solidFill>
          <a:srgbClr val="FFD624"/>
        </a:solidFill>
        <a:latin typeface="Verdana" charset="0"/>
        <a:ea typeface="Geneva" charset="0"/>
        <a:cs typeface="+mn-cs"/>
      </a:defRPr>
    </a:lvl7pPr>
    <a:lvl8pPr marL="3200400" algn="l" defTabSz="457200" rtl="0" eaLnBrk="1" latinLnBrk="0" hangingPunct="1">
      <a:defRPr sz="7600" b="1" kern="1200">
        <a:solidFill>
          <a:srgbClr val="FFD624"/>
        </a:solidFill>
        <a:latin typeface="Verdana" charset="0"/>
        <a:ea typeface="Geneva" charset="0"/>
        <a:cs typeface="+mn-cs"/>
      </a:defRPr>
    </a:lvl8pPr>
    <a:lvl9pPr marL="3657600" algn="l" defTabSz="457200" rtl="0" eaLnBrk="1" latinLnBrk="0" hangingPunct="1">
      <a:defRPr sz="7600" b="1" kern="1200">
        <a:solidFill>
          <a:srgbClr val="FFD624"/>
        </a:solidFill>
        <a:latin typeface="Verdana" charset="0"/>
        <a:ea typeface="Geneva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00"/>
    <a:srgbClr val="FF8825"/>
    <a:srgbClr val="3166CF"/>
    <a:srgbClr val="3E6FD2"/>
    <a:srgbClr val="2D5EC1"/>
    <a:srgbClr val="BDDEFF"/>
    <a:srgbClr val="99CCFF"/>
    <a:srgbClr val="808080"/>
    <a:srgbClr val="FFD624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>
      <p:cViewPr>
        <p:scale>
          <a:sx n="75" d="100"/>
          <a:sy n="75" d="100"/>
        </p:scale>
        <p:origin x="-123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0FBD6F9-2487-0A43-B04F-46C7B689CE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1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E819D85-E30C-6E42-B337-7EC0D07653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32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IOSTARS-2017_Background2_PP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8"/>
          <a:stretch/>
        </p:blipFill>
        <p:spPr>
          <a:xfrm>
            <a:off x="-4762" y="965809"/>
            <a:ext cx="9155112" cy="5892191"/>
          </a:xfrm>
          <a:prstGeom prst="rect">
            <a:avLst/>
          </a:prstGeom>
        </p:spPr>
      </p:pic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255B92B-2D5E-B245-B09B-CC44516C4AD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67200" y="6381328"/>
            <a:ext cx="611188" cy="494135"/>
          </a:xfrm>
          <a:prstGeom prst="rect">
            <a:avLst/>
          </a:prstGeom>
          <a:solidFill>
            <a:srgbClr val="FF7100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 flipV="1">
            <a:off x="4139951" y="1222370"/>
            <a:ext cx="625723" cy="45719"/>
          </a:xfrm>
          <a:prstGeom prst="rect">
            <a:avLst/>
          </a:prstGeom>
          <a:solidFill>
            <a:srgbClr val="FF71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600" b="1" i="0" u="none" strike="noStrike" cap="none" normalizeH="0" baseline="0" dirty="0" smtClean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Geneva" charset="0"/>
              </a:rPr>
              <a:t> </a:t>
            </a:r>
            <a:endParaRPr kumimoji="0" lang="en-US" sz="7600" b="1" i="0" u="none" strike="noStrike" cap="none" normalizeH="0" baseline="0" dirty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Geneva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978884" y="1196752"/>
            <a:ext cx="1837424" cy="905098"/>
            <a:chOff x="4832474" y="1196752"/>
            <a:chExt cx="3983834" cy="1962400"/>
          </a:xfrm>
        </p:grpSpPr>
        <p:pic>
          <p:nvPicPr>
            <p:cNvPr id="5" name="Picture 4" descr="REGIOSTARS-2017_LOGO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474" y="1196752"/>
              <a:ext cx="3707904" cy="1962400"/>
            </a:xfrm>
            <a:prstGeom prst="rect">
              <a:avLst/>
            </a:prstGeom>
          </p:spPr>
        </p:pic>
        <p:pic>
          <p:nvPicPr>
            <p:cNvPr id="6" name="Picture 5" descr="regiostar-10TH-3dOK2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289" y="1665734"/>
              <a:ext cx="1139019" cy="86156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 userDrawn="1"/>
        </p:nvSpPr>
        <p:spPr>
          <a:xfrm>
            <a:off x="4240887" y="638132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0" dirty="0" smtClean="0">
                <a:solidFill>
                  <a:schemeClr val="bg1"/>
                </a:solidFill>
              </a:rPr>
              <a:t>Regional and</a:t>
            </a:r>
          </a:p>
          <a:p>
            <a:r>
              <a:rPr lang="en-US" sz="600" b="0" dirty="0" smtClean="0">
                <a:solidFill>
                  <a:schemeClr val="bg1"/>
                </a:solidFill>
              </a:rPr>
              <a:t>Urban Policy</a:t>
            </a:r>
            <a:endParaRPr lang="en-US" sz="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B9058-7818-2D48-B322-21D7B6F08A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33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FFADF-A36D-3B41-BA04-114D6BCD58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6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D0C3E-299A-9449-A390-28F843E059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2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4534A-C2DF-D94E-A86E-981DAC95AA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3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8DD29-C360-2D48-8DF1-D7EB64F655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1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783C3-3600-4547-B6D8-753E3528A0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2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0FEFB-7D71-E94C-A796-19E26F4E42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0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1B968-DB9C-B646-8A5B-57DF8CE9FB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DA54A-6148-0341-BF62-384035DF4E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8D9B0-C20E-E843-9FC1-2A81C02A2B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04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0B68CEB-EEB4-CB44-9E7C-03A06E64EB4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Geneva" charset="0"/>
        </a:defRPr>
      </a:lvl2pPr>
      <a:lvl3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Geneva" charset="0"/>
        </a:defRPr>
      </a:lvl3pPr>
      <a:lvl4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Geneva" charset="0"/>
        </a:defRPr>
      </a:lvl4pPr>
      <a:lvl5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Geneva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Geneva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Geneva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Geneva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Genev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12976"/>
            <a:ext cx="1244724" cy="660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933056"/>
            <a:ext cx="1244724" cy="660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653136"/>
            <a:ext cx="1244724" cy="660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373216"/>
            <a:ext cx="1244724" cy="660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2480189"/>
            <a:ext cx="1244724" cy="66077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619672" y="2564904"/>
            <a:ext cx="752432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sz="2200" dirty="0" smtClean="0">
                <a:solidFill>
                  <a:srgbClr val="FFD624"/>
                </a:solidFill>
                <a:latin typeface="Wingdings 2" charset="2"/>
                <a:cs typeface="Wingdings 2" charset="2"/>
              </a:rPr>
              <a:t>u</a:t>
            </a:r>
            <a:r>
              <a:rPr lang="en-GB" sz="2200" dirty="0" smtClean="0">
                <a:solidFill>
                  <a:srgbClr val="FF7100"/>
                </a:solidFill>
                <a:latin typeface="+mj-lt"/>
                <a:cs typeface="Wingdings 2" charset="2"/>
              </a:rPr>
              <a:t> </a:t>
            </a:r>
            <a:r>
              <a:rPr lang="en-GB" sz="2200" dirty="0" smtClean="0"/>
              <a:t>Smart Specialisation for SME innovation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sz="2200" dirty="0" smtClean="0">
                <a:solidFill>
                  <a:srgbClr val="FFD624"/>
                </a:solidFill>
                <a:latin typeface="Wingdings 2" charset="2"/>
                <a:cs typeface="Wingdings 2" charset="2"/>
              </a:rPr>
              <a:t>v</a:t>
            </a:r>
            <a:r>
              <a:rPr lang="en-GB" sz="2200" dirty="0" smtClean="0">
                <a:solidFill>
                  <a:srgbClr val="FF7100"/>
                </a:solidFill>
                <a:cs typeface="Wingdings 2" charset="2"/>
              </a:rPr>
              <a:t> </a:t>
            </a:r>
            <a:r>
              <a:rPr lang="fr-BE" sz="2200" dirty="0" smtClean="0"/>
              <a:t>Energy Union: Climate action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sz="2200" dirty="0" smtClean="0">
                <a:solidFill>
                  <a:srgbClr val="FFD624"/>
                </a:solidFill>
                <a:latin typeface="Wingdings 2" charset="2"/>
                <a:cs typeface="Wingdings 2" charset="2"/>
              </a:rPr>
              <a:t>w</a:t>
            </a:r>
            <a:r>
              <a:rPr lang="en-GB" sz="2200" dirty="0" smtClean="0">
                <a:cs typeface="Wingdings 2" charset="2"/>
              </a:rPr>
              <a:t> </a:t>
            </a:r>
            <a:r>
              <a:rPr lang="fr-BE" sz="2200" spc="-100" dirty="0" smtClean="0"/>
              <a:t>Women </a:t>
            </a:r>
            <a:r>
              <a:rPr lang="fr-BE" sz="2200" spc="-100" dirty="0" err="1" smtClean="0"/>
              <a:t>Empowerment</a:t>
            </a:r>
            <a:r>
              <a:rPr lang="fr-BE" sz="2300" spc="-100" dirty="0" smtClean="0"/>
              <a:t> </a:t>
            </a:r>
            <a:r>
              <a:rPr lang="fr-BE" sz="2300" b="0" spc="-100" dirty="0" smtClean="0"/>
              <a:t>and</a:t>
            </a:r>
            <a:r>
              <a:rPr lang="fr-BE" sz="2300" spc="-100" dirty="0" smtClean="0"/>
              <a:t> </a:t>
            </a:r>
            <a:r>
              <a:rPr lang="fr-BE" sz="2200" spc="-100" dirty="0" smtClean="0"/>
              <a:t>Active Participation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sz="2200" dirty="0" smtClean="0">
                <a:solidFill>
                  <a:srgbClr val="FFD624"/>
                </a:solidFill>
                <a:latin typeface="Wingdings 2" charset="2"/>
                <a:cs typeface="Wingdings 2" charset="2"/>
              </a:rPr>
              <a:t>x</a:t>
            </a:r>
            <a:r>
              <a:rPr lang="en-GB" sz="2200" dirty="0" smtClean="0">
                <a:cs typeface="Wingdings 2" charset="2"/>
              </a:rPr>
              <a:t> </a:t>
            </a:r>
            <a:r>
              <a:rPr lang="fr-BE" sz="2200" dirty="0" smtClean="0"/>
              <a:t>Education and Training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sz="2200" dirty="0" smtClean="0">
                <a:solidFill>
                  <a:srgbClr val="FFD624"/>
                </a:solidFill>
                <a:latin typeface="Wingdings 2" charset="2"/>
                <a:cs typeface="Wingdings 2" charset="2"/>
              </a:rPr>
              <a:t>y</a:t>
            </a:r>
            <a:r>
              <a:rPr lang="en-GB" sz="2200" dirty="0" smtClean="0">
                <a:cs typeface="Wingdings 2" charset="2"/>
              </a:rPr>
              <a:t> </a:t>
            </a:r>
            <a:r>
              <a:rPr lang="fr-BE" sz="2200" dirty="0" smtClean="0"/>
              <a:t>CityStars: Cities in Digital Transition</a:t>
            </a:r>
            <a:endParaRPr lang="en-GB" sz="22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16024" y="1743199"/>
            <a:ext cx="8460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175" algn="l" rtl="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2pPr>
            <a:lvl3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3pPr>
            <a:lvl4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4pPr>
            <a:lvl5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9pPr>
          </a:lstStyle>
          <a:p>
            <a:r>
              <a:rPr lang="en-GB" sz="2400" i="1" dirty="0" smtClean="0">
                <a:solidFill>
                  <a:srgbClr val="FF8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Awards for innovative projects</a:t>
            </a:r>
            <a:endParaRPr lang="en-GB" sz="2400" i="1" dirty="0">
              <a:solidFill>
                <a:srgbClr val="FF88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892376" y="6309320"/>
            <a:ext cx="4216128" cy="5040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sz="1800" i="0" kern="0" spc="-100" dirty="0" smtClean="0">
                <a:solidFill>
                  <a:schemeClr val="bg1"/>
                </a:solidFill>
              </a:rPr>
              <a:t>Apply here </a:t>
            </a:r>
            <a:r>
              <a:rPr lang="en-GB" sz="1800" i="0" kern="0" spc="-100" dirty="0">
                <a:solidFill>
                  <a:schemeClr val="bg1"/>
                </a:solidFill>
              </a:rPr>
              <a:t>before 10</a:t>
            </a:r>
            <a:r>
              <a:rPr lang="en-GB" sz="1800" i="0" kern="0" spc="-100" baseline="30000" dirty="0">
                <a:solidFill>
                  <a:schemeClr val="bg1"/>
                </a:solidFill>
              </a:rPr>
              <a:t>th</a:t>
            </a:r>
            <a:r>
              <a:rPr lang="en-GB" sz="1800" i="0" kern="0" spc="-100" dirty="0">
                <a:solidFill>
                  <a:schemeClr val="bg1"/>
                </a:solidFill>
              </a:rPr>
              <a:t> April </a:t>
            </a:r>
            <a:r>
              <a:rPr lang="en-GB" sz="1800" i="0" kern="0" spc="-100" dirty="0" smtClean="0">
                <a:solidFill>
                  <a:schemeClr val="bg1"/>
                </a:solidFill>
              </a:rPr>
              <a:t>2017: </a:t>
            </a:r>
            <a:r>
              <a:rPr lang="en-GB" sz="1800" i="0" kern="0" spc="100" dirty="0" smtClean="0">
                <a:solidFill>
                  <a:schemeClr val="bg1"/>
                </a:solidFill>
              </a:rPr>
              <a:t>www.regiostarsawards.eu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346720" y="6309320"/>
            <a:ext cx="3505200" cy="5486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GB" sz="1800" i="0" kern="0" spc="100" dirty="0" smtClean="0">
                <a:solidFill>
                  <a:schemeClr val="bg1"/>
                </a:solidFill>
              </a:rPr>
              <a:t>Complete information: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GB" sz="1800" i="0" kern="0" spc="100" dirty="0" smtClean="0">
                <a:solidFill>
                  <a:schemeClr val="bg1"/>
                </a:solidFill>
              </a:rPr>
              <a:t>bit.ly/Regiostars2017 </a:t>
            </a:r>
            <a:endParaRPr lang="en-GB" sz="1800" kern="0" spc="100" dirty="0"/>
          </a:p>
        </p:txBody>
      </p:sp>
    </p:spTree>
    <p:extLst>
      <p:ext uri="{BB962C8B-B14F-4D97-AF65-F5344CB8AC3E}">
        <p14:creationId xmlns:p14="http://schemas.microsoft.com/office/powerpoint/2010/main" val="15297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1772295"/>
            <a:ext cx="89644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algn="l" rtl="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2pPr>
            <a:lvl3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3pPr>
            <a:lvl4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4pPr>
            <a:lvl5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9pPr>
          </a:lstStyle>
          <a:p>
            <a:r>
              <a:rPr lang="en-GB" sz="2400" kern="0" dirty="0" smtClean="0">
                <a:solidFill>
                  <a:srgbClr val="FF7100"/>
                </a:solidFill>
              </a:rPr>
              <a:t>1. Smart Specialisation for SME innovation</a:t>
            </a:r>
            <a:endParaRPr lang="en-GB" sz="2400" kern="0" dirty="0">
              <a:solidFill>
                <a:srgbClr val="FF71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528" y="2780928"/>
            <a:ext cx="86409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SMEs are key to smart specialisation strategies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Examples of eligible projects under this category: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One-stop-shop systems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SME support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Simplification measures 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SMEs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Initiatives under the '</a:t>
            </a: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Seal of Excellence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'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Financial instruments 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 new forms of SME innovation funding </a:t>
            </a:r>
            <a:b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like crowdsourcing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Growth accelerators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such as advisory and matching platforms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Digital innovation hubs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4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79512" y="1772295"/>
            <a:ext cx="856895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71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2. Energy Union: Climate action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71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7504" y="2924944"/>
            <a:ext cx="89644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Under this category, projects should have a clear contribution to the long-term transition towards a low-carbon economy, such 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projects in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renewable energy and energy efficiency</a:t>
            </a: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development and prototyping of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innovative renewable energy technologies</a:t>
            </a: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investments in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cutting greenhouse gas emissions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anticipation and adaption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the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adverse effects of climate change</a:t>
            </a: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strategies and action plans to adapt to climate change</a:t>
            </a: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disaster management systems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facilitating disaster resilience, risk prevention and management of climate-related risks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9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78396" y="1700287"/>
            <a:ext cx="89644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algn="l" rtl="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2pPr>
            <a:lvl3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3pPr>
            <a:lvl4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4pPr>
            <a:lvl5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9pPr>
          </a:lstStyle>
          <a:p>
            <a:r>
              <a:rPr lang="en-GB" sz="2400" kern="0" dirty="0" smtClean="0">
                <a:solidFill>
                  <a:srgbClr val="FF7100"/>
                </a:solidFill>
              </a:rPr>
              <a:t>3. Women Empowerment and Active Participation</a:t>
            </a:r>
            <a:endParaRPr lang="en-GB" sz="2400" kern="0" dirty="0">
              <a:solidFill>
                <a:srgbClr val="FF71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2852936"/>
            <a:ext cx="856895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Projects under this category should promote gender equality, such 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Supporting women in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business and employment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through better access to finance, access to childcare/healthcare, trainings or fostering women in science and technology professions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Enabling women from marginalised groups to engage in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education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Supporting the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participation of women in local authorities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training for strategic groups, community-led local development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Making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urban environment safer and more accessible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women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Prevention of violence against women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including social housing and shelter for women experiencing violence and single parents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Innovative ways for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gender budgeting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5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8396" y="1484784"/>
            <a:ext cx="89644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algn="l" rtl="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2pPr>
            <a:lvl3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3pPr>
            <a:lvl4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4pPr>
            <a:lvl5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Geneva" charset="0"/>
              </a:defRPr>
            </a:lvl9pPr>
          </a:lstStyle>
          <a:p>
            <a:r>
              <a:rPr lang="en-GB" sz="2400" kern="0" dirty="0" smtClean="0">
                <a:solidFill>
                  <a:srgbClr val="FF7100"/>
                </a:solidFill>
              </a:rPr>
              <a:t>4 Education and training </a:t>
            </a:r>
            <a:endParaRPr lang="en-GB" sz="2400" kern="0" dirty="0">
              <a:solidFill>
                <a:srgbClr val="FF71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2780928"/>
            <a:ext cx="85689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Projects under this category should serve employability and prosperity, such 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Early Childhood Education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School Readiness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Equitable Access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good quality education for all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Innovations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in education, including those facilitated by novel infrastructure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Innovative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collaboration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between education institutions and businesses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Enhanced access to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lifelong learning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including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Digital Skills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Strengthened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vocational education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training systems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Measures improving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skills intelligence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addressing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skills shortages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specific economic sectors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Effective ways to address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brain-drain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strengthen innovation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entrepreneurship skills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5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78396" y="1556271"/>
            <a:ext cx="89644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71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5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71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CityStars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71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: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rgbClr val="FF71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71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Cities in Digital Transition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71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2769018"/>
            <a:ext cx="8568952" cy="382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Under this category we look for frontrunners and catalysts of change that: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Enhance the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open access to data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its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usability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citizens and businesses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Use new technologies to provide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digital public services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citizens and businesses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Develop a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digital/smart city strategy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collaborative governance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structures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Enhance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local access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digital technologies and infrastructures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Advance the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sustainability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urban infrastructure through digitalisation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Increase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transparency of decision-making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civil engagement</a:t>
            </a: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Ensure </a:t>
            </a: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cybersecurity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cities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8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Geneva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446</Words>
  <Application>Microsoft Office PowerPoint</Application>
  <PresentationFormat>Προβολή στην οθόνη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Slide_Master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Βίλυ Ρεντζεπέρη</cp:lastModifiedBy>
  <cp:revision>100</cp:revision>
  <dcterms:created xsi:type="dcterms:W3CDTF">2011-10-28T10:25:18Z</dcterms:created>
  <dcterms:modified xsi:type="dcterms:W3CDTF">2017-03-03T10:19:20Z</dcterms:modified>
</cp:coreProperties>
</file>