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89" r:id="rId3"/>
    <p:sldId id="324" r:id="rId4"/>
    <p:sldId id="325" r:id="rId5"/>
    <p:sldId id="326" r:id="rId6"/>
    <p:sldId id="327" r:id="rId7"/>
    <p:sldId id="333" r:id="rId8"/>
    <p:sldId id="314" r:id="rId9"/>
    <p:sldId id="329" r:id="rId10"/>
    <p:sldId id="328" r:id="rId11"/>
    <p:sldId id="335" r:id="rId12"/>
    <p:sldId id="334" r:id="rId13"/>
    <p:sldId id="307" r:id="rId14"/>
    <p:sldId id="336" r:id="rId15"/>
    <p:sldId id="331" r:id="rId16"/>
    <p:sldId id="332" r:id="rId17"/>
    <p:sldId id="279" r:id="rId18"/>
  </p:sldIdLst>
  <p:sldSz cx="9144000" cy="6858000" type="screen4x3"/>
  <p:notesSz cx="6797675" cy="9926638"/>
  <p:defaultTextStyle>
    <a:defPPr>
      <a:defRPr lang="el-GR"/>
    </a:defPPr>
    <a:lvl1pPr algn="l" rtl="0" fontAlgn="base">
      <a:spcBef>
        <a:spcPct val="0"/>
      </a:spcBef>
      <a:spcAft>
        <a:spcPct val="0"/>
      </a:spcAft>
      <a:defRPr kern="1200">
        <a:solidFill>
          <a:schemeClr val="tx1"/>
        </a:solidFill>
        <a:latin typeface="Century Gothic" pitchFamily="34" charset="0"/>
        <a:ea typeface="+mn-ea"/>
        <a:cs typeface="+mn-cs"/>
      </a:defRPr>
    </a:lvl1pPr>
    <a:lvl2pPr marL="457200" algn="l" rtl="0" fontAlgn="base">
      <a:spcBef>
        <a:spcPct val="0"/>
      </a:spcBef>
      <a:spcAft>
        <a:spcPct val="0"/>
      </a:spcAft>
      <a:defRPr kern="1200">
        <a:solidFill>
          <a:schemeClr val="tx1"/>
        </a:solidFill>
        <a:latin typeface="Century Gothic" pitchFamily="34" charset="0"/>
        <a:ea typeface="+mn-ea"/>
        <a:cs typeface="+mn-cs"/>
      </a:defRPr>
    </a:lvl2pPr>
    <a:lvl3pPr marL="914400" algn="l" rtl="0" fontAlgn="base">
      <a:spcBef>
        <a:spcPct val="0"/>
      </a:spcBef>
      <a:spcAft>
        <a:spcPct val="0"/>
      </a:spcAft>
      <a:defRPr kern="1200">
        <a:solidFill>
          <a:schemeClr val="tx1"/>
        </a:solidFill>
        <a:latin typeface="Century Gothic" pitchFamily="34" charset="0"/>
        <a:ea typeface="+mn-ea"/>
        <a:cs typeface="+mn-cs"/>
      </a:defRPr>
    </a:lvl3pPr>
    <a:lvl4pPr marL="1371600" algn="l" rtl="0" fontAlgn="base">
      <a:spcBef>
        <a:spcPct val="0"/>
      </a:spcBef>
      <a:spcAft>
        <a:spcPct val="0"/>
      </a:spcAft>
      <a:defRPr kern="1200">
        <a:solidFill>
          <a:schemeClr val="tx1"/>
        </a:solidFill>
        <a:latin typeface="Century Gothic" pitchFamily="34" charset="0"/>
        <a:ea typeface="+mn-ea"/>
        <a:cs typeface="+mn-cs"/>
      </a:defRPr>
    </a:lvl4pPr>
    <a:lvl5pPr marL="1828800" algn="l" rtl="0" fontAlgn="base">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66FF"/>
    <a:srgbClr val="FFCC00"/>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125" d="100"/>
          <a:sy n="125" d="100"/>
        </p:scale>
        <p:origin x="-1140" y="6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1266" y="-7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74D4DA-2835-4C87-AB62-A471B8BCA851}"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l-GR"/>
        </a:p>
      </dgm:t>
    </dgm:pt>
    <dgm:pt modelId="{7BFDF630-9878-4FF3-A594-75C42F5F4D97}">
      <dgm:prSet phldrT="[Text]"/>
      <dgm:spPr/>
      <dgm:t>
        <a:bodyPr/>
        <a:lstStyle/>
        <a:p>
          <a:r>
            <a:rPr lang="el-GR" b="1" dirty="0" smtClean="0">
              <a:latin typeface="Cambria" pitchFamily="18" charset="0"/>
              <a:ea typeface="Cambria" pitchFamily="18" charset="0"/>
            </a:rPr>
            <a:t>ΕΑΣ</a:t>
          </a:r>
          <a:endParaRPr lang="el-GR" b="1" dirty="0">
            <a:latin typeface="Cambria" pitchFamily="18" charset="0"/>
            <a:ea typeface="Cambria" pitchFamily="18" charset="0"/>
          </a:endParaRPr>
        </a:p>
      </dgm:t>
    </dgm:pt>
    <dgm:pt modelId="{2C111B48-791C-46F6-BF7A-48317784FC4B}" type="parTrans" cxnId="{43E415B5-CFCB-44F4-969F-E755B30CC22B}">
      <dgm:prSet/>
      <dgm:spPr/>
      <dgm:t>
        <a:bodyPr/>
        <a:lstStyle/>
        <a:p>
          <a:endParaRPr lang="el-GR"/>
        </a:p>
      </dgm:t>
    </dgm:pt>
    <dgm:pt modelId="{E2A0C524-2F84-415C-979E-836B20B68473}" type="sibTrans" cxnId="{43E415B5-CFCB-44F4-969F-E755B30CC22B}">
      <dgm:prSet/>
      <dgm:spPr/>
      <dgm:t>
        <a:bodyPr/>
        <a:lstStyle/>
        <a:p>
          <a:endParaRPr lang="el-GR"/>
        </a:p>
      </dgm:t>
    </dgm:pt>
    <dgm:pt modelId="{A60D4A7C-63F9-4755-A8BD-09C5616BAE44}">
      <dgm:prSet phldrT="[Text]"/>
      <dgm:spPr/>
      <dgm:t>
        <a:bodyPr/>
        <a:lstStyle/>
        <a:p>
          <a:r>
            <a:rPr lang="el-GR" b="1" dirty="0" smtClean="0">
              <a:latin typeface="Cambria" pitchFamily="18" charset="0"/>
              <a:ea typeface="Cambria" pitchFamily="18" charset="0"/>
            </a:rPr>
            <a:t>Δελτία Ταυτότητας κοινών δεικτών </a:t>
          </a:r>
          <a:endParaRPr lang="el-GR" dirty="0">
            <a:latin typeface="Cambria" pitchFamily="18" charset="0"/>
            <a:ea typeface="Cambria" pitchFamily="18" charset="0"/>
          </a:endParaRPr>
        </a:p>
      </dgm:t>
    </dgm:pt>
    <dgm:pt modelId="{902290CE-38F5-4C45-A3F5-12546D7EA87D}" type="parTrans" cxnId="{5CF5E141-8055-496B-8592-0003A8863B1C}">
      <dgm:prSet/>
      <dgm:spPr/>
      <dgm:t>
        <a:bodyPr/>
        <a:lstStyle/>
        <a:p>
          <a:endParaRPr lang="el-GR"/>
        </a:p>
      </dgm:t>
    </dgm:pt>
    <dgm:pt modelId="{9417DFA3-0F44-4552-B749-DA29B07F0584}" type="sibTrans" cxnId="{5CF5E141-8055-496B-8592-0003A8863B1C}">
      <dgm:prSet/>
      <dgm:spPr/>
      <dgm:t>
        <a:bodyPr/>
        <a:lstStyle/>
        <a:p>
          <a:endParaRPr lang="el-GR"/>
        </a:p>
      </dgm:t>
    </dgm:pt>
    <dgm:pt modelId="{A76F02EF-4D1F-4CF0-9AA7-ACD83955FADA}">
      <dgm:prSet phldrT="[Text]"/>
      <dgm:spPr/>
      <dgm:t>
        <a:bodyPr/>
        <a:lstStyle/>
        <a:p>
          <a:r>
            <a:rPr lang="el-GR" b="1" dirty="0" smtClean="0">
              <a:latin typeface="Cambria" pitchFamily="18" charset="0"/>
              <a:ea typeface="Cambria" pitchFamily="18" charset="0"/>
            </a:rPr>
            <a:t>ΔΑ</a:t>
          </a:r>
          <a:endParaRPr lang="el-GR" b="1" dirty="0">
            <a:latin typeface="Cambria" pitchFamily="18" charset="0"/>
            <a:ea typeface="Cambria" pitchFamily="18" charset="0"/>
          </a:endParaRPr>
        </a:p>
      </dgm:t>
    </dgm:pt>
    <dgm:pt modelId="{347B1519-4188-48B6-BBB4-C77555BCF888}" type="parTrans" cxnId="{DAAE9ABC-AA82-47F4-BA4D-0F2B6FE1BB53}">
      <dgm:prSet/>
      <dgm:spPr/>
      <dgm:t>
        <a:bodyPr/>
        <a:lstStyle/>
        <a:p>
          <a:endParaRPr lang="el-GR"/>
        </a:p>
      </dgm:t>
    </dgm:pt>
    <dgm:pt modelId="{6C8AD7F3-D0A4-45D1-B68F-C9D5407ECFE9}" type="sibTrans" cxnId="{DAAE9ABC-AA82-47F4-BA4D-0F2B6FE1BB53}">
      <dgm:prSet/>
      <dgm:spPr/>
      <dgm:t>
        <a:bodyPr/>
        <a:lstStyle/>
        <a:p>
          <a:endParaRPr lang="el-GR"/>
        </a:p>
      </dgm:t>
    </dgm:pt>
    <dgm:pt modelId="{E92BEC16-DB14-4D07-A244-00035C11DC9D}">
      <dgm:prSet phldrT="[Text]"/>
      <dgm:spPr/>
      <dgm:t>
        <a:bodyPr/>
        <a:lstStyle/>
        <a:p>
          <a:r>
            <a:rPr lang="el-GR" b="1" dirty="0" smtClean="0">
              <a:latin typeface="Cambria" pitchFamily="18" charset="0"/>
              <a:ea typeface="Cambria" pitchFamily="18" charset="0"/>
            </a:rPr>
            <a:t>Δελτία Ταυτότητας ειδικών δεικτών </a:t>
          </a:r>
        </a:p>
      </dgm:t>
    </dgm:pt>
    <dgm:pt modelId="{2922B0E2-CB57-470E-B5E1-108485F671C8}" type="parTrans" cxnId="{C27AAE7C-09D2-43E7-BFAB-41BBCD8B510A}">
      <dgm:prSet/>
      <dgm:spPr/>
      <dgm:t>
        <a:bodyPr/>
        <a:lstStyle/>
        <a:p>
          <a:endParaRPr lang="el-GR"/>
        </a:p>
      </dgm:t>
    </dgm:pt>
    <dgm:pt modelId="{C4935847-1FAD-465F-90A8-8688B2B80C62}" type="sibTrans" cxnId="{C27AAE7C-09D2-43E7-BFAB-41BBCD8B510A}">
      <dgm:prSet/>
      <dgm:spPr/>
      <dgm:t>
        <a:bodyPr/>
        <a:lstStyle/>
        <a:p>
          <a:endParaRPr lang="el-GR"/>
        </a:p>
      </dgm:t>
    </dgm:pt>
    <dgm:pt modelId="{77352757-7196-402F-A678-D15C7F31BCB9}">
      <dgm:prSet phldrT="[Text]"/>
      <dgm:spPr/>
      <dgm:t>
        <a:bodyPr/>
        <a:lstStyle/>
        <a:p>
          <a:r>
            <a:rPr lang="el-GR" b="1" dirty="0" smtClean="0">
              <a:latin typeface="Cambria" pitchFamily="18" charset="0"/>
              <a:ea typeface="Cambria" pitchFamily="18" charset="0"/>
            </a:rPr>
            <a:t>Δικαιούχος</a:t>
          </a:r>
        </a:p>
      </dgm:t>
    </dgm:pt>
    <dgm:pt modelId="{3785F301-1A71-4E1D-B98A-A6077677FC97}" type="parTrans" cxnId="{A6F5F923-946B-42E7-A9AF-BBA6DF929FCE}">
      <dgm:prSet/>
      <dgm:spPr/>
      <dgm:t>
        <a:bodyPr/>
        <a:lstStyle/>
        <a:p>
          <a:endParaRPr lang="el-GR"/>
        </a:p>
      </dgm:t>
    </dgm:pt>
    <dgm:pt modelId="{EEE63742-9C50-4B48-BBE6-3EE8FA213A6E}" type="sibTrans" cxnId="{A6F5F923-946B-42E7-A9AF-BBA6DF929FCE}">
      <dgm:prSet/>
      <dgm:spPr/>
      <dgm:t>
        <a:bodyPr/>
        <a:lstStyle/>
        <a:p>
          <a:endParaRPr lang="el-GR"/>
        </a:p>
      </dgm:t>
    </dgm:pt>
    <dgm:pt modelId="{F7EB0431-89BA-4F55-8747-36AF15EC849D}">
      <dgm:prSet phldrT="[Text]"/>
      <dgm:spPr/>
      <dgm:t>
        <a:bodyPr/>
        <a:lstStyle/>
        <a:p>
          <a:endParaRPr lang="el-GR" b="1" dirty="0"/>
        </a:p>
      </dgm:t>
    </dgm:pt>
    <dgm:pt modelId="{109F3593-D593-45A4-B2EF-B4F99141A9D9}" type="parTrans" cxnId="{D525DE1C-96B4-4FAB-891B-673F2A3295F1}">
      <dgm:prSet/>
      <dgm:spPr/>
      <dgm:t>
        <a:bodyPr/>
        <a:lstStyle/>
        <a:p>
          <a:endParaRPr lang="el-GR"/>
        </a:p>
      </dgm:t>
    </dgm:pt>
    <dgm:pt modelId="{CBB311BC-B437-43FA-B20B-2A79F90324B3}" type="sibTrans" cxnId="{D525DE1C-96B4-4FAB-891B-673F2A3295F1}">
      <dgm:prSet/>
      <dgm:spPr/>
      <dgm:t>
        <a:bodyPr/>
        <a:lstStyle/>
        <a:p>
          <a:endParaRPr lang="el-GR"/>
        </a:p>
      </dgm:t>
    </dgm:pt>
    <dgm:pt modelId="{69495D00-3B67-4FC9-9111-523DCB1E819C}">
      <dgm:prSet phldrT="[Text]"/>
      <dgm:spPr/>
      <dgm:t>
        <a:bodyPr/>
        <a:lstStyle/>
        <a:p>
          <a:r>
            <a:rPr lang="el-GR" b="1" dirty="0" smtClean="0">
              <a:latin typeface="Cambria" pitchFamily="18" charset="0"/>
              <a:ea typeface="Cambria" pitchFamily="18" charset="0"/>
            </a:rPr>
            <a:t>Τεχνικό Δελτίο</a:t>
          </a:r>
        </a:p>
      </dgm:t>
    </dgm:pt>
    <dgm:pt modelId="{E7CEFD99-3D05-421C-97C4-48C271864DF2}" type="parTrans" cxnId="{AFCE93E4-0899-4B8F-8950-F0230009EC0F}">
      <dgm:prSet/>
      <dgm:spPr/>
      <dgm:t>
        <a:bodyPr/>
        <a:lstStyle/>
        <a:p>
          <a:endParaRPr lang="el-GR"/>
        </a:p>
      </dgm:t>
    </dgm:pt>
    <dgm:pt modelId="{726D9978-3D81-42B6-853F-707DBEA05EC6}" type="sibTrans" cxnId="{AFCE93E4-0899-4B8F-8950-F0230009EC0F}">
      <dgm:prSet/>
      <dgm:spPr/>
      <dgm:t>
        <a:bodyPr/>
        <a:lstStyle/>
        <a:p>
          <a:endParaRPr lang="el-GR"/>
        </a:p>
      </dgm:t>
    </dgm:pt>
    <dgm:pt modelId="{81ED96AC-E272-465E-A53A-6D73C5B79D3D}">
      <dgm:prSet phldrT="[Text]"/>
      <dgm:spPr/>
      <dgm:t>
        <a:bodyPr/>
        <a:lstStyle/>
        <a:p>
          <a:r>
            <a:rPr lang="el-GR" b="1" dirty="0" smtClean="0">
              <a:latin typeface="Cambria" pitchFamily="18" charset="0"/>
              <a:ea typeface="Cambria" pitchFamily="18" charset="0"/>
            </a:rPr>
            <a:t>στοχοθέτηση </a:t>
          </a:r>
        </a:p>
      </dgm:t>
    </dgm:pt>
    <dgm:pt modelId="{0E5C2EF8-76A4-46D9-A10B-373B0B983475}" type="parTrans" cxnId="{2FB5A779-066F-4AE2-981A-5AA7B630443E}">
      <dgm:prSet/>
      <dgm:spPr/>
      <dgm:t>
        <a:bodyPr/>
        <a:lstStyle/>
        <a:p>
          <a:endParaRPr lang="el-GR"/>
        </a:p>
      </dgm:t>
    </dgm:pt>
    <dgm:pt modelId="{DF2B22F3-19BE-49AF-B536-235221534535}" type="sibTrans" cxnId="{2FB5A779-066F-4AE2-981A-5AA7B630443E}">
      <dgm:prSet/>
      <dgm:spPr/>
      <dgm:t>
        <a:bodyPr/>
        <a:lstStyle/>
        <a:p>
          <a:endParaRPr lang="el-GR"/>
        </a:p>
      </dgm:t>
    </dgm:pt>
    <dgm:pt modelId="{5A6FE966-2193-4B9A-AEFF-6E81983C2C50}" type="pres">
      <dgm:prSet presAssocID="{A474D4DA-2835-4C87-AB62-A471B8BCA851}" presName="Name0" presStyleCnt="0">
        <dgm:presLayoutVars>
          <dgm:dir/>
          <dgm:animLvl val="lvl"/>
          <dgm:resizeHandles val="exact"/>
        </dgm:presLayoutVars>
      </dgm:prSet>
      <dgm:spPr/>
      <dgm:t>
        <a:bodyPr/>
        <a:lstStyle/>
        <a:p>
          <a:endParaRPr lang="en-US"/>
        </a:p>
      </dgm:t>
    </dgm:pt>
    <dgm:pt modelId="{B68233C3-40E3-43F5-9216-346E9E0AF8CF}" type="pres">
      <dgm:prSet presAssocID="{A474D4DA-2835-4C87-AB62-A471B8BCA851}" presName="tSp" presStyleCnt="0"/>
      <dgm:spPr/>
    </dgm:pt>
    <dgm:pt modelId="{7B2FAC96-C032-4790-9DA4-DCC8A1437DC0}" type="pres">
      <dgm:prSet presAssocID="{A474D4DA-2835-4C87-AB62-A471B8BCA851}" presName="bSp" presStyleCnt="0"/>
      <dgm:spPr/>
    </dgm:pt>
    <dgm:pt modelId="{DF0CF22D-4631-4ADA-8DA1-B92416AA1C90}" type="pres">
      <dgm:prSet presAssocID="{A474D4DA-2835-4C87-AB62-A471B8BCA851}" presName="process" presStyleCnt="0"/>
      <dgm:spPr/>
    </dgm:pt>
    <dgm:pt modelId="{47ED2D6C-37DB-49F2-8E09-B94A95ADD10F}" type="pres">
      <dgm:prSet presAssocID="{7BFDF630-9878-4FF3-A594-75C42F5F4D97}" presName="composite1" presStyleCnt="0"/>
      <dgm:spPr/>
    </dgm:pt>
    <dgm:pt modelId="{208FDE06-ABB7-4B8F-9669-56A19EF51668}" type="pres">
      <dgm:prSet presAssocID="{7BFDF630-9878-4FF3-A594-75C42F5F4D97}" presName="dummyNode1" presStyleLbl="node1" presStyleIdx="0" presStyleCnt="3"/>
      <dgm:spPr/>
    </dgm:pt>
    <dgm:pt modelId="{C3D14351-300A-492F-B94F-2012BD38BAB7}" type="pres">
      <dgm:prSet presAssocID="{7BFDF630-9878-4FF3-A594-75C42F5F4D97}" presName="childNode1" presStyleLbl="bgAcc1" presStyleIdx="0" presStyleCnt="3">
        <dgm:presLayoutVars>
          <dgm:bulletEnabled val="1"/>
        </dgm:presLayoutVars>
      </dgm:prSet>
      <dgm:spPr/>
      <dgm:t>
        <a:bodyPr/>
        <a:lstStyle/>
        <a:p>
          <a:endParaRPr lang="el-GR"/>
        </a:p>
      </dgm:t>
    </dgm:pt>
    <dgm:pt modelId="{2710CA19-E755-4045-90A7-3EE7C084E8CD}" type="pres">
      <dgm:prSet presAssocID="{7BFDF630-9878-4FF3-A594-75C42F5F4D97}" presName="childNode1tx" presStyleLbl="bgAcc1" presStyleIdx="0" presStyleCnt="3">
        <dgm:presLayoutVars>
          <dgm:bulletEnabled val="1"/>
        </dgm:presLayoutVars>
      </dgm:prSet>
      <dgm:spPr/>
      <dgm:t>
        <a:bodyPr/>
        <a:lstStyle/>
        <a:p>
          <a:endParaRPr lang="el-GR"/>
        </a:p>
      </dgm:t>
    </dgm:pt>
    <dgm:pt modelId="{EAE96AF5-0573-4DD2-8A4E-E6E219DFC3FE}" type="pres">
      <dgm:prSet presAssocID="{7BFDF630-9878-4FF3-A594-75C42F5F4D97}" presName="parentNode1" presStyleLbl="node1" presStyleIdx="0" presStyleCnt="3">
        <dgm:presLayoutVars>
          <dgm:chMax val="1"/>
          <dgm:bulletEnabled val="1"/>
        </dgm:presLayoutVars>
      </dgm:prSet>
      <dgm:spPr/>
      <dgm:t>
        <a:bodyPr/>
        <a:lstStyle/>
        <a:p>
          <a:endParaRPr lang="en-US"/>
        </a:p>
      </dgm:t>
    </dgm:pt>
    <dgm:pt modelId="{F2A69EB5-9198-4340-87A4-CBACEDDC32F4}" type="pres">
      <dgm:prSet presAssocID="{7BFDF630-9878-4FF3-A594-75C42F5F4D97}" presName="connSite1" presStyleCnt="0"/>
      <dgm:spPr/>
    </dgm:pt>
    <dgm:pt modelId="{ED6F6912-FBDF-4765-AC4E-A3AA97041C62}" type="pres">
      <dgm:prSet presAssocID="{E2A0C524-2F84-415C-979E-836B20B68473}" presName="Name9" presStyleLbl="sibTrans2D1" presStyleIdx="0" presStyleCnt="2"/>
      <dgm:spPr/>
      <dgm:t>
        <a:bodyPr/>
        <a:lstStyle/>
        <a:p>
          <a:endParaRPr lang="en-US"/>
        </a:p>
      </dgm:t>
    </dgm:pt>
    <dgm:pt modelId="{F275B559-C9E3-42B5-923D-A87998E9E2CB}" type="pres">
      <dgm:prSet presAssocID="{A76F02EF-4D1F-4CF0-9AA7-ACD83955FADA}" presName="composite2" presStyleCnt="0"/>
      <dgm:spPr/>
    </dgm:pt>
    <dgm:pt modelId="{5C0870C3-6F0A-4CF3-84BE-FC8EACB5E8DC}" type="pres">
      <dgm:prSet presAssocID="{A76F02EF-4D1F-4CF0-9AA7-ACD83955FADA}" presName="dummyNode2" presStyleLbl="node1" presStyleIdx="0" presStyleCnt="3"/>
      <dgm:spPr/>
    </dgm:pt>
    <dgm:pt modelId="{1FFB64FB-4E81-4752-B591-449662C51853}" type="pres">
      <dgm:prSet presAssocID="{A76F02EF-4D1F-4CF0-9AA7-ACD83955FADA}" presName="childNode2" presStyleLbl="bgAcc1" presStyleIdx="1" presStyleCnt="3">
        <dgm:presLayoutVars>
          <dgm:bulletEnabled val="1"/>
        </dgm:presLayoutVars>
      </dgm:prSet>
      <dgm:spPr/>
      <dgm:t>
        <a:bodyPr/>
        <a:lstStyle/>
        <a:p>
          <a:endParaRPr lang="el-GR"/>
        </a:p>
      </dgm:t>
    </dgm:pt>
    <dgm:pt modelId="{0BD5A556-F117-4571-BE36-BB3C05265348}" type="pres">
      <dgm:prSet presAssocID="{A76F02EF-4D1F-4CF0-9AA7-ACD83955FADA}" presName="childNode2tx" presStyleLbl="bgAcc1" presStyleIdx="1" presStyleCnt="3">
        <dgm:presLayoutVars>
          <dgm:bulletEnabled val="1"/>
        </dgm:presLayoutVars>
      </dgm:prSet>
      <dgm:spPr/>
      <dgm:t>
        <a:bodyPr/>
        <a:lstStyle/>
        <a:p>
          <a:endParaRPr lang="el-GR"/>
        </a:p>
      </dgm:t>
    </dgm:pt>
    <dgm:pt modelId="{6A62FBA0-2278-438D-83FF-E02E4F9377FB}" type="pres">
      <dgm:prSet presAssocID="{A76F02EF-4D1F-4CF0-9AA7-ACD83955FADA}" presName="parentNode2" presStyleLbl="node1" presStyleIdx="1" presStyleCnt="3" custLinFactNeighborX="1536" custLinFactNeighborY="-10062">
        <dgm:presLayoutVars>
          <dgm:chMax val="0"/>
          <dgm:bulletEnabled val="1"/>
        </dgm:presLayoutVars>
      </dgm:prSet>
      <dgm:spPr/>
      <dgm:t>
        <a:bodyPr/>
        <a:lstStyle/>
        <a:p>
          <a:endParaRPr lang="el-GR"/>
        </a:p>
      </dgm:t>
    </dgm:pt>
    <dgm:pt modelId="{77F68D74-2208-4C8F-A3B7-C083C14BB27B}" type="pres">
      <dgm:prSet presAssocID="{A76F02EF-4D1F-4CF0-9AA7-ACD83955FADA}" presName="connSite2" presStyleCnt="0"/>
      <dgm:spPr/>
    </dgm:pt>
    <dgm:pt modelId="{705F57DF-3673-4A51-BF2F-AC9A3BB9B6FE}" type="pres">
      <dgm:prSet presAssocID="{6C8AD7F3-D0A4-45D1-B68F-C9D5407ECFE9}" presName="Name18" presStyleLbl="sibTrans2D1" presStyleIdx="1" presStyleCnt="2" custLinFactNeighborX="5111" custLinFactNeighborY="3562"/>
      <dgm:spPr/>
      <dgm:t>
        <a:bodyPr/>
        <a:lstStyle/>
        <a:p>
          <a:endParaRPr lang="en-US"/>
        </a:p>
      </dgm:t>
    </dgm:pt>
    <dgm:pt modelId="{2AEDFC8B-181E-4884-A004-274AEA10295F}" type="pres">
      <dgm:prSet presAssocID="{77352757-7196-402F-A678-D15C7F31BCB9}" presName="composite1" presStyleCnt="0"/>
      <dgm:spPr/>
    </dgm:pt>
    <dgm:pt modelId="{DF32C6D1-1BED-4871-A049-5B45A56A943B}" type="pres">
      <dgm:prSet presAssocID="{77352757-7196-402F-A678-D15C7F31BCB9}" presName="dummyNode1" presStyleLbl="node1" presStyleIdx="1" presStyleCnt="3"/>
      <dgm:spPr/>
    </dgm:pt>
    <dgm:pt modelId="{D6D03809-155E-41FB-AE87-A61E07B85B73}" type="pres">
      <dgm:prSet presAssocID="{77352757-7196-402F-A678-D15C7F31BCB9}" presName="childNode1" presStyleLbl="bgAcc1" presStyleIdx="2" presStyleCnt="3">
        <dgm:presLayoutVars>
          <dgm:bulletEnabled val="1"/>
        </dgm:presLayoutVars>
      </dgm:prSet>
      <dgm:spPr/>
      <dgm:t>
        <a:bodyPr/>
        <a:lstStyle/>
        <a:p>
          <a:endParaRPr lang="el-GR"/>
        </a:p>
      </dgm:t>
    </dgm:pt>
    <dgm:pt modelId="{101F309C-F64D-4D4B-AB81-B88833FA541A}" type="pres">
      <dgm:prSet presAssocID="{77352757-7196-402F-A678-D15C7F31BCB9}" presName="childNode1tx" presStyleLbl="bgAcc1" presStyleIdx="2" presStyleCnt="3">
        <dgm:presLayoutVars>
          <dgm:bulletEnabled val="1"/>
        </dgm:presLayoutVars>
      </dgm:prSet>
      <dgm:spPr/>
      <dgm:t>
        <a:bodyPr/>
        <a:lstStyle/>
        <a:p>
          <a:endParaRPr lang="el-GR"/>
        </a:p>
      </dgm:t>
    </dgm:pt>
    <dgm:pt modelId="{D82BF4DA-3759-4855-9D14-64C4760CD3F7}" type="pres">
      <dgm:prSet presAssocID="{77352757-7196-402F-A678-D15C7F31BCB9}" presName="parentNode1" presStyleLbl="node1" presStyleIdx="2" presStyleCnt="3">
        <dgm:presLayoutVars>
          <dgm:chMax val="1"/>
          <dgm:bulletEnabled val="1"/>
        </dgm:presLayoutVars>
      </dgm:prSet>
      <dgm:spPr/>
      <dgm:t>
        <a:bodyPr/>
        <a:lstStyle/>
        <a:p>
          <a:endParaRPr lang="el-GR"/>
        </a:p>
      </dgm:t>
    </dgm:pt>
    <dgm:pt modelId="{CA338C9D-870D-4666-B217-F5BF21C64938}" type="pres">
      <dgm:prSet presAssocID="{77352757-7196-402F-A678-D15C7F31BCB9}" presName="connSite1" presStyleCnt="0"/>
      <dgm:spPr/>
    </dgm:pt>
  </dgm:ptLst>
  <dgm:cxnLst>
    <dgm:cxn modelId="{B9912D6C-CC0F-4E7B-A660-F22E2956347D}" type="presOf" srcId="{A76F02EF-4D1F-4CF0-9AA7-ACD83955FADA}" destId="{6A62FBA0-2278-438D-83FF-E02E4F9377FB}" srcOrd="0" destOrd="0" presId="urn:microsoft.com/office/officeart/2005/8/layout/hProcess4"/>
    <dgm:cxn modelId="{D525DE1C-96B4-4FAB-891B-673F2A3295F1}" srcId="{77352757-7196-402F-A678-D15C7F31BCB9}" destId="{F7EB0431-89BA-4F55-8747-36AF15EC849D}" srcOrd="0" destOrd="0" parTransId="{109F3593-D593-45A4-B2EF-B4F99141A9D9}" sibTransId="{CBB311BC-B437-43FA-B20B-2A79F90324B3}"/>
    <dgm:cxn modelId="{5CF5E141-8055-496B-8592-0003A8863B1C}" srcId="{7BFDF630-9878-4FF3-A594-75C42F5F4D97}" destId="{A60D4A7C-63F9-4755-A8BD-09C5616BAE44}" srcOrd="0" destOrd="0" parTransId="{902290CE-38F5-4C45-A3F5-12546D7EA87D}" sibTransId="{9417DFA3-0F44-4552-B749-DA29B07F0584}"/>
    <dgm:cxn modelId="{F52E9092-6750-4A2E-8627-3FA793CAFBCF}" type="presOf" srcId="{F7EB0431-89BA-4F55-8747-36AF15EC849D}" destId="{D6D03809-155E-41FB-AE87-A61E07B85B73}" srcOrd="0" destOrd="0" presId="urn:microsoft.com/office/officeart/2005/8/layout/hProcess4"/>
    <dgm:cxn modelId="{CA0EC9D9-4309-4DC7-BCCF-786DACB20752}" type="presOf" srcId="{69495D00-3B67-4FC9-9111-523DCB1E819C}" destId="{101F309C-F64D-4D4B-AB81-B88833FA541A}" srcOrd="1" destOrd="1" presId="urn:microsoft.com/office/officeart/2005/8/layout/hProcess4"/>
    <dgm:cxn modelId="{3F550A35-EB91-4904-AA68-C91260FC6FC1}" type="presOf" srcId="{A60D4A7C-63F9-4755-A8BD-09C5616BAE44}" destId="{2710CA19-E755-4045-90A7-3EE7C084E8CD}" srcOrd="1" destOrd="0" presId="urn:microsoft.com/office/officeart/2005/8/layout/hProcess4"/>
    <dgm:cxn modelId="{7847AC3E-3BC7-4E2A-934C-079E75CA2612}" type="presOf" srcId="{6C8AD7F3-D0A4-45D1-B68F-C9D5407ECFE9}" destId="{705F57DF-3673-4A51-BF2F-AC9A3BB9B6FE}" srcOrd="0" destOrd="0" presId="urn:microsoft.com/office/officeart/2005/8/layout/hProcess4"/>
    <dgm:cxn modelId="{43E415B5-CFCB-44F4-969F-E755B30CC22B}" srcId="{A474D4DA-2835-4C87-AB62-A471B8BCA851}" destId="{7BFDF630-9878-4FF3-A594-75C42F5F4D97}" srcOrd="0" destOrd="0" parTransId="{2C111B48-791C-46F6-BF7A-48317784FC4B}" sibTransId="{E2A0C524-2F84-415C-979E-836B20B68473}"/>
    <dgm:cxn modelId="{2FB5A779-066F-4AE2-981A-5AA7B630443E}" srcId="{77352757-7196-402F-A678-D15C7F31BCB9}" destId="{81ED96AC-E272-465E-A53A-6D73C5B79D3D}" srcOrd="2" destOrd="0" parTransId="{0E5C2EF8-76A4-46D9-A10B-373B0B983475}" sibTransId="{DF2B22F3-19BE-49AF-B536-235221534535}"/>
    <dgm:cxn modelId="{A6F5F923-946B-42E7-A9AF-BBA6DF929FCE}" srcId="{A474D4DA-2835-4C87-AB62-A471B8BCA851}" destId="{77352757-7196-402F-A678-D15C7F31BCB9}" srcOrd="2" destOrd="0" parTransId="{3785F301-1A71-4E1D-B98A-A6077677FC97}" sibTransId="{EEE63742-9C50-4B48-BBE6-3EE8FA213A6E}"/>
    <dgm:cxn modelId="{AA5FAACE-8927-4B18-A6A4-4E519CD8965F}" type="presOf" srcId="{81ED96AC-E272-465E-A53A-6D73C5B79D3D}" destId="{101F309C-F64D-4D4B-AB81-B88833FA541A}" srcOrd="1" destOrd="2" presId="urn:microsoft.com/office/officeart/2005/8/layout/hProcess4"/>
    <dgm:cxn modelId="{C27AAE7C-09D2-43E7-BFAB-41BBCD8B510A}" srcId="{A76F02EF-4D1F-4CF0-9AA7-ACD83955FADA}" destId="{E92BEC16-DB14-4D07-A244-00035C11DC9D}" srcOrd="0" destOrd="0" parTransId="{2922B0E2-CB57-470E-B5E1-108485F671C8}" sibTransId="{C4935847-1FAD-465F-90A8-8688B2B80C62}"/>
    <dgm:cxn modelId="{4CB588FC-8B1F-42F2-81C6-4EB7BF581EE7}" type="presOf" srcId="{77352757-7196-402F-A678-D15C7F31BCB9}" destId="{D82BF4DA-3759-4855-9D14-64C4760CD3F7}" srcOrd="0" destOrd="0" presId="urn:microsoft.com/office/officeart/2005/8/layout/hProcess4"/>
    <dgm:cxn modelId="{0B66160A-F7E9-4973-BB39-AD0F493CFBA0}" type="presOf" srcId="{81ED96AC-E272-465E-A53A-6D73C5B79D3D}" destId="{D6D03809-155E-41FB-AE87-A61E07B85B73}" srcOrd="0" destOrd="2" presId="urn:microsoft.com/office/officeart/2005/8/layout/hProcess4"/>
    <dgm:cxn modelId="{AFCE93E4-0899-4B8F-8950-F0230009EC0F}" srcId="{77352757-7196-402F-A678-D15C7F31BCB9}" destId="{69495D00-3B67-4FC9-9111-523DCB1E819C}" srcOrd="1" destOrd="0" parTransId="{E7CEFD99-3D05-421C-97C4-48C271864DF2}" sibTransId="{726D9978-3D81-42B6-853F-707DBEA05EC6}"/>
    <dgm:cxn modelId="{722FE4FC-32E3-468D-8C29-E264FBD7937C}" type="presOf" srcId="{F7EB0431-89BA-4F55-8747-36AF15EC849D}" destId="{101F309C-F64D-4D4B-AB81-B88833FA541A}" srcOrd="1" destOrd="0" presId="urn:microsoft.com/office/officeart/2005/8/layout/hProcess4"/>
    <dgm:cxn modelId="{64CF6BD9-86CE-439D-927C-C240B5A57D11}" type="presOf" srcId="{E92BEC16-DB14-4D07-A244-00035C11DC9D}" destId="{1FFB64FB-4E81-4752-B591-449662C51853}" srcOrd="0" destOrd="0" presId="urn:microsoft.com/office/officeart/2005/8/layout/hProcess4"/>
    <dgm:cxn modelId="{3F0B0FA3-A63B-4A54-B8B7-33BF1336140E}" type="presOf" srcId="{A474D4DA-2835-4C87-AB62-A471B8BCA851}" destId="{5A6FE966-2193-4B9A-AEFF-6E81983C2C50}" srcOrd="0" destOrd="0" presId="urn:microsoft.com/office/officeart/2005/8/layout/hProcess4"/>
    <dgm:cxn modelId="{1027F8DE-F3D8-42DB-9F2D-866D0A6D9ECA}" type="presOf" srcId="{69495D00-3B67-4FC9-9111-523DCB1E819C}" destId="{D6D03809-155E-41FB-AE87-A61E07B85B73}" srcOrd="0" destOrd="1" presId="urn:microsoft.com/office/officeart/2005/8/layout/hProcess4"/>
    <dgm:cxn modelId="{2BB593F0-FC79-472E-9C2F-B995A9861482}" type="presOf" srcId="{E92BEC16-DB14-4D07-A244-00035C11DC9D}" destId="{0BD5A556-F117-4571-BE36-BB3C05265348}" srcOrd="1" destOrd="0" presId="urn:microsoft.com/office/officeart/2005/8/layout/hProcess4"/>
    <dgm:cxn modelId="{DAAE9ABC-AA82-47F4-BA4D-0F2B6FE1BB53}" srcId="{A474D4DA-2835-4C87-AB62-A471B8BCA851}" destId="{A76F02EF-4D1F-4CF0-9AA7-ACD83955FADA}" srcOrd="1" destOrd="0" parTransId="{347B1519-4188-48B6-BBB4-C77555BCF888}" sibTransId="{6C8AD7F3-D0A4-45D1-B68F-C9D5407ECFE9}"/>
    <dgm:cxn modelId="{F0C4959C-7E18-4A60-8F87-944CDE270701}" type="presOf" srcId="{7BFDF630-9878-4FF3-A594-75C42F5F4D97}" destId="{EAE96AF5-0573-4DD2-8A4E-E6E219DFC3FE}" srcOrd="0" destOrd="0" presId="urn:microsoft.com/office/officeart/2005/8/layout/hProcess4"/>
    <dgm:cxn modelId="{D8F92F08-45E9-459C-A186-50EAEC5CB7EB}" type="presOf" srcId="{A60D4A7C-63F9-4755-A8BD-09C5616BAE44}" destId="{C3D14351-300A-492F-B94F-2012BD38BAB7}" srcOrd="0" destOrd="0" presId="urn:microsoft.com/office/officeart/2005/8/layout/hProcess4"/>
    <dgm:cxn modelId="{9694247F-DB85-405F-B9E4-B5C7EC7E6E2D}" type="presOf" srcId="{E2A0C524-2F84-415C-979E-836B20B68473}" destId="{ED6F6912-FBDF-4765-AC4E-A3AA97041C62}" srcOrd="0" destOrd="0" presId="urn:microsoft.com/office/officeart/2005/8/layout/hProcess4"/>
    <dgm:cxn modelId="{1CEA45A3-FE3D-489E-8945-93F147D9FA26}" type="presParOf" srcId="{5A6FE966-2193-4B9A-AEFF-6E81983C2C50}" destId="{B68233C3-40E3-43F5-9216-346E9E0AF8CF}" srcOrd="0" destOrd="0" presId="urn:microsoft.com/office/officeart/2005/8/layout/hProcess4"/>
    <dgm:cxn modelId="{567785D6-163B-4CB3-94AB-616198701338}" type="presParOf" srcId="{5A6FE966-2193-4B9A-AEFF-6E81983C2C50}" destId="{7B2FAC96-C032-4790-9DA4-DCC8A1437DC0}" srcOrd="1" destOrd="0" presId="urn:microsoft.com/office/officeart/2005/8/layout/hProcess4"/>
    <dgm:cxn modelId="{95AB645B-A991-4051-9F2E-47031A32EE68}" type="presParOf" srcId="{5A6FE966-2193-4B9A-AEFF-6E81983C2C50}" destId="{DF0CF22D-4631-4ADA-8DA1-B92416AA1C90}" srcOrd="2" destOrd="0" presId="urn:microsoft.com/office/officeart/2005/8/layout/hProcess4"/>
    <dgm:cxn modelId="{F7998C3D-9AD2-47DD-BA82-98F3A56269BD}" type="presParOf" srcId="{DF0CF22D-4631-4ADA-8DA1-B92416AA1C90}" destId="{47ED2D6C-37DB-49F2-8E09-B94A95ADD10F}" srcOrd="0" destOrd="0" presId="urn:microsoft.com/office/officeart/2005/8/layout/hProcess4"/>
    <dgm:cxn modelId="{DE4099D0-022C-489C-8B29-C64FD0411D75}" type="presParOf" srcId="{47ED2D6C-37DB-49F2-8E09-B94A95ADD10F}" destId="{208FDE06-ABB7-4B8F-9669-56A19EF51668}" srcOrd="0" destOrd="0" presId="urn:microsoft.com/office/officeart/2005/8/layout/hProcess4"/>
    <dgm:cxn modelId="{3FDDE60A-D492-4F20-9487-C89731D6F1E5}" type="presParOf" srcId="{47ED2D6C-37DB-49F2-8E09-B94A95ADD10F}" destId="{C3D14351-300A-492F-B94F-2012BD38BAB7}" srcOrd="1" destOrd="0" presId="urn:microsoft.com/office/officeart/2005/8/layout/hProcess4"/>
    <dgm:cxn modelId="{C2D95B64-41A4-432B-9201-E6E4E3A690DB}" type="presParOf" srcId="{47ED2D6C-37DB-49F2-8E09-B94A95ADD10F}" destId="{2710CA19-E755-4045-90A7-3EE7C084E8CD}" srcOrd="2" destOrd="0" presId="urn:microsoft.com/office/officeart/2005/8/layout/hProcess4"/>
    <dgm:cxn modelId="{343C2398-0D71-440F-83A7-2A0F7683ED5E}" type="presParOf" srcId="{47ED2D6C-37DB-49F2-8E09-B94A95ADD10F}" destId="{EAE96AF5-0573-4DD2-8A4E-E6E219DFC3FE}" srcOrd="3" destOrd="0" presId="urn:microsoft.com/office/officeart/2005/8/layout/hProcess4"/>
    <dgm:cxn modelId="{04BF4ACB-6F7E-44E6-B557-87D095A44045}" type="presParOf" srcId="{47ED2D6C-37DB-49F2-8E09-B94A95ADD10F}" destId="{F2A69EB5-9198-4340-87A4-CBACEDDC32F4}" srcOrd="4" destOrd="0" presId="urn:microsoft.com/office/officeart/2005/8/layout/hProcess4"/>
    <dgm:cxn modelId="{CF3F84CF-B5B8-4CD7-89D2-9A3C3DAC9600}" type="presParOf" srcId="{DF0CF22D-4631-4ADA-8DA1-B92416AA1C90}" destId="{ED6F6912-FBDF-4765-AC4E-A3AA97041C62}" srcOrd="1" destOrd="0" presId="urn:microsoft.com/office/officeart/2005/8/layout/hProcess4"/>
    <dgm:cxn modelId="{2076E5F3-8727-4C2B-8484-4483EE1F6681}" type="presParOf" srcId="{DF0CF22D-4631-4ADA-8DA1-B92416AA1C90}" destId="{F275B559-C9E3-42B5-923D-A87998E9E2CB}" srcOrd="2" destOrd="0" presId="urn:microsoft.com/office/officeart/2005/8/layout/hProcess4"/>
    <dgm:cxn modelId="{0B798933-E76D-4F76-8398-547039C1790D}" type="presParOf" srcId="{F275B559-C9E3-42B5-923D-A87998E9E2CB}" destId="{5C0870C3-6F0A-4CF3-84BE-FC8EACB5E8DC}" srcOrd="0" destOrd="0" presId="urn:microsoft.com/office/officeart/2005/8/layout/hProcess4"/>
    <dgm:cxn modelId="{3E9F8E3E-BE17-4F41-A095-772003CC3B11}" type="presParOf" srcId="{F275B559-C9E3-42B5-923D-A87998E9E2CB}" destId="{1FFB64FB-4E81-4752-B591-449662C51853}" srcOrd="1" destOrd="0" presId="urn:microsoft.com/office/officeart/2005/8/layout/hProcess4"/>
    <dgm:cxn modelId="{807EF8AD-0CF9-4C53-92E7-035549AA18B0}" type="presParOf" srcId="{F275B559-C9E3-42B5-923D-A87998E9E2CB}" destId="{0BD5A556-F117-4571-BE36-BB3C05265348}" srcOrd="2" destOrd="0" presId="urn:microsoft.com/office/officeart/2005/8/layout/hProcess4"/>
    <dgm:cxn modelId="{331F5164-C468-47FF-A6A9-400184AC4B0E}" type="presParOf" srcId="{F275B559-C9E3-42B5-923D-A87998E9E2CB}" destId="{6A62FBA0-2278-438D-83FF-E02E4F9377FB}" srcOrd="3" destOrd="0" presId="urn:microsoft.com/office/officeart/2005/8/layout/hProcess4"/>
    <dgm:cxn modelId="{E2509359-78DA-4789-91AD-CE60A9AB6ECA}" type="presParOf" srcId="{F275B559-C9E3-42B5-923D-A87998E9E2CB}" destId="{77F68D74-2208-4C8F-A3B7-C083C14BB27B}" srcOrd="4" destOrd="0" presId="urn:microsoft.com/office/officeart/2005/8/layout/hProcess4"/>
    <dgm:cxn modelId="{6FDAF4DB-33FA-4D05-A94A-7646947E0D13}" type="presParOf" srcId="{DF0CF22D-4631-4ADA-8DA1-B92416AA1C90}" destId="{705F57DF-3673-4A51-BF2F-AC9A3BB9B6FE}" srcOrd="3" destOrd="0" presId="urn:microsoft.com/office/officeart/2005/8/layout/hProcess4"/>
    <dgm:cxn modelId="{89C4C8C4-0A1D-462E-A886-F87B37E4FABF}" type="presParOf" srcId="{DF0CF22D-4631-4ADA-8DA1-B92416AA1C90}" destId="{2AEDFC8B-181E-4884-A004-274AEA10295F}" srcOrd="4" destOrd="0" presId="urn:microsoft.com/office/officeart/2005/8/layout/hProcess4"/>
    <dgm:cxn modelId="{35107805-9047-4D8E-ADA9-AA641A9C50EC}" type="presParOf" srcId="{2AEDFC8B-181E-4884-A004-274AEA10295F}" destId="{DF32C6D1-1BED-4871-A049-5B45A56A943B}" srcOrd="0" destOrd="0" presId="urn:microsoft.com/office/officeart/2005/8/layout/hProcess4"/>
    <dgm:cxn modelId="{5AF330ED-9A47-4BC1-94FC-3800795D477F}" type="presParOf" srcId="{2AEDFC8B-181E-4884-A004-274AEA10295F}" destId="{D6D03809-155E-41FB-AE87-A61E07B85B73}" srcOrd="1" destOrd="0" presId="urn:microsoft.com/office/officeart/2005/8/layout/hProcess4"/>
    <dgm:cxn modelId="{16195D11-854E-427A-8AE3-DB07027D1375}" type="presParOf" srcId="{2AEDFC8B-181E-4884-A004-274AEA10295F}" destId="{101F309C-F64D-4D4B-AB81-B88833FA541A}" srcOrd="2" destOrd="0" presId="urn:microsoft.com/office/officeart/2005/8/layout/hProcess4"/>
    <dgm:cxn modelId="{D6FAAC47-49A8-436E-8B1D-6E3A4D4EA140}" type="presParOf" srcId="{2AEDFC8B-181E-4884-A004-274AEA10295F}" destId="{D82BF4DA-3759-4855-9D14-64C4760CD3F7}" srcOrd="3" destOrd="0" presId="urn:microsoft.com/office/officeart/2005/8/layout/hProcess4"/>
    <dgm:cxn modelId="{6A0CA620-E3E1-4BE2-B855-4469B5728375}" type="presParOf" srcId="{2AEDFC8B-181E-4884-A004-274AEA10295F}" destId="{CA338C9D-870D-4666-B217-F5BF21C64938}"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hdr" sz="quarter"/>
          </p:nvPr>
        </p:nvSpPr>
        <p:spPr bwMode="auto">
          <a:xfrm>
            <a:off x="1" y="0"/>
            <a:ext cx="2945659" cy="496332"/>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l-GR"/>
          </a:p>
        </p:txBody>
      </p:sp>
      <p:sp>
        <p:nvSpPr>
          <p:cNvPr id="90115" name="Rectangle 3"/>
          <p:cNvSpPr>
            <a:spLocks noGrp="1" noChangeArrowheads="1"/>
          </p:cNvSpPr>
          <p:nvPr>
            <p:ph type="dt" sz="quarter" idx="1"/>
          </p:nvPr>
        </p:nvSpPr>
        <p:spPr bwMode="auto">
          <a:xfrm>
            <a:off x="3850444" y="0"/>
            <a:ext cx="2945659" cy="496332"/>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D52D2226-98AC-4AFE-B657-9ACF05BF8FD0}" type="datetimeFigureOut">
              <a:rPr lang="el-GR"/>
              <a:pPr>
                <a:defRPr/>
              </a:pPr>
              <a:t>3/12/2018</a:t>
            </a:fld>
            <a:endParaRPr lang="el-GR"/>
          </a:p>
        </p:txBody>
      </p:sp>
      <p:sp>
        <p:nvSpPr>
          <p:cNvPr id="90116" name="Rectangle 4"/>
          <p:cNvSpPr>
            <a:spLocks noGrp="1" noChangeArrowheads="1"/>
          </p:cNvSpPr>
          <p:nvPr>
            <p:ph type="ftr" sz="quarter" idx="2"/>
          </p:nvPr>
        </p:nvSpPr>
        <p:spPr bwMode="auto">
          <a:xfrm>
            <a:off x="1" y="9428584"/>
            <a:ext cx="2945659" cy="496332"/>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l-GR"/>
          </a:p>
        </p:txBody>
      </p:sp>
      <p:sp>
        <p:nvSpPr>
          <p:cNvPr id="90117" name="Rectangle 5"/>
          <p:cNvSpPr>
            <a:spLocks noGrp="1" noChangeArrowheads="1"/>
          </p:cNvSpPr>
          <p:nvPr>
            <p:ph type="sldNum" sz="quarter" idx="3"/>
          </p:nvPr>
        </p:nvSpPr>
        <p:spPr bwMode="auto">
          <a:xfrm>
            <a:off x="3850444" y="9428584"/>
            <a:ext cx="2945659" cy="496332"/>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541AAB4E-E169-46CC-8BF9-2083DCFEBBDE}" type="slidenum">
              <a:rPr lang="el-GR"/>
              <a:pPr>
                <a:defRPr/>
              </a:pPr>
              <a:t>‹#›</a:t>
            </a:fld>
            <a:endParaRPr lang="el-GR"/>
          </a:p>
        </p:txBody>
      </p:sp>
    </p:spTree>
    <p:extLst>
      <p:ext uri="{BB962C8B-B14F-4D97-AF65-F5344CB8AC3E}">
        <p14:creationId xmlns:p14="http://schemas.microsoft.com/office/powerpoint/2010/main" val="1090114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1" y="0"/>
            <a:ext cx="2945659" cy="496332"/>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l-GR"/>
          </a:p>
        </p:txBody>
      </p:sp>
      <p:sp>
        <p:nvSpPr>
          <p:cNvPr id="43011" name="Rectangle 3"/>
          <p:cNvSpPr>
            <a:spLocks noGrp="1" noChangeArrowheads="1"/>
          </p:cNvSpPr>
          <p:nvPr>
            <p:ph type="dt" idx="1"/>
          </p:nvPr>
        </p:nvSpPr>
        <p:spPr bwMode="auto">
          <a:xfrm>
            <a:off x="3850444" y="0"/>
            <a:ext cx="2945659" cy="496332"/>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AA61F134-0110-4EC4-8FC8-99A49C73476D}" type="datetimeFigureOut">
              <a:rPr lang="el-GR"/>
              <a:pPr>
                <a:defRPr/>
              </a:pPr>
              <a:t>3/12/2018</a:t>
            </a:fld>
            <a:endParaRPr lang="el-GR"/>
          </a:p>
        </p:txBody>
      </p:sp>
      <p:sp>
        <p:nvSpPr>
          <p:cNvPr id="1638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3" name="Rectangle 5"/>
          <p:cNvSpPr>
            <a:spLocks noGrp="1" noChangeArrowheads="1"/>
          </p:cNvSpPr>
          <p:nvPr>
            <p:ph type="body" sz="quarter" idx="3"/>
          </p:nvPr>
        </p:nvSpPr>
        <p:spPr bwMode="auto">
          <a:xfrm>
            <a:off x="679768" y="4715154"/>
            <a:ext cx="5438140" cy="4466987"/>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l-GR" noProof="0" smtClean="0"/>
              <a:t>Click to edit Master text styles</a:t>
            </a:r>
          </a:p>
          <a:p>
            <a:pPr lvl="1"/>
            <a:r>
              <a:rPr lang="el-GR" noProof="0" smtClean="0"/>
              <a:t>Second level</a:t>
            </a:r>
          </a:p>
          <a:p>
            <a:pPr lvl="2"/>
            <a:r>
              <a:rPr lang="el-GR" noProof="0" smtClean="0"/>
              <a:t>Third level</a:t>
            </a:r>
          </a:p>
          <a:p>
            <a:pPr lvl="3"/>
            <a:r>
              <a:rPr lang="el-GR" noProof="0" smtClean="0"/>
              <a:t>Fourth level</a:t>
            </a:r>
          </a:p>
          <a:p>
            <a:pPr lvl="4"/>
            <a:r>
              <a:rPr lang="el-GR" noProof="0" smtClean="0"/>
              <a:t>Fifth level</a:t>
            </a:r>
          </a:p>
        </p:txBody>
      </p:sp>
      <p:sp>
        <p:nvSpPr>
          <p:cNvPr id="43014" name="Rectangle 6"/>
          <p:cNvSpPr>
            <a:spLocks noGrp="1" noChangeArrowheads="1"/>
          </p:cNvSpPr>
          <p:nvPr>
            <p:ph type="ftr" sz="quarter" idx="4"/>
          </p:nvPr>
        </p:nvSpPr>
        <p:spPr bwMode="auto">
          <a:xfrm>
            <a:off x="1" y="9428584"/>
            <a:ext cx="2945659" cy="496332"/>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l-GR"/>
          </a:p>
        </p:txBody>
      </p:sp>
      <p:sp>
        <p:nvSpPr>
          <p:cNvPr id="43015" name="Rectangle 7"/>
          <p:cNvSpPr>
            <a:spLocks noGrp="1" noChangeArrowheads="1"/>
          </p:cNvSpPr>
          <p:nvPr>
            <p:ph type="sldNum" sz="quarter" idx="5"/>
          </p:nvPr>
        </p:nvSpPr>
        <p:spPr bwMode="auto">
          <a:xfrm>
            <a:off x="3850444" y="9428584"/>
            <a:ext cx="2945659" cy="496332"/>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56D483E2-2519-4019-9C93-C7C9A787EE46}" type="slidenum">
              <a:rPr lang="el-GR"/>
              <a:pPr>
                <a:defRPr/>
              </a:pPr>
              <a:t>‹#›</a:t>
            </a:fld>
            <a:endParaRPr lang="el-GR"/>
          </a:p>
        </p:txBody>
      </p:sp>
    </p:spTree>
    <p:extLst>
      <p:ext uri="{BB962C8B-B14F-4D97-AF65-F5344CB8AC3E}">
        <p14:creationId xmlns:p14="http://schemas.microsoft.com/office/powerpoint/2010/main" val="23884047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b="719"/>
          <a:stretch>
            <a:fillRect/>
          </a:stretch>
        </p:blipFill>
        <p:spPr bwMode="auto">
          <a:xfrm>
            <a:off x="0" y="6592888"/>
            <a:ext cx="914400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LOGO          HIGH.JPG"/>
          <p:cNvPicPr>
            <a:picLocks noChangeAspect="1"/>
          </p:cNvPicPr>
          <p:nvPr userDrawn="1"/>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44463" y="95250"/>
            <a:ext cx="97155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Line 12"/>
          <p:cNvSpPr>
            <a:spLocks noChangeShapeType="1"/>
          </p:cNvSpPr>
          <p:nvPr userDrawn="1"/>
        </p:nvSpPr>
        <p:spPr bwMode="auto">
          <a:xfrm>
            <a:off x="1116013" y="1268413"/>
            <a:ext cx="7645400" cy="0"/>
          </a:xfrm>
          <a:prstGeom prst="line">
            <a:avLst/>
          </a:prstGeom>
          <a:noFill/>
          <a:ln w="19050">
            <a:solidFill>
              <a:srgbClr val="FFCC00"/>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 name="Title 1"/>
          <p:cNvSpPr>
            <a:spLocks noGrp="1"/>
          </p:cNvSpPr>
          <p:nvPr>
            <p:ph type="ctrTitle"/>
          </p:nvPr>
        </p:nvSpPr>
        <p:spPr>
          <a:xfrm>
            <a:off x="2928894" y="428604"/>
            <a:ext cx="6215106" cy="1285884"/>
          </a:xfrm>
        </p:spPr>
        <p:txBody>
          <a:bodyPr>
            <a:normAutofit/>
          </a:bodyPr>
          <a:lstStyle>
            <a:lvl1pPr>
              <a:defRPr sz="3600">
                <a:solidFill>
                  <a:schemeClr val="tx1">
                    <a:lumMod val="50000"/>
                    <a:lumOff val="50000"/>
                  </a:schemeClr>
                </a:solidFill>
              </a:defRPr>
            </a:lvl1pPr>
          </a:lstStyle>
          <a:p>
            <a:r>
              <a:rPr lang="en-US" dirty="0"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Tree>
    <p:extLst>
      <p:ext uri="{BB962C8B-B14F-4D97-AF65-F5344CB8AC3E}">
        <p14:creationId xmlns:p14="http://schemas.microsoft.com/office/powerpoint/2010/main" val="2093059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Tree>
    <p:extLst>
      <p:ext uri="{BB962C8B-B14F-4D97-AF65-F5344CB8AC3E}">
        <p14:creationId xmlns:p14="http://schemas.microsoft.com/office/powerpoint/2010/main" val="1041614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Tree>
    <p:extLst>
      <p:ext uri="{BB962C8B-B14F-4D97-AF65-F5344CB8AC3E}">
        <p14:creationId xmlns:p14="http://schemas.microsoft.com/office/powerpoint/2010/main" val="3569606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57488" y="274638"/>
            <a:ext cx="5829312" cy="1143000"/>
          </a:xfrm>
        </p:spPr>
        <p:txBody>
          <a:bodyPr>
            <a:normAutofit/>
          </a:bodyPr>
          <a:lstStyle>
            <a:lvl1pPr algn="r">
              <a:defRPr lang="el-GR" sz="3200" kern="1200" dirty="0" smtClean="0">
                <a:solidFill>
                  <a:schemeClr val="tx1">
                    <a:lumMod val="50000"/>
                    <a:lumOff val="50000"/>
                  </a:schemeClr>
                </a:solidFill>
                <a:latin typeface="+mj-lt"/>
                <a:ea typeface="+mj-ea"/>
                <a:cs typeface="+mj-cs"/>
              </a:defRPr>
            </a:lvl1pPr>
          </a:lstStyle>
          <a:p>
            <a:r>
              <a:rPr lang="en-US" dirty="0" smtClean="0"/>
              <a:t>Click to edit Master title style</a:t>
            </a:r>
            <a:endParaRPr lang="el-GR" dirty="0"/>
          </a:p>
        </p:txBody>
      </p:sp>
      <p:sp>
        <p:nvSpPr>
          <p:cNvPr id="3" name="Content Placeholder 2"/>
          <p:cNvSpPr>
            <a:spLocks noGrp="1"/>
          </p:cNvSpPr>
          <p:nvPr>
            <p:ph idx="1"/>
          </p:nvPr>
        </p:nvSpPr>
        <p:spPr>
          <a:xfrm>
            <a:off x="457200" y="1928802"/>
            <a:ext cx="8229600" cy="4197361"/>
          </a:xfrm>
        </p:spPr>
        <p:txBody>
          <a:bodyPr>
            <a:normAutofit/>
          </a:bodyPr>
          <a:lstStyle>
            <a:lvl1pPr>
              <a:defRPr sz="2400"/>
            </a:lvl1pPr>
            <a:lvl2pPr>
              <a:defRPr sz="2000"/>
            </a:lvl2pPr>
            <a:lvl3pPr>
              <a:defRPr sz="18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Tree>
    <p:extLst>
      <p:ext uri="{BB962C8B-B14F-4D97-AF65-F5344CB8AC3E}">
        <p14:creationId xmlns:p14="http://schemas.microsoft.com/office/powerpoint/2010/main" val="3866508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974022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Tree>
    <p:extLst>
      <p:ext uri="{BB962C8B-B14F-4D97-AF65-F5344CB8AC3E}">
        <p14:creationId xmlns:p14="http://schemas.microsoft.com/office/powerpoint/2010/main" val="2285313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Tree>
    <p:extLst>
      <p:ext uri="{BB962C8B-B14F-4D97-AF65-F5344CB8AC3E}">
        <p14:creationId xmlns:p14="http://schemas.microsoft.com/office/powerpoint/2010/main" val="3476870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Tree>
    <p:extLst>
      <p:ext uri="{BB962C8B-B14F-4D97-AF65-F5344CB8AC3E}">
        <p14:creationId xmlns:p14="http://schemas.microsoft.com/office/powerpoint/2010/main" val="3830277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62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79134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vert="horz" lIns="91440" tIns="45720" rIns="91440" bIns="4572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95526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080"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8.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mailto:s.zisopoulou@mnec.gr" TargetMode="External"/><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6.jpeg"/><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espa.gr/el/Pages/staticDeiktes.aspx" TargetMode="External"/><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hyperlink" Target="https://www.espa.gr/elibrary/Odigies_Katefthinseis_Parakolouthisis_Deiktwn_2014-2020_July2018.pdf"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gif"/><Relationship Id="rId1" Type="http://schemas.openxmlformats.org/officeDocument/2006/relationships/slideLayout" Target="../slideLayouts/slideLayout7.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9"/>
          <p:cNvSpPr>
            <a:spLocks noChangeArrowheads="1"/>
          </p:cNvSpPr>
          <p:nvPr/>
        </p:nvSpPr>
        <p:spPr bwMode="auto">
          <a:xfrm>
            <a:off x="0" y="1916113"/>
            <a:ext cx="9144000"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ctr" eaLnBrk="1" hangingPunct="1"/>
            <a:r>
              <a:rPr lang="el-GR" altLang="en-US" sz="2400" b="1">
                <a:solidFill>
                  <a:srgbClr val="C00000"/>
                </a:solidFill>
                <a:latin typeface="Cambria" pitchFamily="18" charset="0"/>
              </a:rPr>
              <a:t>Απαιτήσεις παρακολούθησης δεικτών</a:t>
            </a:r>
            <a:endParaRPr lang="en-US" altLang="en-US" sz="1600" b="1">
              <a:solidFill>
                <a:srgbClr val="C00000"/>
              </a:solidFill>
              <a:latin typeface="Cambria" pitchFamily="18" charset="0"/>
            </a:endParaRPr>
          </a:p>
          <a:p>
            <a:pPr algn="ctr" eaLnBrk="1" hangingPunct="1"/>
            <a:endParaRPr lang="en-US" altLang="en-US" sz="1600" b="1">
              <a:solidFill>
                <a:srgbClr val="C00000"/>
              </a:solidFill>
              <a:latin typeface="Cambria" pitchFamily="18" charset="0"/>
            </a:endParaRPr>
          </a:p>
          <a:p>
            <a:pPr algn="ctr" eaLnBrk="1" hangingPunct="1"/>
            <a:r>
              <a:rPr lang="el-GR" altLang="en-US" sz="1600" b="1">
                <a:solidFill>
                  <a:srgbClr val="C00000"/>
                </a:solidFill>
                <a:latin typeface="Cambria" pitchFamily="18" charset="0"/>
              </a:rPr>
              <a:t>4η Συνεδρίαση Επιτροπής Παρακολούθησης</a:t>
            </a:r>
          </a:p>
          <a:p>
            <a:pPr algn="ctr" eaLnBrk="1" hangingPunct="1"/>
            <a:r>
              <a:rPr lang="el-GR" altLang="en-US" sz="2400" b="1" i="1">
                <a:solidFill>
                  <a:srgbClr val="4D4D4D"/>
                </a:solidFill>
                <a:latin typeface="Verdana" pitchFamily="34" charset="0"/>
              </a:rPr>
              <a:t>  </a:t>
            </a:r>
            <a:endParaRPr lang="en-GB" altLang="en-US" sz="2400" b="1" i="1">
              <a:solidFill>
                <a:srgbClr val="4D4D4D"/>
              </a:solidFill>
              <a:latin typeface="Verdana" pitchFamily="34" charset="0"/>
            </a:endParaRPr>
          </a:p>
        </p:txBody>
      </p:sp>
      <p:sp>
        <p:nvSpPr>
          <p:cNvPr id="2051" name="Rectangle 26"/>
          <p:cNvSpPr>
            <a:spLocks noChangeArrowheads="1"/>
          </p:cNvSpPr>
          <p:nvPr/>
        </p:nvSpPr>
        <p:spPr bwMode="auto">
          <a:xfrm>
            <a:off x="0" y="4221163"/>
            <a:ext cx="9144000" cy="259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ctr" eaLnBrk="1" hangingPunct="1">
              <a:defRPr/>
            </a:pPr>
            <a:r>
              <a:rPr lang="el-GR" altLang="en-US" sz="1600" b="1" i="1" dirty="0" smtClean="0">
                <a:solidFill>
                  <a:srgbClr val="002060"/>
                </a:solidFill>
                <a:latin typeface="Cambria" pitchFamily="18" charset="0"/>
              </a:rPr>
              <a:t>Μονάδα Β΄ «Σχεδιασμού και Αξιολόγησης»</a:t>
            </a:r>
          </a:p>
          <a:p>
            <a:pPr algn="ctr" eaLnBrk="1" hangingPunct="1">
              <a:defRPr/>
            </a:pPr>
            <a:r>
              <a:rPr lang="el-GR" altLang="en-US" sz="1600" b="1" i="1" dirty="0" smtClean="0">
                <a:solidFill>
                  <a:srgbClr val="002060"/>
                </a:solidFill>
                <a:latin typeface="Cambria" pitchFamily="18" charset="0"/>
              </a:rPr>
              <a:t>Εθνική Αρχή Συντονισμού ΕΣΠΑ</a:t>
            </a:r>
          </a:p>
          <a:p>
            <a:pPr algn="ctr" eaLnBrk="1" hangingPunct="1">
              <a:defRPr/>
            </a:pPr>
            <a:r>
              <a:rPr lang="el-GR" altLang="en-US" sz="1600" b="1" i="1" dirty="0" smtClean="0">
                <a:solidFill>
                  <a:srgbClr val="002060"/>
                </a:solidFill>
                <a:latin typeface="Cambria" pitchFamily="18" charset="0"/>
              </a:rPr>
              <a:t>Ειδική Υπηρεσία Στρατηγικής, Σχεδιασμού και Αξιολόγησης</a:t>
            </a:r>
          </a:p>
          <a:p>
            <a:pPr algn="ctr" eaLnBrk="1" hangingPunct="1">
              <a:defRPr/>
            </a:pPr>
            <a:endParaRPr lang="el-GR" altLang="en-US" sz="1600" b="1" i="1" dirty="0" smtClean="0">
              <a:solidFill>
                <a:srgbClr val="002060"/>
              </a:solidFill>
              <a:latin typeface="Cambria" pitchFamily="18" charset="0"/>
            </a:endParaRPr>
          </a:p>
          <a:p>
            <a:pPr algn="ctr" eaLnBrk="1" hangingPunct="1">
              <a:defRPr/>
            </a:pPr>
            <a:endParaRPr lang="el-GR" altLang="en-US" sz="1400" b="1" i="1" dirty="0" smtClean="0">
              <a:solidFill>
                <a:schemeClr val="tx2">
                  <a:lumMod val="75000"/>
                </a:schemeClr>
              </a:solidFill>
              <a:latin typeface="Cambria" pitchFamily="18" charset="0"/>
            </a:endParaRPr>
          </a:p>
          <a:p>
            <a:pPr algn="ctr" eaLnBrk="1" hangingPunct="1">
              <a:defRPr/>
            </a:pPr>
            <a:r>
              <a:rPr lang="el-GR" altLang="en-US" sz="1400" b="1" i="1" dirty="0" smtClean="0">
                <a:solidFill>
                  <a:schemeClr val="tx2">
                    <a:lumMod val="75000"/>
                  </a:schemeClr>
                </a:solidFill>
                <a:latin typeface="Cambria" pitchFamily="18" charset="0"/>
              </a:rPr>
              <a:t>Δεκέμβριος </a:t>
            </a:r>
            <a:r>
              <a:rPr lang="el-GR" altLang="en-US" sz="1400" b="1" i="1" dirty="0" smtClean="0">
                <a:solidFill>
                  <a:schemeClr val="tx2">
                    <a:lumMod val="75000"/>
                  </a:schemeClr>
                </a:solidFill>
                <a:latin typeface="Cambria" pitchFamily="18" charset="0"/>
              </a:rPr>
              <a:t>2018</a:t>
            </a:r>
            <a:endParaRPr lang="el-GR" altLang="en-US" sz="1400" b="1" i="1" dirty="0" smtClean="0">
              <a:solidFill>
                <a:schemeClr val="tx2">
                  <a:lumMod val="75000"/>
                </a:schemeClr>
              </a:solidFill>
              <a:latin typeface="Cambria" pitchFamily="18" charset="0"/>
            </a:endParaRPr>
          </a:p>
          <a:p>
            <a:pPr algn="ctr" eaLnBrk="1" hangingPunct="1">
              <a:defRPr/>
            </a:pPr>
            <a:r>
              <a:rPr lang="el-GR" altLang="en-US" sz="1400" b="1" i="1" dirty="0" smtClean="0">
                <a:solidFill>
                  <a:srgbClr val="002060"/>
                </a:solidFill>
                <a:latin typeface="Cambria" pitchFamily="18" charset="0"/>
              </a:rPr>
              <a:t> </a:t>
            </a:r>
            <a:endParaRPr lang="en-US" altLang="en-US" sz="1400" b="1" i="1" dirty="0" smtClean="0">
              <a:solidFill>
                <a:srgbClr val="002060"/>
              </a:solidFill>
              <a:latin typeface="Cambria" pitchFamily="18" charset="0"/>
            </a:endParaRPr>
          </a:p>
          <a:p>
            <a:pPr algn="ctr" eaLnBrk="1" hangingPunct="1">
              <a:defRPr/>
            </a:pPr>
            <a:endParaRPr lang="en-US" altLang="en-US" sz="1600" b="1" i="1" dirty="0" smtClean="0">
              <a:solidFill>
                <a:srgbClr val="002060"/>
              </a:solidFill>
              <a:latin typeface="Cambria" pitchFamily="18" charset="0"/>
            </a:endParaRPr>
          </a:p>
          <a:p>
            <a:pPr algn="ctr" eaLnBrk="1" hangingPunct="1">
              <a:defRPr/>
            </a:pPr>
            <a:endParaRPr lang="el-GR" altLang="en-US" sz="1600" b="1" i="1" dirty="0" smtClean="0">
              <a:solidFill>
                <a:srgbClr val="002060"/>
              </a:solidFill>
              <a:latin typeface="Cambria" pitchFamily="18" charset="0"/>
            </a:endParaRPr>
          </a:p>
          <a:p>
            <a:pPr algn="ctr" eaLnBrk="1" hangingPunct="1">
              <a:defRPr/>
            </a:pPr>
            <a:r>
              <a:rPr lang="en-US" altLang="en-US" sz="1600" b="1" dirty="0" smtClean="0">
                <a:solidFill>
                  <a:srgbClr val="4D4D4D"/>
                </a:solidFill>
                <a:latin typeface="Cambria" pitchFamily="18" charset="0"/>
              </a:rPr>
              <a:t>  </a:t>
            </a:r>
            <a:endParaRPr lang="el-GR" altLang="en-US" sz="1600" b="1" dirty="0" smtClean="0">
              <a:solidFill>
                <a:srgbClr val="4D4D4D"/>
              </a:solidFill>
              <a:latin typeface="Cambria" pitchFamily="18" charset="0"/>
            </a:endParaRPr>
          </a:p>
        </p:txBody>
      </p:sp>
      <p:pic>
        <p:nvPicPr>
          <p:cNvPr id="2052" name="Picture 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4513" y="3716338"/>
            <a:ext cx="8054975"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Εικόνα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95600" y="98425"/>
            <a:ext cx="3476625" cy="138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Εικόνα 1" descr="image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850" y="5876925"/>
            <a:ext cx="2295525"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9" descr="C:\PROJECTS\NEW PERIOD site\new ESPA logo\ESPA1420_rgb.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12088" y="6096000"/>
            <a:ext cx="1008062"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8604250" y="6640513"/>
            <a:ext cx="647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ctr" eaLnBrk="1" hangingPunct="1">
              <a:spcBef>
                <a:spcPct val="50000"/>
              </a:spcBef>
            </a:pPr>
            <a:fld id="{74F045BD-66F5-4833-B89F-AFAAB37E7AA9}" type="slidenum">
              <a:rPr lang="el-GR" altLang="en-US" sz="1000" b="1">
                <a:solidFill>
                  <a:srgbClr val="4D4D4D"/>
                </a:solidFill>
                <a:latin typeface="Verdana" pitchFamily="34" charset="0"/>
              </a:rPr>
              <a:pPr algn="ctr" eaLnBrk="1" hangingPunct="1">
                <a:spcBef>
                  <a:spcPct val="50000"/>
                </a:spcBef>
              </a:pPr>
              <a:t>10</a:t>
            </a:fld>
            <a:endParaRPr lang="el-GR" altLang="en-US" sz="1000" b="1">
              <a:solidFill>
                <a:srgbClr val="4D4D4D"/>
              </a:solidFill>
              <a:latin typeface="Verdana" pitchFamily="34" charset="0"/>
            </a:endParaRPr>
          </a:p>
        </p:txBody>
      </p:sp>
      <p:sp>
        <p:nvSpPr>
          <p:cNvPr id="9219" name="Rectangle 6"/>
          <p:cNvSpPr>
            <a:spLocks noChangeArrowheads="1"/>
          </p:cNvSpPr>
          <p:nvPr/>
        </p:nvSpPr>
        <p:spPr bwMode="auto">
          <a:xfrm>
            <a:off x="323850" y="692696"/>
            <a:ext cx="8062913" cy="5831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3550" indent="-285750"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eaLnBrk="1" hangingPunct="1">
              <a:spcBef>
                <a:spcPct val="25000"/>
              </a:spcBef>
              <a:buSzPct val="80000"/>
              <a:buFontTx/>
              <a:buBlip>
                <a:blip r:embed="rId2"/>
              </a:buBlip>
            </a:pPr>
            <a:r>
              <a:rPr lang="el-GR" altLang="el-GR" sz="1600" b="1" dirty="0">
                <a:solidFill>
                  <a:srgbClr val="0066FF"/>
                </a:solidFill>
                <a:latin typeface="Cambria" pitchFamily="18" charset="0"/>
                <a:cs typeface="Arial" charset="0"/>
              </a:rPr>
              <a:t>Δελτίο Ταυτότητας Δείκτη</a:t>
            </a:r>
            <a:r>
              <a:rPr lang="el-GR" altLang="el-GR" sz="1600" b="1" dirty="0">
                <a:solidFill>
                  <a:srgbClr val="000000"/>
                </a:solidFill>
                <a:latin typeface="Cambria" pitchFamily="18" charset="0"/>
                <a:cs typeface="Arial" charset="0"/>
              </a:rPr>
              <a:t> (</a:t>
            </a:r>
            <a:r>
              <a:rPr lang="el-GR" altLang="el-GR" sz="1600" b="1" dirty="0" err="1">
                <a:solidFill>
                  <a:srgbClr val="000000"/>
                </a:solidFill>
                <a:latin typeface="Cambria" pitchFamily="18" charset="0"/>
                <a:cs typeface="Arial" charset="0"/>
              </a:rPr>
              <a:t>indicator</a:t>
            </a:r>
            <a:r>
              <a:rPr lang="el-GR" altLang="el-GR" sz="1600" b="1" dirty="0">
                <a:solidFill>
                  <a:srgbClr val="000000"/>
                </a:solidFill>
                <a:latin typeface="Cambria" pitchFamily="18" charset="0"/>
                <a:cs typeface="Arial" charset="0"/>
              </a:rPr>
              <a:t> </a:t>
            </a:r>
            <a:r>
              <a:rPr lang="el-GR" altLang="el-GR" sz="1600" b="1" dirty="0" err="1">
                <a:solidFill>
                  <a:srgbClr val="000000"/>
                </a:solidFill>
                <a:latin typeface="Cambria" pitchFamily="18" charset="0"/>
                <a:cs typeface="Arial" charset="0"/>
              </a:rPr>
              <a:t>fiche</a:t>
            </a:r>
            <a:r>
              <a:rPr lang="el-GR" altLang="el-GR" sz="1600" b="1" dirty="0">
                <a:solidFill>
                  <a:srgbClr val="000000"/>
                </a:solidFill>
                <a:latin typeface="Cambria" pitchFamily="18" charset="0"/>
                <a:cs typeface="Arial" charset="0"/>
              </a:rPr>
              <a:t>) </a:t>
            </a:r>
            <a:endParaRPr lang="el-GR" altLang="el-GR" sz="1600" b="1" dirty="0" smtClean="0">
              <a:solidFill>
                <a:srgbClr val="000000"/>
              </a:solidFill>
              <a:latin typeface="Cambria" pitchFamily="18" charset="0"/>
              <a:cs typeface="Arial" charset="0"/>
            </a:endParaRPr>
          </a:p>
          <a:p>
            <a:pPr marL="800100" lvl="1" indent="-342900" eaLnBrk="1" hangingPunct="1">
              <a:spcBef>
                <a:spcPct val="25000"/>
              </a:spcBef>
              <a:buSzPct val="80000"/>
              <a:buBlip>
                <a:blip r:embed="rId3"/>
              </a:buBlip>
            </a:pPr>
            <a:r>
              <a:rPr lang="el-GR" altLang="el-GR" sz="1600" b="1" dirty="0">
                <a:solidFill>
                  <a:srgbClr val="000000"/>
                </a:solidFill>
                <a:latin typeface="Cambria" pitchFamily="18" charset="0"/>
                <a:cs typeface="Arial" charset="0"/>
              </a:rPr>
              <a:t>χρησιμοποιείται για κάθε  δείκτη υποχρεωτικά  από τις Δ.Α. </a:t>
            </a:r>
          </a:p>
          <a:p>
            <a:pPr marL="800100" lvl="1" indent="-342900" eaLnBrk="1" hangingPunct="1">
              <a:spcBef>
                <a:spcPct val="25000"/>
              </a:spcBef>
              <a:buSzPct val="80000"/>
              <a:buBlip>
                <a:blip r:embed="rId3"/>
              </a:buBlip>
            </a:pPr>
            <a:r>
              <a:rPr lang="el-GR" altLang="el-GR" sz="1600" b="1" dirty="0" smtClean="0">
                <a:solidFill>
                  <a:srgbClr val="000000"/>
                </a:solidFill>
                <a:latin typeface="Cambria" pitchFamily="18" charset="0"/>
                <a:cs typeface="Arial" charset="0"/>
              </a:rPr>
              <a:t>περιλαμβάνει πληροφορίες σχετικά με το τι</a:t>
            </a:r>
            <a:r>
              <a:rPr lang="el-GR" altLang="el-GR" sz="1600" b="1" dirty="0">
                <a:solidFill>
                  <a:srgbClr val="000000"/>
                </a:solidFill>
                <a:latin typeface="Cambria" pitchFamily="18" charset="0"/>
                <a:cs typeface="Arial" charset="0"/>
              </a:rPr>
              <a:t>, ποιος, πότε και πώς ακριβώς μετράται </a:t>
            </a:r>
          </a:p>
          <a:p>
            <a:pPr marL="800100" lvl="1" indent="-342900" eaLnBrk="1" hangingPunct="1">
              <a:spcBef>
                <a:spcPct val="25000"/>
              </a:spcBef>
              <a:buSzPct val="80000"/>
              <a:buBlip>
                <a:blip r:embed="rId3"/>
              </a:buBlip>
            </a:pPr>
            <a:r>
              <a:rPr lang="el-GR" altLang="el-GR" sz="1600" b="1" dirty="0" smtClean="0">
                <a:latin typeface="Cambria" pitchFamily="18" charset="0"/>
                <a:cs typeface="Arial" charset="0"/>
              </a:rPr>
              <a:t>συμπληρώνεται </a:t>
            </a:r>
            <a:r>
              <a:rPr lang="el-GR" altLang="el-GR" sz="1600" b="1" dirty="0">
                <a:latin typeface="Cambria" pitchFamily="18" charset="0"/>
                <a:cs typeface="Arial" charset="0"/>
              </a:rPr>
              <a:t>από τη </a:t>
            </a:r>
            <a:r>
              <a:rPr lang="el-GR" altLang="el-GR" sz="1600" b="1" dirty="0">
                <a:solidFill>
                  <a:srgbClr val="FF0000"/>
                </a:solidFill>
                <a:latin typeface="Cambria" pitchFamily="18" charset="0"/>
                <a:cs typeface="Arial" charset="0"/>
              </a:rPr>
              <a:t>ΔΑ</a:t>
            </a:r>
            <a:r>
              <a:rPr lang="el-GR" altLang="el-GR" sz="1600" b="1" dirty="0">
                <a:latin typeface="Cambria" pitchFamily="18" charset="0"/>
                <a:cs typeface="Arial" charset="0"/>
              </a:rPr>
              <a:t> και τις υπηρεσίες της </a:t>
            </a:r>
            <a:r>
              <a:rPr lang="el-GR" altLang="el-GR" sz="1600" b="1" dirty="0">
                <a:solidFill>
                  <a:srgbClr val="FF0000"/>
                </a:solidFill>
                <a:latin typeface="Cambria" pitchFamily="18" charset="0"/>
                <a:cs typeface="Arial" charset="0"/>
              </a:rPr>
              <a:t>ΕΑΣ</a:t>
            </a:r>
          </a:p>
          <a:p>
            <a:pPr algn="just" eaLnBrk="1" hangingPunct="1">
              <a:spcBef>
                <a:spcPct val="25000"/>
              </a:spcBef>
              <a:buSzPct val="80000"/>
              <a:buFontTx/>
              <a:buBlip>
                <a:blip r:embed="rId2"/>
              </a:buBlip>
            </a:pPr>
            <a:r>
              <a:rPr lang="el-GR" altLang="el-GR" sz="1600" b="1" dirty="0" smtClean="0">
                <a:solidFill>
                  <a:srgbClr val="0066FF"/>
                </a:solidFill>
                <a:latin typeface="Cambria" pitchFamily="18" charset="0"/>
                <a:cs typeface="Arial" charset="0"/>
              </a:rPr>
              <a:t>Έκδοση Πρόσκλησης</a:t>
            </a:r>
          </a:p>
          <a:p>
            <a:pPr lvl="1" algn="just" eaLnBrk="1" hangingPunct="1">
              <a:spcBef>
                <a:spcPct val="25000"/>
              </a:spcBef>
              <a:buSzPct val="80000"/>
              <a:buBlip>
                <a:blip r:embed="rId3"/>
              </a:buBlip>
            </a:pPr>
            <a:r>
              <a:rPr lang="el-GR" altLang="el-GR" sz="1600" b="1" dirty="0" smtClean="0">
                <a:solidFill>
                  <a:srgbClr val="000000"/>
                </a:solidFill>
                <a:latin typeface="Cambria" pitchFamily="18" charset="0"/>
                <a:cs typeface="Arial" charset="0"/>
              </a:rPr>
              <a:t>περιλαμβάνονται υποχρεωτικά οι </a:t>
            </a:r>
            <a:r>
              <a:rPr lang="el-GR" altLang="el-GR" sz="1600" b="1" dirty="0">
                <a:solidFill>
                  <a:srgbClr val="000000"/>
                </a:solidFill>
                <a:latin typeface="Cambria" pitchFamily="18" charset="0"/>
                <a:cs typeface="Arial" charset="0"/>
              </a:rPr>
              <a:t>δείκτες του </a:t>
            </a:r>
            <a:r>
              <a:rPr lang="el-GR" altLang="el-GR" sz="1600" b="1" dirty="0" smtClean="0">
                <a:solidFill>
                  <a:srgbClr val="000000"/>
                </a:solidFill>
                <a:latin typeface="Cambria" pitchFamily="18" charset="0"/>
                <a:cs typeface="Arial" charset="0"/>
              </a:rPr>
              <a:t>Άξονα προτεραιότητας του εγκεκριμένου </a:t>
            </a:r>
            <a:r>
              <a:rPr lang="el-GR" altLang="el-GR" sz="1600" b="1" dirty="0">
                <a:solidFill>
                  <a:srgbClr val="000000"/>
                </a:solidFill>
                <a:latin typeface="Cambria" pitchFamily="18" charset="0"/>
                <a:cs typeface="Arial" charset="0"/>
              </a:rPr>
              <a:t>Ε.Π. </a:t>
            </a:r>
            <a:r>
              <a:rPr lang="el-GR" altLang="el-GR" sz="1600" b="1" dirty="0" smtClean="0">
                <a:solidFill>
                  <a:srgbClr val="000000"/>
                </a:solidFill>
                <a:latin typeface="Cambria" pitchFamily="18" charset="0"/>
                <a:cs typeface="Arial" charset="0"/>
              </a:rPr>
              <a:t>που </a:t>
            </a:r>
            <a:r>
              <a:rPr lang="el-GR" altLang="el-GR" sz="1600" b="1" dirty="0">
                <a:solidFill>
                  <a:srgbClr val="000000"/>
                </a:solidFill>
                <a:latin typeface="Cambria" pitchFamily="18" charset="0"/>
                <a:cs typeface="Arial" charset="0"/>
              </a:rPr>
              <a:t>αντιστοιχούν σε/συνδέονται με τις προκηρυσσόμενες δράσεις/πράξεις </a:t>
            </a:r>
            <a:r>
              <a:rPr lang="el-GR" altLang="el-GR" sz="1600" b="1" dirty="0" smtClean="0">
                <a:solidFill>
                  <a:srgbClr val="000000"/>
                </a:solidFill>
                <a:latin typeface="Cambria" pitchFamily="18" charset="0"/>
                <a:cs typeface="Arial" charset="0"/>
              </a:rPr>
              <a:t>και </a:t>
            </a:r>
            <a:r>
              <a:rPr lang="el-GR" altLang="el-GR" sz="1600" b="1" dirty="0" err="1" smtClean="0">
                <a:solidFill>
                  <a:srgbClr val="000000"/>
                </a:solidFill>
                <a:latin typeface="Cambria" pitchFamily="18" charset="0"/>
                <a:cs typeface="Arial" charset="0"/>
              </a:rPr>
              <a:t>στοχοθετούνται</a:t>
            </a:r>
            <a:r>
              <a:rPr lang="el-GR" altLang="el-GR" sz="1600" b="1" dirty="0" smtClean="0">
                <a:solidFill>
                  <a:srgbClr val="000000"/>
                </a:solidFill>
                <a:latin typeface="Cambria" pitchFamily="18" charset="0"/>
                <a:cs typeface="Arial" charset="0"/>
              </a:rPr>
              <a:t> από τη </a:t>
            </a:r>
            <a:r>
              <a:rPr lang="el-GR" altLang="el-GR" sz="1600" b="1" dirty="0" smtClean="0">
                <a:solidFill>
                  <a:srgbClr val="FF0000"/>
                </a:solidFill>
                <a:latin typeface="Cambria" pitchFamily="18" charset="0"/>
                <a:cs typeface="Arial" charset="0"/>
              </a:rPr>
              <a:t>ΔΑ.</a:t>
            </a:r>
            <a:r>
              <a:rPr lang="el-GR" altLang="el-GR" sz="1600" b="1" dirty="0" smtClean="0">
                <a:solidFill>
                  <a:srgbClr val="000000"/>
                </a:solidFill>
                <a:latin typeface="Cambria" pitchFamily="18" charset="0"/>
                <a:cs typeface="Arial" charset="0"/>
              </a:rPr>
              <a:t> </a:t>
            </a:r>
          </a:p>
          <a:p>
            <a:pPr algn="just" eaLnBrk="1" hangingPunct="1">
              <a:spcBef>
                <a:spcPct val="25000"/>
              </a:spcBef>
              <a:buSzPct val="80000"/>
              <a:buFontTx/>
              <a:buBlip>
                <a:blip r:embed="rId2"/>
              </a:buBlip>
            </a:pPr>
            <a:r>
              <a:rPr lang="el-GR" altLang="el-GR" sz="1600" b="1" dirty="0" smtClean="0">
                <a:solidFill>
                  <a:srgbClr val="0066FF"/>
                </a:solidFill>
                <a:latin typeface="Cambria" pitchFamily="18" charset="0"/>
                <a:cs typeface="Arial" charset="0"/>
              </a:rPr>
              <a:t>Υποβολή Τεχνικού Δελτίου</a:t>
            </a:r>
          </a:p>
          <a:p>
            <a:pPr lvl="1" algn="just" eaLnBrk="1" hangingPunct="1">
              <a:spcBef>
                <a:spcPct val="25000"/>
              </a:spcBef>
              <a:buSzPct val="80000"/>
              <a:buBlip>
                <a:blip r:embed="rId3"/>
              </a:buBlip>
            </a:pPr>
            <a:r>
              <a:rPr lang="el-GR" altLang="el-GR" sz="1600" b="1" dirty="0">
                <a:solidFill>
                  <a:srgbClr val="000000"/>
                </a:solidFill>
                <a:latin typeface="Cambria" pitchFamily="18" charset="0"/>
                <a:cs typeface="Arial" charset="0"/>
              </a:rPr>
              <a:t>σ</a:t>
            </a:r>
            <a:r>
              <a:rPr lang="el-GR" altLang="el-GR" sz="1600" b="1" dirty="0" smtClean="0">
                <a:solidFill>
                  <a:srgbClr val="000000"/>
                </a:solidFill>
                <a:latin typeface="Cambria" pitchFamily="18" charset="0"/>
                <a:cs typeface="Arial" charset="0"/>
              </a:rPr>
              <a:t>υμπληρώνονται από το </a:t>
            </a:r>
            <a:r>
              <a:rPr lang="el-GR" altLang="el-GR" sz="1600" b="1" dirty="0" smtClean="0">
                <a:solidFill>
                  <a:srgbClr val="FF0000"/>
                </a:solidFill>
                <a:latin typeface="Cambria" pitchFamily="18" charset="0"/>
                <a:cs typeface="Arial" charset="0"/>
              </a:rPr>
              <a:t>Δικαιούχο</a:t>
            </a:r>
            <a:r>
              <a:rPr lang="el-GR" altLang="el-GR" sz="1600" b="1" dirty="0" smtClean="0">
                <a:solidFill>
                  <a:srgbClr val="000000"/>
                </a:solidFill>
                <a:latin typeface="Cambria" pitchFamily="18" charset="0"/>
                <a:cs typeface="Arial" charset="0"/>
              </a:rPr>
              <a:t> οι τιμές στόχου των δεικτών εκροών και αποτελέσματος (όπου αυτό απαιτείται) για τους δείκτες που η ΔΑ ορίζει στην πρόσκληση.</a:t>
            </a:r>
          </a:p>
          <a:p>
            <a:pPr algn="just" eaLnBrk="1" hangingPunct="1">
              <a:spcBef>
                <a:spcPct val="25000"/>
              </a:spcBef>
              <a:buSzPct val="80000"/>
              <a:buFontTx/>
              <a:buBlip>
                <a:blip r:embed="rId2"/>
              </a:buBlip>
            </a:pPr>
            <a:r>
              <a:rPr lang="el-GR" altLang="el-GR" sz="1600" b="1" dirty="0" smtClean="0">
                <a:solidFill>
                  <a:srgbClr val="0066FF"/>
                </a:solidFill>
                <a:latin typeface="Cambria" pitchFamily="18" charset="0"/>
                <a:cs typeface="Arial" charset="0"/>
              </a:rPr>
              <a:t>Δελτίο </a:t>
            </a:r>
            <a:r>
              <a:rPr lang="el-GR" altLang="el-GR" sz="1600" b="1" dirty="0">
                <a:solidFill>
                  <a:srgbClr val="0066FF"/>
                </a:solidFill>
                <a:latin typeface="Cambria" pitchFamily="18" charset="0"/>
                <a:cs typeface="Arial" charset="0"/>
              </a:rPr>
              <a:t>δήλωσης επίτευξης δεικτών </a:t>
            </a:r>
            <a:r>
              <a:rPr lang="el-GR" altLang="el-GR" sz="1600" b="1" dirty="0" smtClean="0">
                <a:solidFill>
                  <a:srgbClr val="0066FF"/>
                </a:solidFill>
                <a:latin typeface="Cambria" pitchFamily="18" charset="0"/>
                <a:cs typeface="Arial" charset="0"/>
              </a:rPr>
              <a:t>πράξης</a:t>
            </a:r>
            <a:r>
              <a:rPr lang="el-GR" altLang="el-GR" sz="1600" b="1" dirty="0" smtClean="0">
                <a:solidFill>
                  <a:srgbClr val="000000"/>
                </a:solidFill>
                <a:latin typeface="Cambria" pitchFamily="18" charset="0"/>
                <a:cs typeface="Arial" charset="0"/>
              </a:rPr>
              <a:t>: </a:t>
            </a:r>
            <a:r>
              <a:rPr lang="el-GR" altLang="el-GR" sz="1600" b="1" dirty="0">
                <a:solidFill>
                  <a:srgbClr val="000000"/>
                </a:solidFill>
                <a:latin typeface="Cambria" pitchFamily="18" charset="0"/>
                <a:cs typeface="Arial" charset="0"/>
              </a:rPr>
              <a:t>Υποβάλλεται από τους </a:t>
            </a:r>
            <a:r>
              <a:rPr lang="el-GR" altLang="el-GR" sz="1600" b="1" dirty="0">
                <a:solidFill>
                  <a:srgbClr val="FF0000"/>
                </a:solidFill>
                <a:latin typeface="Cambria" pitchFamily="18" charset="0"/>
                <a:cs typeface="Arial" charset="0"/>
              </a:rPr>
              <a:t>Δικαιούχους</a:t>
            </a:r>
            <a:r>
              <a:rPr lang="el-GR" altLang="el-GR" sz="1600" b="1" dirty="0">
                <a:solidFill>
                  <a:srgbClr val="000000"/>
                </a:solidFill>
                <a:latin typeface="Cambria" pitchFamily="18" charset="0"/>
                <a:cs typeface="Arial" charset="0"/>
              </a:rPr>
              <a:t> και επαληθεύεται  διοικητικά από την ΔΑ.</a:t>
            </a:r>
          </a:p>
          <a:p>
            <a:pPr algn="just" eaLnBrk="1" hangingPunct="1">
              <a:spcBef>
                <a:spcPct val="25000"/>
              </a:spcBef>
              <a:buSzPct val="80000"/>
              <a:buFontTx/>
              <a:buBlip>
                <a:blip r:embed="rId2"/>
              </a:buBlip>
            </a:pPr>
            <a:r>
              <a:rPr lang="el-GR" altLang="el-GR" sz="1600" b="1" dirty="0">
                <a:solidFill>
                  <a:srgbClr val="0066FF"/>
                </a:solidFill>
                <a:latin typeface="Cambria" pitchFamily="18" charset="0"/>
                <a:cs typeface="Arial" charset="0"/>
              </a:rPr>
              <a:t>Δελτίο διοικητικής επαλήθευσης επίτευξης δεικτών </a:t>
            </a:r>
            <a:r>
              <a:rPr lang="el-GR" altLang="el-GR" sz="1600" b="1" dirty="0" smtClean="0">
                <a:solidFill>
                  <a:srgbClr val="0066FF"/>
                </a:solidFill>
                <a:latin typeface="Cambria" pitchFamily="18" charset="0"/>
                <a:cs typeface="Arial" charset="0"/>
              </a:rPr>
              <a:t>πράξης </a:t>
            </a:r>
            <a:r>
              <a:rPr lang="el-GR" altLang="el-GR" sz="1600" b="1" dirty="0" smtClean="0">
                <a:solidFill>
                  <a:srgbClr val="000000"/>
                </a:solidFill>
                <a:latin typeface="Cambria" pitchFamily="18" charset="0"/>
                <a:cs typeface="Arial" charset="0"/>
              </a:rPr>
              <a:t>: </a:t>
            </a:r>
            <a:r>
              <a:rPr lang="el-GR" altLang="el-GR" sz="1600" b="1" dirty="0">
                <a:solidFill>
                  <a:srgbClr val="000000"/>
                </a:solidFill>
                <a:latin typeface="Cambria" pitchFamily="18" charset="0"/>
                <a:cs typeface="Arial" charset="0"/>
              </a:rPr>
              <a:t>Η </a:t>
            </a:r>
            <a:r>
              <a:rPr lang="el-GR" altLang="el-GR" sz="1600" b="1" dirty="0" smtClean="0">
                <a:solidFill>
                  <a:srgbClr val="FF0000"/>
                </a:solidFill>
                <a:latin typeface="Cambria" pitchFamily="18" charset="0"/>
                <a:cs typeface="Arial" charset="0"/>
              </a:rPr>
              <a:t>ΔΑ</a:t>
            </a:r>
            <a:r>
              <a:rPr lang="el-GR" altLang="el-GR" sz="1600" b="1" dirty="0" smtClean="0">
                <a:solidFill>
                  <a:srgbClr val="000000"/>
                </a:solidFill>
                <a:latin typeface="Cambria" pitchFamily="18" charset="0"/>
                <a:cs typeface="Arial" charset="0"/>
              </a:rPr>
              <a:t> ή </a:t>
            </a:r>
            <a:r>
              <a:rPr lang="el-GR" altLang="el-GR" sz="1600" b="1" dirty="0">
                <a:solidFill>
                  <a:srgbClr val="000000"/>
                </a:solidFill>
                <a:latin typeface="Cambria" pitchFamily="18" charset="0"/>
                <a:cs typeface="Arial" charset="0"/>
              </a:rPr>
              <a:t>ο Ενδιάμεσος Φορέας </a:t>
            </a:r>
            <a:r>
              <a:rPr lang="el-GR" altLang="el-GR" sz="1600" b="1" dirty="0">
                <a:solidFill>
                  <a:srgbClr val="FF0000"/>
                </a:solidFill>
                <a:latin typeface="Cambria" pitchFamily="18" charset="0"/>
                <a:cs typeface="Arial" charset="0"/>
              </a:rPr>
              <a:t>(ΕΦ) </a:t>
            </a:r>
            <a:r>
              <a:rPr lang="el-GR" altLang="el-GR" sz="1600" b="1" dirty="0">
                <a:solidFill>
                  <a:srgbClr val="000000"/>
                </a:solidFill>
                <a:latin typeface="Cambria" pitchFamily="18" charset="0"/>
                <a:cs typeface="Arial" charset="0"/>
              </a:rPr>
              <a:t>λαμβάνοντας υπόψη την πρόοδο της Πράξης και των υποέργων της, όπως αυτή τεκμαίρεται από τις δηλωθείσες δαπάνες και τα αποτελέσματα της διοικητικής επαλήθευσης, επιβεβαιώνει την επίτευξη της τιμής στόχου των δεικτών της </a:t>
            </a:r>
            <a:r>
              <a:rPr lang="el-GR" altLang="el-GR" sz="1600" b="1" dirty="0" smtClean="0">
                <a:solidFill>
                  <a:srgbClr val="000000"/>
                </a:solidFill>
                <a:latin typeface="Cambria" pitchFamily="18" charset="0"/>
                <a:cs typeface="Arial" charset="0"/>
              </a:rPr>
              <a:t>Πράξης.</a:t>
            </a:r>
            <a:endParaRPr lang="el-GR" altLang="el-GR" sz="1600" b="1" dirty="0">
              <a:solidFill>
                <a:srgbClr val="000000"/>
              </a:solidFill>
              <a:latin typeface="Cambria" pitchFamily="18" charset="0"/>
              <a:cs typeface="Arial" charset="0"/>
            </a:endParaRPr>
          </a:p>
          <a:p>
            <a:pPr algn="just" eaLnBrk="1" hangingPunct="1">
              <a:spcBef>
                <a:spcPct val="25000"/>
              </a:spcBef>
              <a:buSzPct val="80000"/>
              <a:buFontTx/>
              <a:buBlip>
                <a:blip r:embed="rId2"/>
              </a:buBlip>
            </a:pPr>
            <a:endParaRPr lang="el-GR" altLang="el-GR" sz="1600" b="1" dirty="0">
              <a:solidFill>
                <a:srgbClr val="000000"/>
              </a:solidFill>
              <a:latin typeface="Cambria" pitchFamily="18" charset="0"/>
              <a:cs typeface="Arial" charset="0"/>
            </a:endParaRPr>
          </a:p>
          <a:p>
            <a:pPr algn="just" eaLnBrk="1" hangingPunct="1">
              <a:spcBef>
                <a:spcPct val="25000"/>
              </a:spcBef>
              <a:buSzPct val="80000"/>
              <a:buFontTx/>
              <a:buBlip>
                <a:blip r:embed="rId2"/>
              </a:buBlip>
            </a:pPr>
            <a:endParaRPr lang="el-GR" altLang="el-GR" sz="1600" b="1" dirty="0">
              <a:solidFill>
                <a:srgbClr val="000000"/>
              </a:solidFill>
              <a:latin typeface="Cambria" pitchFamily="18" charset="0"/>
              <a:cs typeface="Arial" charset="0"/>
            </a:endParaRPr>
          </a:p>
          <a:p>
            <a:pPr algn="just" eaLnBrk="1" hangingPunct="1">
              <a:spcBef>
                <a:spcPct val="25000"/>
              </a:spcBef>
              <a:buSzPct val="80000"/>
              <a:buFontTx/>
              <a:buBlip>
                <a:blip r:embed="rId2"/>
              </a:buBlip>
            </a:pPr>
            <a:endParaRPr lang="el-GR" altLang="el-GR" sz="1600" b="1" dirty="0">
              <a:solidFill>
                <a:srgbClr val="000000"/>
              </a:solidFill>
              <a:latin typeface="Cambria" pitchFamily="18" charset="0"/>
              <a:cs typeface="Arial" charset="0"/>
            </a:endParaRPr>
          </a:p>
          <a:p>
            <a:pPr algn="just" eaLnBrk="1" hangingPunct="1">
              <a:spcBef>
                <a:spcPct val="25000"/>
              </a:spcBef>
              <a:buSzPct val="80000"/>
              <a:buFontTx/>
              <a:buBlip>
                <a:blip r:embed="rId2"/>
              </a:buBlip>
            </a:pPr>
            <a:endParaRPr lang="el-GR" altLang="el-GR" sz="1600" b="1" dirty="0">
              <a:solidFill>
                <a:srgbClr val="000000"/>
              </a:solidFill>
              <a:latin typeface="Cambria" pitchFamily="18" charset="0"/>
              <a:cs typeface="Arial" charset="0"/>
            </a:endParaRPr>
          </a:p>
        </p:txBody>
      </p:sp>
      <p:sp>
        <p:nvSpPr>
          <p:cNvPr id="9220" name="Rectangle 3"/>
          <p:cNvSpPr>
            <a:spLocks noChangeArrowheads="1"/>
          </p:cNvSpPr>
          <p:nvPr/>
        </p:nvSpPr>
        <p:spPr bwMode="auto">
          <a:xfrm>
            <a:off x="466725" y="115888"/>
            <a:ext cx="81375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eaLnBrk="1" hangingPunct="1">
              <a:spcBef>
                <a:spcPts val="600"/>
              </a:spcBef>
              <a:spcAft>
                <a:spcPts val="600"/>
              </a:spcAft>
            </a:pPr>
            <a:r>
              <a:rPr lang="el-GR" altLang="el-GR" b="1" dirty="0" smtClean="0">
                <a:solidFill>
                  <a:srgbClr val="C00000"/>
                </a:solidFill>
                <a:latin typeface="Cambria" pitchFamily="18" charset="0"/>
                <a:cs typeface="Times New Roman" pitchFamily="18" charset="0"/>
              </a:rPr>
              <a:t>Διασφάλιση ποιότητας των δεδομένων και η τήρηση των διαδικασιών παρακολούθης (2</a:t>
            </a:r>
            <a:r>
              <a:rPr lang="el-GR" altLang="el-GR" b="1" dirty="0">
                <a:solidFill>
                  <a:srgbClr val="C00000"/>
                </a:solidFill>
                <a:latin typeface="Cambria" pitchFamily="18" charset="0"/>
                <a:cs typeface="Times New Roman" pitchFamily="18" charset="0"/>
              </a:rPr>
              <a:t>)</a:t>
            </a:r>
          </a:p>
        </p:txBody>
      </p:sp>
      <p:pic>
        <p:nvPicPr>
          <p:cNvPr id="9221"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13" y="1588"/>
            <a:ext cx="228601"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8604250" y="6640513"/>
            <a:ext cx="647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ctr" eaLnBrk="1" hangingPunct="1">
              <a:spcBef>
                <a:spcPct val="50000"/>
              </a:spcBef>
            </a:pPr>
            <a:fld id="{74F045BD-66F5-4833-B89F-AFAAB37E7AA9}" type="slidenum">
              <a:rPr lang="el-GR" altLang="en-US" sz="1000" b="1">
                <a:solidFill>
                  <a:srgbClr val="4D4D4D"/>
                </a:solidFill>
                <a:latin typeface="Verdana" pitchFamily="34" charset="0"/>
              </a:rPr>
              <a:pPr algn="ctr" eaLnBrk="1" hangingPunct="1">
                <a:spcBef>
                  <a:spcPct val="50000"/>
                </a:spcBef>
              </a:pPr>
              <a:t>11</a:t>
            </a:fld>
            <a:endParaRPr lang="el-GR" altLang="en-US" sz="1000" b="1">
              <a:solidFill>
                <a:srgbClr val="4D4D4D"/>
              </a:solidFill>
              <a:latin typeface="Verdana" pitchFamily="34" charset="0"/>
            </a:endParaRPr>
          </a:p>
        </p:txBody>
      </p:sp>
      <p:pic>
        <p:nvPicPr>
          <p:cNvPr id="9221"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13" y="1588"/>
            <a:ext cx="228601"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Diagram 7"/>
          <p:cNvGraphicFramePr/>
          <p:nvPr>
            <p:extLst>
              <p:ext uri="{D42A27DB-BD31-4B8C-83A1-F6EECF244321}">
                <p14:modId xmlns:p14="http://schemas.microsoft.com/office/powerpoint/2010/main" val="1111541636"/>
              </p:ext>
            </p:extLst>
          </p:nvPr>
        </p:nvGraphicFramePr>
        <p:xfrm>
          <a:off x="251520" y="0"/>
          <a:ext cx="8748464" cy="61653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8604250" y="6640513"/>
            <a:ext cx="647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ctr" eaLnBrk="1" hangingPunct="1">
              <a:spcBef>
                <a:spcPct val="50000"/>
              </a:spcBef>
            </a:pPr>
            <a:fld id="{0881F5CB-8D88-4CC4-A60E-1C1B5C0C0BA6}" type="slidenum">
              <a:rPr lang="el-GR" altLang="en-US" sz="1000" b="1">
                <a:solidFill>
                  <a:srgbClr val="4D4D4D"/>
                </a:solidFill>
                <a:latin typeface="Verdana" pitchFamily="34" charset="0"/>
              </a:rPr>
              <a:pPr algn="ctr" eaLnBrk="1" hangingPunct="1">
                <a:spcBef>
                  <a:spcPct val="50000"/>
                </a:spcBef>
              </a:pPr>
              <a:t>12</a:t>
            </a:fld>
            <a:endParaRPr lang="el-GR" altLang="en-US" sz="1000" b="1">
              <a:solidFill>
                <a:srgbClr val="4D4D4D"/>
              </a:solidFill>
              <a:latin typeface="Verdana" pitchFamily="34" charset="0"/>
            </a:endParaRPr>
          </a:p>
        </p:txBody>
      </p:sp>
      <p:pic>
        <p:nvPicPr>
          <p:cNvPr id="10245"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13" y="1588"/>
            <a:ext cx="228601"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5292080" y="404664"/>
            <a:ext cx="3456384" cy="6120680"/>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41325" indent="-441325">
              <a:buBlip>
                <a:blip r:embed="rId3"/>
              </a:buBlip>
            </a:pPr>
            <a:endParaRPr lang="el-GR" altLang="el-GR" sz="2000" b="1" dirty="0" smtClean="0">
              <a:solidFill>
                <a:schemeClr val="tx1"/>
              </a:solidFill>
              <a:latin typeface="Cambria" pitchFamily="18" charset="0"/>
              <a:cs typeface="Arial" charset="0"/>
            </a:endParaRPr>
          </a:p>
          <a:p>
            <a:pPr marL="441325" indent="-441325">
              <a:spcAft>
                <a:spcPts val="600"/>
              </a:spcAft>
              <a:buBlip>
                <a:blip r:embed="rId3"/>
              </a:buBlip>
            </a:pPr>
            <a:r>
              <a:rPr lang="el-GR" altLang="el-GR" sz="2000" b="1" dirty="0" smtClean="0">
                <a:solidFill>
                  <a:schemeClr val="tx1"/>
                </a:solidFill>
                <a:latin typeface="Cambria" pitchFamily="18" charset="0"/>
                <a:cs typeface="Arial" charset="0"/>
              </a:rPr>
              <a:t>Ασφαλής  και </a:t>
            </a:r>
            <a:r>
              <a:rPr lang="el-GR" altLang="el-GR" sz="2000" b="1" dirty="0" smtClean="0">
                <a:solidFill>
                  <a:srgbClr val="FF0000"/>
                </a:solidFill>
                <a:latin typeface="Cambria" pitchFamily="18" charset="0"/>
                <a:cs typeface="Arial" charset="0"/>
              </a:rPr>
              <a:t>αξιόπιστη άθροιση</a:t>
            </a:r>
            <a:r>
              <a:rPr lang="el-GR" altLang="el-GR" sz="2000" b="1" dirty="0" smtClean="0">
                <a:solidFill>
                  <a:schemeClr val="tx1"/>
                </a:solidFill>
                <a:latin typeface="Cambria" pitchFamily="18" charset="0"/>
                <a:cs typeface="Arial" charset="0"/>
              </a:rPr>
              <a:t> των τιμών</a:t>
            </a:r>
          </a:p>
          <a:p>
            <a:pPr marL="441325" indent="-441325">
              <a:spcAft>
                <a:spcPts val="600"/>
              </a:spcAft>
              <a:buBlip>
                <a:blip r:embed="rId3"/>
              </a:buBlip>
            </a:pPr>
            <a:r>
              <a:rPr lang="el-GR" altLang="el-GR" sz="2000" b="1" dirty="0" smtClean="0">
                <a:solidFill>
                  <a:schemeClr val="tx1"/>
                </a:solidFill>
                <a:latin typeface="Cambria" pitchFamily="18" charset="0"/>
                <a:cs typeface="Arial" charset="0"/>
              </a:rPr>
              <a:t>Εναρμονισμένες </a:t>
            </a:r>
            <a:r>
              <a:rPr lang="el-GR" altLang="el-GR" sz="2000" b="1" dirty="0" smtClean="0">
                <a:solidFill>
                  <a:srgbClr val="FF0000"/>
                </a:solidFill>
                <a:latin typeface="Cambria" pitchFamily="18" charset="0"/>
                <a:cs typeface="Arial" charset="0"/>
              </a:rPr>
              <a:t>μεθοδολογίες</a:t>
            </a:r>
            <a:r>
              <a:rPr lang="el-GR" altLang="el-GR" sz="2000" b="1" dirty="0" smtClean="0">
                <a:solidFill>
                  <a:schemeClr val="tx1"/>
                </a:solidFill>
                <a:latin typeface="Cambria" pitchFamily="18" charset="0"/>
                <a:cs typeface="Arial" charset="0"/>
              </a:rPr>
              <a:t> για την ακριβή μέτρηση των δεικτών οριζόντια στα ΕΠ</a:t>
            </a:r>
          </a:p>
          <a:p>
            <a:pPr marL="441325" indent="-441325">
              <a:spcAft>
                <a:spcPts val="600"/>
              </a:spcAft>
              <a:buBlip>
                <a:blip r:embed="rId3"/>
              </a:buBlip>
            </a:pPr>
            <a:r>
              <a:rPr lang="el-GR" altLang="el-GR" sz="2000" b="1" dirty="0">
                <a:solidFill>
                  <a:srgbClr val="FF0000"/>
                </a:solidFill>
                <a:latin typeface="Cambria" pitchFamily="18" charset="0"/>
                <a:cs typeface="Arial" charset="0"/>
              </a:rPr>
              <a:t>Εναρμόνιση</a:t>
            </a:r>
            <a:r>
              <a:rPr lang="el-GR" altLang="el-GR" sz="2000" b="1" dirty="0">
                <a:solidFill>
                  <a:schemeClr val="tx1"/>
                </a:solidFill>
                <a:latin typeface="Cambria" pitchFamily="18" charset="0"/>
                <a:cs typeface="Arial" charset="0"/>
              </a:rPr>
              <a:t> </a:t>
            </a:r>
            <a:r>
              <a:rPr lang="el-GR" altLang="el-GR" sz="2000" b="1" dirty="0" smtClean="0">
                <a:solidFill>
                  <a:schemeClr val="tx1"/>
                </a:solidFill>
                <a:latin typeface="Cambria" pitchFamily="18" charset="0"/>
                <a:cs typeface="Arial" charset="0"/>
              </a:rPr>
              <a:t>των ορισμών με τις μεθοδολογίες μέτρησης</a:t>
            </a:r>
          </a:p>
          <a:p>
            <a:pPr marL="441325" indent="-441325">
              <a:spcAft>
                <a:spcPts val="600"/>
              </a:spcAft>
              <a:buBlip>
                <a:blip r:embed="rId3"/>
              </a:buBlip>
            </a:pPr>
            <a:r>
              <a:rPr lang="el-GR" altLang="el-GR" sz="2000" b="1" dirty="0">
                <a:solidFill>
                  <a:schemeClr val="tx1"/>
                </a:solidFill>
                <a:latin typeface="Cambria" pitchFamily="18" charset="0"/>
                <a:cs typeface="Arial" charset="0"/>
              </a:rPr>
              <a:t>Χρήση ενός μοναδικού δείκτη όταν αποτιμάται η ίδια εκροή</a:t>
            </a:r>
          </a:p>
          <a:p>
            <a:pPr marL="441325" indent="-441325">
              <a:spcAft>
                <a:spcPts val="600"/>
              </a:spcAft>
              <a:buBlip>
                <a:blip r:embed="rId3"/>
              </a:buBlip>
            </a:pPr>
            <a:r>
              <a:rPr lang="el-GR" altLang="el-GR" sz="2000" b="1" dirty="0" smtClean="0">
                <a:solidFill>
                  <a:schemeClr val="tx1"/>
                </a:solidFill>
                <a:latin typeface="Cambria" pitchFamily="18" charset="0"/>
                <a:cs typeface="Arial" charset="0"/>
              </a:rPr>
              <a:t>Μείωση  του συνολικού  αριθμου των δεικτών</a:t>
            </a:r>
          </a:p>
          <a:p>
            <a:endParaRPr lang="el-GR" sz="2000" dirty="0">
              <a:solidFill>
                <a:schemeClr val="tx1"/>
              </a:solidFill>
            </a:endParaRPr>
          </a:p>
        </p:txBody>
      </p:sp>
      <p:sp>
        <p:nvSpPr>
          <p:cNvPr id="8" name="Rectangle 7"/>
          <p:cNvSpPr/>
          <p:nvPr/>
        </p:nvSpPr>
        <p:spPr>
          <a:xfrm>
            <a:off x="755576" y="548680"/>
            <a:ext cx="2736304" cy="3096344"/>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41325" indent="-441325">
              <a:buBlip>
                <a:blip r:embed="rId3"/>
              </a:buBlip>
            </a:pPr>
            <a:endParaRPr lang="el-GR" altLang="el-GR" b="1" dirty="0" smtClean="0">
              <a:solidFill>
                <a:srgbClr val="000000"/>
              </a:solidFill>
              <a:latin typeface="Cambria" pitchFamily="18" charset="0"/>
              <a:cs typeface="Arial" charset="0"/>
            </a:endParaRPr>
          </a:p>
          <a:p>
            <a:pPr lvl="0" algn="ctr"/>
            <a:r>
              <a:rPr lang="el-GR" altLang="el-GR" sz="2400" b="1" dirty="0" smtClean="0">
                <a:solidFill>
                  <a:srgbClr val="C00000"/>
                </a:solidFill>
                <a:latin typeface="Cambria" pitchFamily="18" charset="0"/>
                <a:cs typeface="Arial" charset="0"/>
              </a:rPr>
              <a:t>Ομογενοποίηση  δεικτών </a:t>
            </a:r>
            <a:endParaRPr lang="el-GR" sz="2400" dirty="0" smtClean="0">
              <a:solidFill>
                <a:srgbClr val="C00000"/>
              </a:solidFill>
            </a:endParaRPr>
          </a:p>
          <a:p>
            <a:endParaRPr lang="el-GR" altLang="el-GR" b="1" dirty="0" smtClean="0">
              <a:solidFill>
                <a:schemeClr val="tx1"/>
              </a:solidFill>
              <a:latin typeface="Cambria" pitchFamily="18" charset="0"/>
              <a:cs typeface="Arial" charset="0"/>
            </a:endParaRPr>
          </a:p>
        </p:txBody>
      </p:sp>
      <p:sp>
        <p:nvSpPr>
          <p:cNvPr id="9" name="Rectangle 8"/>
          <p:cNvSpPr/>
          <p:nvPr/>
        </p:nvSpPr>
        <p:spPr>
          <a:xfrm>
            <a:off x="743784" y="4077072"/>
            <a:ext cx="4260264" cy="2448272"/>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41325" indent="-441325">
              <a:buBlip>
                <a:blip r:embed="rId3"/>
              </a:buBlip>
            </a:pPr>
            <a:endParaRPr lang="el-GR" altLang="el-GR" b="1" dirty="0" smtClean="0">
              <a:solidFill>
                <a:srgbClr val="000000"/>
              </a:solidFill>
              <a:latin typeface="Cambria" pitchFamily="18" charset="0"/>
              <a:cs typeface="Arial" charset="0"/>
            </a:endParaRPr>
          </a:p>
          <a:p>
            <a:pPr lvl="0"/>
            <a:r>
              <a:rPr lang="el-GR" altLang="el-GR" sz="2000" b="1" dirty="0" smtClean="0">
                <a:solidFill>
                  <a:srgbClr val="000000"/>
                </a:solidFill>
                <a:latin typeface="Cambria" pitchFamily="18" charset="0"/>
                <a:cs typeface="Arial" charset="0"/>
              </a:rPr>
              <a:t>Αφορά : </a:t>
            </a:r>
          </a:p>
          <a:p>
            <a:pPr marL="361950" lvl="0" indent="-361950">
              <a:buFont typeface="Arial" pitchFamily="34" charset="0"/>
              <a:buChar char="•"/>
            </a:pPr>
            <a:r>
              <a:rPr lang="el-GR" altLang="el-GR" sz="2000" b="1" dirty="0" smtClean="0">
                <a:solidFill>
                  <a:srgbClr val="000000"/>
                </a:solidFill>
                <a:latin typeface="Cambria" pitchFamily="18" charset="0"/>
                <a:cs typeface="Arial" charset="0"/>
              </a:rPr>
              <a:t>επιχειρησιακούς δείκτες εκροών ανά Ε.Π. του ΕΤΠΑ και του ΤΣ</a:t>
            </a:r>
          </a:p>
          <a:p>
            <a:pPr marL="361950" lvl="0" indent="-361950">
              <a:buFont typeface="Arial" pitchFamily="34" charset="0"/>
              <a:buChar char="•"/>
            </a:pPr>
            <a:r>
              <a:rPr lang="el-GR" altLang="el-GR" sz="2000" b="1" dirty="0" smtClean="0">
                <a:solidFill>
                  <a:srgbClr val="000000"/>
                </a:solidFill>
                <a:latin typeface="Cambria" pitchFamily="18" charset="0"/>
                <a:cs typeface="Arial" charset="0"/>
              </a:rPr>
              <a:t>πρόσθετους δείκτες εκροών ανά Ε.Π. που  εισήχθησαν στον πυρήνα του ΟΠΣ από helpdesk</a:t>
            </a:r>
          </a:p>
          <a:p>
            <a:pPr marL="361950" lvl="0" indent="-361950">
              <a:buFont typeface="Arial" pitchFamily="34" charset="0"/>
              <a:buChar char="•"/>
            </a:pPr>
            <a:endParaRPr lang="el-GR" sz="2000" dirty="0"/>
          </a:p>
        </p:txBody>
      </p:sp>
      <p:sp>
        <p:nvSpPr>
          <p:cNvPr id="11" name="Right Arrow 10"/>
          <p:cNvSpPr/>
          <p:nvPr/>
        </p:nvSpPr>
        <p:spPr>
          <a:xfrm>
            <a:off x="3779912" y="1844824"/>
            <a:ext cx="1152128" cy="504056"/>
          </a:xfrm>
          <a:prstGeom prst="rightArrow">
            <a:avLst/>
          </a:prstGeom>
          <a:solidFill>
            <a:srgbClr val="FFFF00"/>
          </a:solidFill>
          <a:ln w="38100" cmpd="sng">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8604250" y="6640513"/>
            <a:ext cx="647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ctr" eaLnBrk="1" hangingPunct="1">
              <a:spcBef>
                <a:spcPct val="50000"/>
              </a:spcBef>
            </a:pPr>
            <a:fld id="{152C8901-82C2-4A32-9CFE-747B4D25BF97}" type="slidenum">
              <a:rPr lang="el-GR" altLang="en-US" sz="1000" b="1">
                <a:solidFill>
                  <a:srgbClr val="4D4D4D"/>
                </a:solidFill>
                <a:latin typeface="Verdana" pitchFamily="34" charset="0"/>
              </a:rPr>
              <a:pPr algn="ctr" eaLnBrk="1" hangingPunct="1">
                <a:spcBef>
                  <a:spcPct val="50000"/>
                </a:spcBef>
              </a:pPr>
              <a:t>13</a:t>
            </a:fld>
            <a:endParaRPr lang="el-GR" altLang="en-US" sz="1000" b="1">
              <a:solidFill>
                <a:srgbClr val="4D4D4D"/>
              </a:solidFill>
              <a:latin typeface="Verdana" pitchFamily="34" charset="0"/>
            </a:endParaRPr>
          </a:p>
        </p:txBody>
      </p:sp>
      <p:sp>
        <p:nvSpPr>
          <p:cNvPr id="8195" name="Rectangle 6"/>
          <p:cNvSpPr>
            <a:spLocks noChangeArrowheads="1"/>
          </p:cNvSpPr>
          <p:nvPr/>
        </p:nvSpPr>
        <p:spPr bwMode="auto">
          <a:xfrm>
            <a:off x="350570" y="1196752"/>
            <a:ext cx="8496300" cy="599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spcBef>
                <a:spcPts val="600"/>
              </a:spcBef>
              <a:spcAft>
                <a:spcPts val="600"/>
              </a:spcAft>
              <a:defRPr/>
            </a:pPr>
            <a:r>
              <a:rPr lang="el-GR" altLang="en-US" b="1" dirty="0" smtClean="0">
                <a:solidFill>
                  <a:srgbClr val="0066FF"/>
                </a:solidFill>
                <a:latin typeface="Cambria" pitchFamily="18" charset="0"/>
                <a:ea typeface="Calibri" pitchFamily="34" charset="0"/>
                <a:cs typeface="Calibri" pitchFamily="34" charset="0"/>
              </a:rPr>
              <a:t>Κύρια </a:t>
            </a:r>
            <a:r>
              <a:rPr lang="el-GR" altLang="en-US" b="1" dirty="0">
                <a:solidFill>
                  <a:srgbClr val="0066FF"/>
                </a:solidFill>
                <a:latin typeface="Cambria" pitchFamily="18" charset="0"/>
                <a:ea typeface="Calibri" pitchFamily="34" charset="0"/>
                <a:cs typeface="Calibri" pitchFamily="34" charset="0"/>
              </a:rPr>
              <a:t>ευρήματα </a:t>
            </a:r>
            <a:r>
              <a:rPr lang="el-GR" altLang="en-US" b="1" dirty="0" smtClean="0">
                <a:solidFill>
                  <a:srgbClr val="0066FF"/>
                </a:solidFill>
                <a:latin typeface="Cambria" pitchFamily="18" charset="0"/>
                <a:ea typeface="Calibri" pitchFamily="34" charset="0"/>
                <a:cs typeface="Calibri" pitchFamily="34" charset="0"/>
              </a:rPr>
              <a:t>- Εισροή </a:t>
            </a:r>
            <a:r>
              <a:rPr lang="el-GR" altLang="en-US" b="1" dirty="0">
                <a:solidFill>
                  <a:srgbClr val="0066FF"/>
                </a:solidFill>
                <a:latin typeface="Cambria" pitchFamily="18" charset="0"/>
                <a:ea typeface="Calibri" pitchFamily="34" charset="0"/>
                <a:cs typeface="Calibri" pitchFamily="34" charset="0"/>
              </a:rPr>
              <a:t>από τους ελέγχους της ΕΕ  (</a:t>
            </a:r>
            <a:r>
              <a:rPr lang="en-US" altLang="en-US" b="1" dirty="0">
                <a:solidFill>
                  <a:srgbClr val="0066FF"/>
                </a:solidFill>
                <a:latin typeface="Cambria" pitchFamily="18" charset="0"/>
                <a:ea typeface="Calibri" pitchFamily="34" charset="0"/>
                <a:cs typeface="Calibri" pitchFamily="34" charset="0"/>
              </a:rPr>
              <a:t>EC audits)</a:t>
            </a:r>
            <a:r>
              <a:rPr lang="el-GR" altLang="en-US" b="1" dirty="0">
                <a:solidFill>
                  <a:srgbClr val="0066FF"/>
                </a:solidFill>
                <a:latin typeface="Cambria" pitchFamily="18" charset="0"/>
                <a:ea typeface="Calibri" pitchFamily="34" charset="0"/>
                <a:cs typeface="Calibri" pitchFamily="34" charset="0"/>
              </a:rPr>
              <a:t> </a:t>
            </a:r>
            <a:endParaRPr lang="el-GR" altLang="en-US" b="1" dirty="0" smtClean="0">
              <a:solidFill>
                <a:srgbClr val="0066FF"/>
              </a:solidFill>
              <a:latin typeface="Cambria" pitchFamily="18" charset="0"/>
              <a:ea typeface="Calibri" pitchFamily="34" charset="0"/>
              <a:cs typeface="Calibri" pitchFamily="34" charset="0"/>
            </a:endParaRPr>
          </a:p>
          <a:p>
            <a:pPr algn="just">
              <a:spcBef>
                <a:spcPts val="600"/>
              </a:spcBef>
              <a:spcAft>
                <a:spcPts val="600"/>
              </a:spcAft>
              <a:defRPr/>
            </a:pPr>
            <a:endParaRPr lang="el-GR" altLang="en-US" b="1" dirty="0">
              <a:solidFill>
                <a:srgbClr val="0066FF"/>
              </a:solidFill>
              <a:latin typeface="Cambria" pitchFamily="18" charset="0"/>
              <a:ea typeface="Calibri" pitchFamily="34" charset="0"/>
              <a:cs typeface="Calibri" pitchFamily="34" charset="0"/>
            </a:endParaRPr>
          </a:p>
          <a:p>
            <a:pPr marL="285750" indent="-285750" algn="just">
              <a:spcBef>
                <a:spcPts val="600"/>
              </a:spcBef>
              <a:spcAft>
                <a:spcPts val="600"/>
              </a:spcAft>
              <a:buFontTx/>
              <a:buBlip>
                <a:blip r:embed="rId2"/>
              </a:buBlip>
              <a:defRPr/>
            </a:pPr>
            <a:r>
              <a:rPr lang="el-GR" b="1" dirty="0" smtClean="0">
                <a:latin typeface="Cambria" panose="02040503050406030204" pitchFamily="18" charset="0"/>
                <a:ea typeface="Times New Roman"/>
                <a:cs typeface="Calibri" pitchFamily="34" charset="0"/>
              </a:rPr>
              <a:t>Ελλείψεις στη </a:t>
            </a:r>
            <a:r>
              <a:rPr lang="el-GR" b="1" u="sng" dirty="0" smtClean="0">
                <a:latin typeface="Cambria" panose="02040503050406030204" pitchFamily="18" charset="0"/>
                <a:ea typeface="Times New Roman"/>
                <a:cs typeface="Calibri" pitchFamily="34" charset="0"/>
              </a:rPr>
              <a:t>σαφήνεια των διαδικασιών </a:t>
            </a:r>
            <a:r>
              <a:rPr lang="el-GR" b="1" dirty="0" smtClean="0">
                <a:latin typeface="Cambria" panose="02040503050406030204" pitchFamily="18" charset="0"/>
                <a:ea typeface="Times New Roman"/>
                <a:cs typeface="Calibri" pitchFamily="34" charset="0"/>
              </a:rPr>
              <a:t>παρακολούθησης δεικτών</a:t>
            </a:r>
          </a:p>
          <a:p>
            <a:pPr marL="285750" indent="-285750" algn="just">
              <a:spcBef>
                <a:spcPts val="600"/>
              </a:spcBef>
              <a:spcAft>
                <a:spcPts val="600"/>
              </a:spcAft>
              <a:buFontTx/>
              <a:buBlip>
                <a:blip r:embed="rId2"/>
              </a:buBlip>
              <a:defRPr/>
            </a:pPr>
            <a:r>
              <a:rPr lang="el-GR" b="1" dirty="0" smtClean="0">
                <a:latin typeface="Cambria" panose="02040503050406030204" pitchFamily="18" charset="0"/>
                <a:ea typeface="Times New Roman"/>
                <a:cs typeface="Calibri" pitchFamily="34" charset="0"/>
              </a:rPr>
              <a:t>Ελλείψεις στην </a:t>
            </a:r>
            <a:r>
              <a:rPr lang="el-GR" b="1" u="sng" dirty="0" smtClean="0">
                <a:latin typeface="Cambria" panose="02040503050406030204" pitchFamily="18" charset="0"/>
                <a:ea typeface="Times New Roman"/>
                <a:cs typeface="Calibri" pitchFamily="34" charset="0"/>
              </a:rPr>
              <a:t>αυτόματη </a:t>
            </a:r>
            <a:r>
              <a:rPr lang="el-GR" b="1" u="sng" dirty="0">
                <a:latin typeface="Cambria" panose="02040503050406030204" pitchFamily="18" charset="0"/>
                <a:ea typeface="Times New Roman"/>
                <a:cs typeface="Calibri" pitchFamily="34" charset="0"/>
              </a:rPr>
              <a:t>εξαγωγή των τιμών των δεικτών από το Πληροφοριακό Σύστημα</a:t>
            </a:r>
            <a:r>
              <a:rPr lang="el-GR" b="1" dirty="0">
                <a:latin typeface="Cambria" panose="02040503050406030204" pitchFamily="18" charset="0"/>
                <a:ea typeface="Times New Roman"/>
                <a:cs typeface="Calibri" pitchFamily="34" charset="0"/>
              </a:rPr>
              <a:t> για τους σκοπούς των αναφορών και της </a:t>
            </a:r>
            <a:r>
              <a:rPr lang="el-GR" b="1" dirty="0" smtClean="0">
                <a:latin typeface="Cambria" panose="02040503050406030204" pitchFamily="18" charset="0"/>
                <a:ea typeface="Times New Roman"/>
                <a:cs typeface="Calibri" pitchFamily="34" charset="0"/>
              </a:rPr>
              <a:t>Ετήσιας Έκθεσης Υλοποίησης</a:t>
            </a:r>
            <a:endParaRPr lang="el-GR" b="1" dirty="0">
              <a:latin typeface="Cambria" panose="02040503050406030204" pitchFamily="18" charset="0"/>
              <a:ea typeface="Times New Roman"/>
              <a:cs typeface="Calibri" pitchFamily="34" charset="0"/>
            </a:endParaRPr>
          </a:p>
          <a:p>
            <a:pPr marL="285750" indent="-285750" algn="just">
              <a:spcBef>
                <a:spcPts val="600"/>
              </a:spcBef>
              <a:spcAft>
                <a:spcPts val="600"/>
              </a:spcAft>
              <a:buFontTx/>
              <a:buBlip>
                <a:blip r:embed="rId2"/>
              </a:buBlip>
              <a:defRPr/>
            </a:pPr>
            <a:r>
              <a:rPr lang="el-GR" b="1" dirty="0" smtClean="0">
                <a:latin typeface="Cambria" panose="02040503050406030204" pitchFamily="18" charset="0"/>
                <a:ea typeface="Times New Roman"/>
                <a:cs typeface="Calibri" pitchFamily="34" charset="0"/>
              </a:rPr>
              <a:t>Απαίτηση για συχνότερους </a:t>
            </a:r>
            <a:r>
              <a:rPr lang="el-GR" b="1" u="sng" dirty="0" smtClean="0">
                <a:latin typeface="Cambria" panose="02040503050406030204" pitchFamily="18" charset="0"/>
                <a:ea typeface="Times New Roman"/>
                <a:cs typeface="Calibri" pitchFamily="34" charset="0"/>
              </a:rPr>
              <a:t>ποιοτικούς ελέγχους του </a:t>
            </a:r>
            <a:r>
              <a:rPr lang="el-GR" b="1" u="sng" dirty="0">
                <a:latin typeface="Cambria" panose="02040503050406030204" pitchFamily="18" charset="0"/>
                <a:ea typeface="Times New Roman"/>
                <a:cs typeface="Calibri" pitchFamily="34" charset="0"/>
              </a:rPr>
              <a:t>συτήματος για </a:t>
            </a:r>
            <a:r>
              <a:rPr lang="el-GR" b="1" u="sng" dirty="0" smtClean="0">
                <a:latin typeface="Cambria" panose="02040503050406030204" pitchFamily="18" charset="0"/>
                <a:ea typeface="Times New Roman"/>
                <a:cs typeface="Calibri" pitchFamily="34" charset="0"/>
              </a:rPr>
              <a:t>την αποφυγή </a:t>
            </a:r>
            <a:r>
              <a:rPr lang="el-GR" b="1" u="sng" dirty="0">
                <a:latin typeface="Cambria" panose="02040503050406030204" pitchFamily="18" charset="0"/>
                <a:ea typeface="Times New Roman"/>
                <a:cs typeface="Calibri" pitchFamily="34" charset="0"/>
              </a:rPr>
              <a:t>λαθών</a:t>
            </a:r>
            <a:r>
              <a:rPr lang="el-GR" b="1" dirty="0">
                <a:latin typeface="Cambria" panose="02040503050406030204" pitchFamily="18" charset="0"/>
                <a:ea typeface="Times New Roman"/>
                <a:cs typeface="Calibri" pitchFamily="34" charset="0"/>
              </a:rPr>
              <a:t> (μη συμπερίληψη τιμών δεικτών, μη σωρευτικότητα των τιμών, λάθος </a:t>
            </a:r>
            <a:r>
              <a:rPr lang="el-GR" b="1" dirty="0" smtClean="0">
                <a:latin typeface="Cambria" panose="02040503050406030204" pitchFamily="18" charset="0"/>
                <a:ea typeface="Times New Roman"/>
                <a:cs typeface="Calibri" pitchFamily="34" charset="0"/>
              </a:rPr>
              <a:t>αντιστοιχιση </a:t>
            </a:r>
            <a:r>
              <a:rPr lang="el-GR" b="1" dirty="0">
                <a:latin typeface="Cambria" panose="02040503050406030204" pitchFamily="18" charset="0"/>
                <a:ea typeface="Times New Roman"/>
                <a:cs typeface="Calibri" pitchFamily="34" charset="0"/>
              </a:rPr>
              <a:t>αναφορών με επενδυτικές προτεραιότητες, </a:t>
            </a:r>
            <a:r>
              <a:rPr lang="el-GR" b="1" dirty="0" smtClean="0">
                <a:latin typeface="Cambria" panose="02040503050406030204" pitchFamily="18" charset="0"/>
                <a:ea typeface="Times New Roman"/>
                <a:cs typeface="Calibri" pitchFamily="34" charset="0"/>
              </a:rPr>
              <a:t>λαθη </a:t>
            </a:r>
            <a:r>
              <a:rPr lang="el-GR" b="1" dirty="0">
                <a:latin typeface="Cambria" panose="02040503050406030204" pitchFamily="18" charset="0"/>
                <a:ea typeface="Times New Roman"/>
                <a:cs typeface="Calibri" pitchFamily="34" charset="0"/>
              </a:rPr>
              <a:t>πληκτρολόγησης </a:t>
            </a:r>
            <a:r>
              <a:rPr lang="el-GR" b="1" dirty="0" smtClean="0">
                <a:latin typeface="Cambria" panose="02040503050406030204" pitchFamily="18" charset="0"/>
                <a:ea typeface="Times New Roman"/>
                <a:cs typeface="Calibri" pitchFamily="34" charset="0"/>
              </a:rPr>
              <a:t>κ.ά.)</a:t>
            </a:r>
            <a:endParaRPr lang="el-GR" b="1" dirty="0">
              <a:latin typeface="Cambria" panose="02040503050406030204" pitchFamily="18" charset="0"/>
              <a:ea typeface="Times New Roman"/>
              <a:cs typeface="Calibri" pitchFamily="34" charset="0"/>
            </a:endParaRPr>
          </a:p>
          <a:p>
            <a:pPr marL="285750" indent="-285750" algn="just">
              <a:spcBef>
                <a:spcPts val="600"/>
              </a:spcBef>
              <a:spcAft>
                <a:spcPts val="600"/>
              </a:spcAft>
              <a:buFontTx/>
              <a:buBlip>
                <a:blip r:embed="rId2"/>
              </a:buBlip>
              <a:defRPr/>
            </a:pPr>
            <a:r>
              <a:rPr lang="el-GR" b="1" dirty="0">
                <a:latin typeface="Cambria" panose="02040503050406030204" pitchFamily="18" charset="0"/>
                <a:ea typeface="Times New Roman"/>
                <a:cs typeface="Calibri" pitchFamily="34" charset="0"/>
              </a:rPr>
              <a:t>Απαίτηση για τον εντοπισμό λαθών και τη διόρθωσή </a:t>
            </a:r>
            <a:r>
              <a:rPr lang="el-GR" b="1" dirty="0" smtClean="0">
                <a:latin typeface="Cambria" panose="02040503050406030204" pitchFamily="18" charset="0"/>
                <a:ea typeface="Times New Roman"/>
                <a:cs typeface="Calibri" pitchFamily="34" charset="0"/>
              </a:rPr>
              <a:t>τους - </a:t>
            </a:r>
            <a:r>
              <a:rPr lang="el-GR" b="1" u="sng" dirty="0" err="1" smtClean="0">
                <a:latin typeface="Cambria" panose="02040503050406030204" pitchFamily="18" charset="0"/>
                <a:ea typeface="Times New Roman"/>
                <a:cs typeface="Calibri" pitchFamily="34" charset="0"/>
              </a:rPr>
              <a:t>ιχνηλασιμότητα</a:t>
            </a:r>
            <a:r>
              <a:rPr lang="el-GR" b="1" u="sng" dirty="0" smtClean="0">
                <a:latin typeface="Cambria" panose="02040503050406030204" pitchFamily="18" charset="0"/>
                <a:ea typeface="Times New Roman"/>
                <a:cs typeface="Calibri" pitchFamily="34" charset="0"/>
              </a:rPr>
              <a:t> </a:t>
            </a:r>
            <a:r>
              <a:rPr lang="el-GR" b="1" u="sng" dirty="0">
                <a:latin typeface="Cambria" panose="02040503050406030204" pitchFamily="18" charset="0"/>
                <a:ea typeface="Times New Roman"/>
                <a:cs typeface="Calibri" pitchFamily="34" charset="0"/>
              </a:rPr>
              <a:t>του συστήματος </a:t>
            </a:r>
            <a:r>
              <a:rPr lang="el-GR" b="1" u="sng" dirty="0" smtClean="0">
                <a:latin typeface="Cambria" panose="02040503050406030204" pitchFamily="18" charset="0"/>
                <a:ea typeface="Times New Roman"/>
                <a:cs typeface="Calibri" pitchFamily="34" charset="0"/>
              </a:rPr>
              <a:t>δεικτών</a:t>
            </a:r>
            <a:endParaRPr lang="el-GR" b="1" dirty="0">
              <a:latin typeface="Cambria" panose="02040503050406030204" pitchFamily="18" charset="0"/>
              <a:ea typeface="Times New Roman"/>
              <a:cs typeface="Calibri" pitchFamily="34" charset="0"/>
            </a:endParaRPr>
          </a:p>
          <a:p>
            <a:pPr algn="just">
              <a:spcBef>
                <a:spcPts val="600"/>
              </a:spcBef>
              <a:spcAft>
                <a:spcPts val="600"/>
              </a:spcAft>
              <a:defRPr/>
            </a:pPr>
            <a:endParaRPr lang="el-GR" b="1" dirty="0">
              <a:latin typeface="Cambria" panose="02040503050406030204" pitchFamily="18" charset="0"/>
              <a:ea typeface="Times New Roman"/>
              <a:cs typeface="Calibri" pitchFamily="34" charset="0"/>
            </a:endParaRPr>
          </a:p>
          <a:p>
            <a:pPr algn="just">
              <a:spcBef>
                <a:spcPct val="25000"/>
              </a:spcBef>
              <a:spcAft>
                <a:spcPct val="10000"/>
              </a:spcAft>
              <a:defRPr/>
            </a:pPr>
            <a:endParaRPr lang="el-GR" b="1" dirty="0">
              <a:latin typeface="Cambria" panose="02040503050406030204" pitchFamily="18" charset="0"/>
            </a:endParaRPr>
          </a:p>
          <a:p>
            <a:pPr>
              <a:spcBef>
                <a:spcPct val="25000"/>
              </a:spcBef>
              <a:spcAft>
                <a:spcPct val="10000"/>
              </a:spcAft>
              <a:buFontTx/>
              <a:buChar char="•"/>
              <a:defRPr/>
            </a:pPr>
            <a:endParaRPr lang="el-GR" b="1" dirty="0">
              <a:latin typeface="Cambria" panose="02040503050406030204" pitchFamily="18" charset="0"/>
            </a:endParaRPr>
          </a:p>
        </p:txBody>
      </p:sp>
      <p:sp>
        <p:nvSpPr>
          <p:cNvPr id="12292" name="Rectangle 3"/>
          <p:cNvSpPr>
            <a:spLocks noChangeArrowheads="1"/>
          </p:cNvSpPr>
          <p:nvPr/>
        </p:nvSpPr>
        <p:spPr bwMode="auto">
          <a:xfrm>
            <a:off x="322263" y="292586"/>
            <a:ext cx="849788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eaLnBrk="1" hangingPunct="1"/>
            <a:r>
              <a:rPr lang="el-GR" altLang="en-US" sz="2000" b="1" dirty="0" smtClean="0">
                <a:solidFill>
                  <a:srgbClr val="C00000"/>
                </a:solidFill>
                <a:latin typeface="Cambria" pitchFamily="18" charset="0"/>
                <a:ea typeface="Calibri" pitchFamily="34" charset="0"/>
                <a:cs typeface="Calibri" pitchFamily="34" charset="0"/>
              </a:rPr>
              <a:t>Παράγοντες αξιοπιστίας του συστήματος δεικτών (1)</a:t>
            </a:r>
            <a:endParaRPr lang="el-GR" altLang="en-US" sz="2000" b="1" dirty="0">
              <a:solidFill>
                <a:srgbClr val="C00000"/>
              </a:solidFill>
              <a:latin typeface="Cambria" pitchFamily="18" charset="0"/>
              <a:ea typeface="Calibri" pitchFamily="34" charset="0"/>
              <a:cs typeface="Calibri" pitchFamily="34" charset="0"/>
            </a:endParaRPr>
          </a:p>
        </p:txBody>
      </p:sp>
      <p:pic>
        <p:nvPicPr>
          <p:cNvPr id="1229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3" y="1588"/>
            <a:ext cx="228601"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8604250" y="6640513"/>
            <a:ext cx="647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ctr" eaLnBrk="1" hangingPunct="1">
              <a:spcBef>
                <a:spcPct val="50000"/>
              </a:spcBef>
            </a:pPr>
            <a:fld id="{152C8901-82C2-4A32-9CFE-747B4D25BF97}" type="slidenum">
              <a:rPr lang="el-GR" altLang="en-US" sz="1000" b="1">
                <a:solidFill>
                  <a:srgbClr val="4D4D4D"/>
                </a:solidFill>
                <a:latin typeface="Verdana" pitchFamily="34" charset="0"/>
              </a:rPr>
              <a:pPr algn="ctr" eaLnBrk="1" hangingPunct="1">
                <a:spcBef>
                  <a:spcPct val="50000"/>
                </a:spcBef>
              </a:pPr>
              <a:t>14</a:t>
            </a:fld>
            <a:endParaRPr lang="el-GR" altLang="en-US" sz="1000" b="1">
              <a:solidFill>
                <a:srgbClr val="4D4D4D"/>
              </a:solidFill>
              <a:latin typeface="Verdana" pitchFamily="34" charset="0"/>
            </a:endParaRPr>
          </a:p>
        </p:txBody>
      </p:sp>
      <p:sp>
        <p:nvSpPr>
          <p:cNvPr id="8195" name="Rectangle 6"/>
          <p:cNvSpPr>
            <a:spLocks noChangeArrowheads="1"/>
          </p:cNvSpPr>
          <p:nvPr/>
        </p:nvSpPr>
        <p:spPr bwMode="auto">
          <a:xfrm>
            <a:off x="323528" y="620688"/>
            <a:ext cx="8496300" cy="599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85750" indent="-285750" algn="just">
              <a:spcBef>
                <a:spcPts val="600"/>
              </a:spcBef>
              <a:spcAft>
                <a:spcPts val="600"/>
              </a:spcAft>
              <a:buFontTx/>
              <a:buBlip>
                <a:blip r:embed="rId2"/>
              </a:buBlip>
              <a:defRPr/>
            </a:pPr>
            <a:endParaRPr lang="el-GR" b="1" dirty="0" smtClean="0">
              <a:latin typeface="Cambria" panose="02040503050406030204" pitchFamily="18" charset="0"/>
              <a:ea typeface="Times New Roman"/>
              <a:cs typeface="Calibri" pitchFamily="34" charset="0"/>
            </a:endParaRPr>
          </a:p>
          <a:p>
            <a:pPr marL="285750" indent="-285750" algn="just">
              <a:spcBef>
                <a:spcPts val="600"/>
              </a:spcBef>
              <a:spcAft>
                <a:spcPts val="600"/>
              </a:spcAft>
              <a:buFontTx/>
              <a:buBlip>
                <a:blip r:embed="rId2"/>
              </a:buBlip>
              <a:defRPr/>
            </a:pPr>
            <a:endParaRPr lang="el-GR" b="1" dirty="0" smtClean="0">
              <a:latin typeface="Cambria" panose="02040503050406030204" pitchFamily="18" charset="0"/>
              <a:ea typeface="Times New Roman"/>
              <a:cs typeface="Calibri" pitchFamily="34" charset="0"/>
            </a:endParaRPr>
          </a:p>
          <a:p>
            <a:pPr marL="285750" indent="-285750" algn="just">
              <a:spcBef>
                <a:spcPts val="600"/>
              </a:spcBef>
              <a:spcAft>
                <a:spcPts val="600"/>
              </a:spcAft>
              <a:buFontTx/>
              <a:buBlip>
                <a:blip r:embed="rId2"/>
              </a:buBlip>
              <a:defRPr/>
            </a:pPr>
            <a:r>
              <a:rPr lang="el-GR" b="1" dirty="0" smtClean="0">
                <a:latin typeface="Cambria" panose="02040503050406030204" pitchFamily="18" charset="0"/>
                <a:ea typeface="Times New Roman"/>
                <a:cs typeface="Calibri" pitchFamily="34" charset="0"/>
              </a:rPr>
              <a:t>Θέματα διπλομέτρησης </a:t>
            </a:r>
            <a:r>
              <a:rPr lang="el-GR" b="1" dirty="0">
                <a:latin typeface="Cambria" panose="02040503050406030204" pitchFamily="18" charset="0"/>
                <a:ea typeface="Times New Roman"/>
                <a:cs typeface="Calibri" pitchFamily="34" charset="0"/>
              </a:rPr>
              <a:t>(</a:t>
            </a:r>
            <a:r>
              <a:rPr lang="en-US" b="1" dirty="0" smtClean="0">
                <a:latin typeface="Cambria" panose="02040503050406030204" pitchFamily="18" charset="0"/>
                <a:ea typeface="Times New Roman"/>
                <a:cs typeface="Calibri" pitchFamily="34" charset="0"/>
              </a:rPr>
              <a:t>Double-counting)</a:t>
            </a:r>
            <a:r>
              <a:rPr lang="el-GR" b="1" dirty="0" smtClean="0">
                <a:latin typeface="Cambria" panose="02040503050406030204" pitchFamily="18" charset="0"/>
                <a:ea typeface="Times New Roman"/>
                <a:cs typeface="Calibri" pitchFamily="34" charset="0"/>
              </a:rPr>
              <a:t> και έλλειψης </a:t>
            </a:r>
            <a:r>
              <a:rPr lang="el-GR" b="1" dirty="0">
                <a:latin typeface="Cambria" panose="02040503050406030204" pitchFamily="18" charset="0"/>
                <a:ea typeface="Times New Roman"/>
                <a:cs typeface="Calibri" pitchFamily="34" charset="0"/>
              </a:rPr>
              <a:t>οροφής (</a:t>
            </a:r>
            <a:r>
              <a:rPr lang="en-US" b="1" dirty="0">
                <a:latin typeface="Cambria" panose="02040503050406030204" pitchFamily="18" charset="0"/>
                <a:ea typeface="Times New Roman"/>
                <a:cs typeface="Calibri" pitchFamily="34" charset="0"/>
              </a:rPr>
              <a:t>lack of capping</a:t>
            </a:r>
            <a:r>
              <a:rPr lang="el-GR" b="1" dirty="0">
                <a:latin typeface="Cambria" panose="02040503050406030204" pitchFamily="18" charset="0"/>
                <a:ea typeface="Times New Roman"/>
                <a:cs typeface="Calibri" pitchFamily="34" charset="0"/>
              </a:rPr>
              <a:t>) στις τιμές των </a:t>
            </a:r>
            <a:r>
              <a:rPr lang="el-GR" b="1" dirty="0" smtClean="0">
                <a:latin typeface="Cambria" panose="02040503050406030204" pitchFamily="18" charset="0"/>
                <a:ea typeface="Times New Roman"/>
                <a:cs typeface="Calibri" pitchFamily="34" charset="0"/>
              </a:rPr>
              <a:t>δεικτών </a:t>
            </a:r>
            <a:endParaRPr lang="el-GR" b="1" dirty="0">
              <a:latin typeface="Cambria" panose="02040503050406030204" pitchFamily="18" charset="0"/>
              <a:ea typeface="Times New Roman"/>
              <a:cs typeface="Calibri" pitchFamily="34" charset="0"/>
            </a:endParaRPr>
          </a:p>
          <a:p>
            <a:pPr marL="285750" indent="-285750" algn="just">
              <a:spcBef>
                <a:spcPts val="600"/>
              </a:spcBef>
              <a:spcAft>
                <a:spcPts val="600"/>
              </a:spcAft>
              <a:buFontTx/>
              <a:buBlip>
                <a:blip r:embed="rId2"/>
              </a:buBlip>
              <a:defRPr/>
            </a:pPr>
            <a:r>
              <a:rPr lang="el-GR" b="1" dirty="0" smtClean="0">
                <a:latin typeface="Cambria" panose="02040503050406030204" pitchFamily="18" charset="0"/>
                <a:ea typeface="Times New Roman"/>
                <a:cs typeface="Calibri" pitchFamily="34" charset="0"/>
              </a:rPr>
              <a:t>Λάθη που </a:t>
            </a:r>
            <a:r>
              <a:rPr lang="el-GR" b="1" dirty="0">
                <a:latin typeface="Cambria" panose="02040503050406030204" pitchFamily="18" charset="0"/>
                <a:ea typeface="Times New Roman"/>
                <a:cs typeface="Calibri" pitchFamily="34" charset="0"/>
              </a:rPr>
              <a:t>συνδέονται με λάθος οδηγίες προς τελικούς δικαιούχους και </a:t>
            </a:r>
            <a:r>
              <a:rPr lang="el-GR" b="1" dirty="0" smtClean="0">
                <a:latin typeface="Cambria" panose="02040503050406030204" pitchFamily="18" charset="0"/>
                <a:ea typeface="Times New Roman"/>
                <a:cs typeface="Calibri" pitchFamily="34" charset="0"/>
              </a:rPr>
              <a:t>με τη μη </a:t>
            </a:r>
            <a:r>
              <a:rPr lang="el-GR" b="1" dirty="0">
                <a:latin typeface="Cambria" panose="02040503050406030204" pitchFamily="18" charset="0"/>
                <a:ea typeface="Times New Roman"/>
                <a:cs typeface="Calibri" pitchFamily="34" charset="0"/>
              </a:rPr>
              <a:t>κοινή αντίληψη των ορισμών των </a:t>
            </a:r>
            <a:r>
              <a:rPr lang="el-GR" b="1" dirty="0" smtClean="0">
                <a:latin typeface="Cambria" panose="02040503050406030204" pitchFamily="18" charset="0"/>
                <a:ea typeface="Times New Roman"/>
                <a:cs typeface="Calibri" pitchFamily="34" charset="0"/>
              </a:rPr>
              <a:t>δεικτών </a:t>
            </a:r>
            <a:endParaRPr lang="el-GR" b="1" dirty="0">
              <a:latin typeface="Cambria" panose="02040503050406030204" pitchFamily="18" charset="0"/>
              <a:ea typeface="Times New Roman"/>
              <a:cs typeface="Calibri" pitchFamily="34" charset="0"/>
            </a:endParaRPr>
          </a:p>
          <a:p>
            <a:pPr marL="285750" indent="-285750" algn="just">
              <a:spcBef>
                <a:spcPts val="600"/>
              </a:spcBef>
              <a:spcAft>
                <a:spcPts val="600"/>
              </a:spcAft>
              <a:buFontTx/>
              <a:buBlip>
                <a:blip r:embed="rId2"/>
              </a:buBlip>
              <a:defRPr/>
            </a:pPr>
            <a:r>
              <a:rPr lang="el-GR" b="1" dirty="0" smtClean="0">
                <a:latin typeface="Cambria" panose="02040503050406030204" pitchFamily="18" charset="0"/>
                <a:ea typeface="Times New Roman"/>
                <a:cs typeface="Calibri" pitchFamily="34" charset="0"/>
              </a:rPr>
              <a:t>Απαίτηση για τη διενέργεια διοικητικών επαληθεύσεων και επιτόπιων ελέγχων </a:t>
            </a:r>
            <a:endParaRPr lang="el-GR" b="1" dirty="0">
              <a:latin typeface="Cambria" panose="02040503050406030204" pitchFamily="18" charset="0"/>
              <a:ea typeface="Times New Roman"/>
              <a:cs typeface="Calibri" pitchFamily="34" charset="0"/>
            </a:endParaRPr>
          </a:p>
          <a:p>
            <a:pPr marL="285750" indent="-285750" algn="just">
              <a:spcBef>
                <a:spcPts val="600"/>
              </a:spcBef>
              <a:spcAft>
                <a:spcPts val="600"/>
              </a:spcAft>
              <a:buFontTx/>
              <a:buBlip>
                <a:blip r:embed="rId2"/>
              </a:buBlip>
              <a:defRPr/>
            </a:pPr>
            <a:r>
              <a:rPr lang="el-GR" b="1" dirty="0">
                <a:latin typeface="Cambria" panose="02040503050406030204" pitchFamily="18" charset="0"/>
                <a:ea typeface="Times New Roman"/>
                <a:cs typeface="Calibri" pitchFamily="34" charset="0"/>
              </a:rPr>
              <a:t>Πλήρης </a:t>
            </a:r>
            <a:r>
              <a:rPr lang="el-GR" b="1" dirty="0" err="1">
                <a:latin typeface="Cambria" panose="02040503050406030204" pitchFamily="18" charset="0"/>
                <a:ea typeface="Times New Roman"/>
                <a:cs typeface="Calibri" pitchFamily="34" charset="0"/>
              </a:rPr>
              <a:t>διαλειτουργικότητα</a:t>
            </a:r>
            <a:r>
              <a:rPr lang="el-GR" b="1" dirty="0">
                <a:latin typeface="Cambria" panose="02040503050406030204" pitchFamily="18" charset="0"/>
                <a:ea typeface="Times New Roman"/>
                <a:cs typeface="Calibri" pitchFamily="34" charset="0"/>
              </a:rPr>
              <a:t> </a:t>
            </a:r>
            <a:r>
              <a:rPr lang="el-GR" b="1" dirty="0" smtClean="0">
                <a:latin typeface="Cambria" panose="02040503050406030204" pitchFamily="18" charset="0"/>
                <a:ea typeface="Times New Roman"/>
                <a:cs typeface="Calibri" pitchFamily="34" charset="0"/>
              </a:rPr>
              <a:t>των </a:t>
            </a:r>
            <a:r>
              <a:rPr lang="el-GR" b="1" dirty="0">
                <a:latin typeface="Cambria" panose="02040503050406030204" pitchFamily="18" charset="0"/>
                <a:ea typeface="Times New Roman"/>
                <a:cs typeface="Calibri" pitchFamily="34" charset="0"/>
              </a:rPr>
              <a:t>συστημάτων ηλεκτρονικής </a:t>
            </a:r>
            <a:r>
              <a:rPr lang="el-GR" b="1" dirty="0" smtClean="0">
                <a:latin typeface="Cambria" panose="02040503050406030204" pitchFamily="18" charset="0"/>
                <a:ea typeface="Times New Roman"/>
                <a:cs typeface="Calibri" pitchFamily="34" charset="0"/>
              </a:rPr>
              <a:t>ανταλλαγής δεδομένων, πρωτίστως της ευρωπαϊκής βάσης </a:t>
            </a:r>
            <a:r>
              <a:rPr lang="en-US" b="1" dirty="0" smtClean="0">
                <a:latin typeface="Cambria" panose="02040503050406030204" pitchFamily="18" charset="0"/>
                <a:ea typeface="Times New Roman"/>
                <a:cs typeface="Calibri" pitchFamily="34" charset="0"/>
              </a:rPr>
              <a:t>SFC </a:t>
            </a:r>
            <a:r>
              <a:rPr lang="el-GR" b="1" dirty="0" smtClean="0">
                <a:latin typeface="Cambria" panose="02040503050406030204" pitchFamily="18" charset="0"/>
                <a:ea typeface="Times New Roman"/>
                <a:cs typeface="Calibri" pitchFamily="34" charset="0"/>
              </a:rPr>
              <a:t>και του ΟΠΣ και όπου είναι δυνατό του ΟΠΣ με άλλες εθνικές βάσεις δεδομένων</a:t>
            </a:r>
            <a:endParaRPr lang="el-GR" b="1" dirty="0">
              <a:latin typeface="Cambria" panose="02040503050406030204" pitchFamily="18" charset="0"/>
              <a:ea typeface="Times New Roman"/>
              <a:cs typeface="Calibri" pitchFamily="34" charset="0"/>
            </a:endParaRPr>
          </a:p>
          <a:p>
            <a:pPr marL="285750" indent="-285750" algn="just">
              <a:spcBef>
                <a:spcPts val="600"/>
              </a:spcBef>
              <a:spcAft>
                <a:spcPts val="600"/>
              </a:spcAft>
              <a:buFontTx/>
              <a:buBlip>
                <a:blip r:embed="rId2"/>
              </a:buBlip>
              <a:defRPr/>
            </a:pPr>
            <a:endParaRPr lang="el-GR" b="1" dirty="0">
              <a:latin typeface="Cambria" panose="02040503050406030204" pitchFamily="18" charset="0"/>
              <a:ea typeface="Times New Roman"/>
              <a:cs typeface="Calibri" pitchFamily="34" charset="0"/>
            </a:endParaRPr>
          </a:p>
          <a:p>
            <a:pPr algn="just">
              <a:spcBef>
                <a:spcPct val="25000"/>
              </a:spcBef>
              <a:spcAft>
                <a:spcPct val="10000"/>
              </a:spcAft>
              <a:defRPr/>
            </a:pPr>
            <a:endParaRPr lang="el-GR" b="1" dirty="0">
              <a:latin typeface="Cambria" panose="02040503050406030204" pitchFamily="18" charset="0"/>
            </a:endParaRPr>
          </a:p>
          <a:p>
            <a:pPr>
              <a:spcBef>
                <a:spcPct val="25000"/>
              </a:spcBef>
              <a:spcAft>
                <a:spcPct val="10000"/>
              </a:spcAft>
              <a:buFontTx/>
              <a:buChar char="•"/>
              <a:defRPr/>
            </a:pPr>
            <a:endParaRPr lang="el-GR" b="1" dirty="0">
              <a:latin typeface="Cambria" panose="02040503050406030204" pitchFamily="18" charset="0"/>
            </a:endParaRPr>
          </a:p>
        </p:txBody>
      </p:sp>
      <p:sp>
        <p:nvSpPr>
          <p:cNvPr id="12292" name="Rectangle 3"/>
          <p:cNvSpPr>
            <a:spLocks noChangeArrowheads="1"/>
          </p:cNvSpPr>
          <p:nvPr/>
        </p:nvSpPr>
        <p:spPr bwMode="auto">
          <a:xfrm>
            <a:off x="401361" y="266745"/>
            <a:ext cx="849788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eaLnBrk="1" hangingPunct="1"/>
            <a:r>
              <a:rPr lang="el-GR" altLang="en-US" sz="2000" b="1" dirty="0" smtClean="0">
                <a:solidFill>
                  <a:srgbClr val="C00000"/>
                </a:solidFill>
                <a:latin typeface="Cambria" pitchFamily="18" charset="0"/>
                <a:ea typeface="Calibri" pitchFamily="34" charset="0"/>
                <a:cs typeface="Calibri" pitchFamily="34" charset="0"/>
              </a:rPr>
              <a:t>Παράγοντες αξιοπιστίας του συστήματος δεικτών (2)</a:t>
            </a:r>
            <a:endParaRPr lang="el-GR" altLang="en-US" sz="2000" b="1" dirty="0">
              <a:solidFill>
                <a:srgbClr val="C00000"/>
              </a:solidFill>
              <a:latin typeface="Cambria" pitchFamily="18" charset="0"/>
              <a:ea typeface="Calibri" pitchFamily="34" charset="0"/>
              <a:cs typeface="Calibri" pitchFamily="34" charset="0"/>
            </a:endParaRPr>
          </a:p>
        </p:txBody>
      </p:sp>
      <p:pic>
        <p:nvPicPr>
          <p:cNvPr id="1229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3" y="1588"/>
            <a:ext cx="228601"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80171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8604250" y="6640513"/>
            <a:ext cx="647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ctr" eaLnBrk="1" hangingPunct="1">
              <a:spcBef>
                <a:spcPct val="50000"/>
              </a:spcBef>
            </a:pPr>
            <a:fld id="{5CA67E51-B831-4ABE-878C-0DA91A12C197}" type="slidenum">
              <a:rPr lang="el-GR" altLang="en-US" sz="1000" b="1">
                <a:solidFill>
                  <a:srgbClr val="4D4D4D"/>
                </a:solidFill>
                <a:latin typeface="Verdana" pitchFamily="34" charset="0"/>
              </a:rPr>
              <a:pPr algn="ctr" eaLnBrk="1" hangingPunct="1">
                <a:spcBef>
                  <a:spcPct val="50000"/>
                </a:spcBef>
              </a:pPr>
              <a:t>15</a:t>
            </a:fld>
            <a:endParaRPr lang="el-GR" altLang="en-US" sz="1000" b="1">
              <a:solidFill>
                <a:srgbClr val="4D4D4D"/>
              </a:solidFill>
              <a:latin typeface="Verdana" pitchFamily="34" charset="0"/>
            </a:endParaRPr>
          </a:p>
        </p:txBody>
      </p:sp>
      <p:sp>
        <p:nvSpPr>
          <p:cNvPr id="13315" name="Rectangle 6"/>
          <p:cNvSpPr>
            <a:spLocks noChangeArrowheads="1"/>
          </p:cNvSpPr>
          <p:nvPr/>
        </p:nvSpPr>
        <p:spPr bwMode="auto">
          <a:xfrm>
            <a:off x="323850" y="981075"/>
            <a:ext cx="8351838" cy="460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just" eaLnBrk="1" hangingPunct="1">
              <a:spcBef>
                <a:spcPct val="25000"/>
              </a:spcBef>
              <a:spcAft>
                <a:spcPct val="10000"/>
              </a:spcAft>
            </a:pPr>
            <a:endParaRPr lang="el-GR" altLang="el-GR" sz="1600" b="1">
              <a:latin typeface="Cambria" pitchFamily="18" charset="0"/>
            </a:endParaRPr>
          </a:p>
        </p:txBody>
      </p:sp>
      <p:sp>
        <p:nvSpPr>
          <p:cNvPr id="13316" name="Rectangle 3"/>
          <p:cNvSpPr>
            <a:spLocks noChangeArrowheads="1"/>
          </p:cNvSpPr>
          <p:nvPr/>
        </p:nvSpPr>
        <p:spPr bwMode="auto">
          <a:xfrm>
            <a:off x="468313" y="200025"/>
            <a:ext cx="84963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eaLnBrk="1" hangingPunct="1"/>
            <a:r>
              <a:rPr lang="el-GR" altLang="en-US" sz="2000" b="1" dirty="0">
                <a:solidFill>
                  <a:srgbClr val="C00000"/>
                </a:solidFill>
                <a:latin typeface="Cambria" pitchFamily="18" charset="0"/>
              </a:rPr>
              <a:t>Οι δείκτες και το Πλαίσιο Επίδοσης την </a:t>
            </a:r>
            <a:r>
              <a:rPr lang="el-GR" altLang="en-US" sz="2000" b="1" u="sng" dirty="0">
                <a:solidFill>
                  <a:srgbClr val="C00000"/>
                </a:solidFill>
                <a:latin typeface="Cambria" pitchFamily="18" charset="0"/>
              </a:rPr>
              <a:t>επόμενη προγραμματική περίοδο 2021 – 2027</a:t>
            </a:r>
            <a:r>
              <a:rPr lang="el-GR" altLang="en-US" sz="2000" b="1" dirty="0">
                <a:solidFill>
                  <a:srgbClr val="C00000"/>
                </a:solidFill>
                <a:latin typeface="Cambria" pitchFamily="18" charset="0"/>
              </a:rPr>
              <a:t> (1)</a:t>
            </a:r>
          </a:p>
        </p:txBody>
      </p:sp>
      <p:pic>
        <p:nvPicPr>
          <p:cNvPr id="13317"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13" y="1588"/>
            <a:ext cx="228601"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468313" y="1052513"/>
            <a:ext cx="8424862" cy="4648200"/>
          </a:xfrm>
          <a:prstGeom prst="rect">
            <a:avLst/>
          </a:prstGeom>
        </p:spPr>
        <p:txBody>
          <a:bodyPr>
            <a:spAutoFit/>
          </a:bodyPr>
          <a:lstStyle/>
          <a:p>
            <a:pPr algn="just">
              <a:spcBef>
                <a:spcPts val="600"/>
              </a:spcBef>
              <a:spcAft>
                <a:spcPts val="600"/>
              </a:spcAft>
              <a:defRPr/>
            </a:pPr>
            <a:r>
              <a:rPr lang="el-GR" b="1" dirty="0">
                <a:solidFill>
                  <a:srgbClr val="0066FF"/>
                </a:solidFill>
                <a:latin typeface="Cambria" panose="02040503050406030204" pitchFamily="18" charset="0"/>
                <a:ea typeface="Times New Roman"/>
                <a:cs typeface="Calibri" pitchFamily="34" charset="0"/>
              </a:rPr>
              <a:t>Βασικές αρχές για τους δείκτες:</a:t>
            </a:r>
          </a:p>
          <a:p>
            <a:pPr marL="285750" indent="-285750" algn="just">
              <a:spcBef>
                <a:spcPts val="600"/>
              </a:spcBef>
              <a:spcAft>
                <a:spcPts val="600"/>
              </a:spcAft>
              <a:buFontTx/>
              <a:buBlip>
                <a:blip r:embed="rId3"/>
              </a:buBlip>
              <a:defRPr/>
            </a:pPr>
            <a:r>
              <a:rPr lang="el-GR" b="1" dirty="0">
                <a:latin typeface="Cambria" panose="02040503050406030204" pitchFamily="18" charset="0"/>
                <a:ea typeface="Times New Roman"/>
                <a:cs typeface="Calibri" pitchFamily="34" charset="0"/>
              </a:rPr>
              <a:t>Εστίαση στα επιτεύγματα των παρεμβάσεων - άμεσα αποτελέσματα</a:t>
            </a:r>
          </a:p>
          <a:p>
            <a:pPr marL="285750" indent="-285750" algn="just">
              <a:spcBef>
                <a:spcPts val="600"/>
              </a:spcBef>
              <a:spcAft>
                <a:spcPts val="600"/>
              </a:spcAft>
              <a:buFontTx/>
              <a:buBlip>
                <a:blip r:embed="rId3"/>
              </a:buBlip>
              <a:defRPr/>
            </a:pPr>
            <a:r>
              <a:rPr lang="el-GR" b="1" dirty="0">
                <a:latin typeface="Cambria" panose="02040503050406030204" pitchFamily="18" charset="0"/>
                <a:ea typeface="Times New Roman"/>
                <a:cs typeface="Calibri" pitchFamily="34" charset="0"/>
              </a:rPr>
              <a:t>Κοινοί δείκτες </a:t>
            </a:r>
            <a:r>
              <a:rPr lang="el-GR" b="1" u="sng" dirty="0">
                <a:latin typeface="Cambria" panose="02040503050406030204" pitchFamily="18" charset="0"/>
                <a:ea typeface="Times New Roman"/>
                <a:cs typeface="Calibri" pitchFamily="34" charset="0"/>
              </a:rPr>
              <a:t>εκροών και αποτελεσμάτων </a:t>
            </a:r>
            <a:r>
              <a:rPr lang="el-GR" b="1" dirty="0">
                <a:latin typeface="Cambria" panose="02040503050406030204" pitchFamily="18" charset="0"/>
                <a:ea typeface="Times New Roman"/>
                <a:cs typeface="Calibri" pitchFamily="34" charset="0"/>
              </a:rPr>
              <a:t>σε όλο το φάσμα των Ταμείων (ΕΤΠΑ, ΕΚΤ, ΤΣ)</a:t>
            </a:r>
          </a:p>
          <a:p>
            <a:pPr marL="285750" indent="-285750" algn="just">
              <a:spcBef>
                <a:spcPts val="600"/>
              </a:spcBef>
              <a:spcAft>
                <a:spcPts val="600"/>
              </a:spcAft>
              <a:buFontTx/>
              <a:buBlip>
                <a:blip r:embed="rId3"/>
              </a:buBlip>
              <a:defRPr/>
            </a:pPr>
            <a:r>
              <a:rPr lang="el-GR" b="1" dirty="0">
                <a:latin typeface="Cambria" panose="02040503050406030204" pitchFamily="18" charset="0"/>
                <a:ea typeface="Times New Roman"/>
                <a:cs typeface="Calibri" pitchFamily="34" charset="0"/>
              </a:rPr>
              <a:t>Η έννοια του αποτελέσματος επαναπροσδιορίζεται στο άμεσο αποτέλεσμα της πράξης </a:t>
            </a:r>
          </a:p>
          <a:p>
            <a:pPr marL="285750" indent="-285750" algn="just">
              <a:spcBef>
                <a:spcPts val="600"/>
              </a:spcBef>
              <a:spcAft>
                <a:spcPts val="600"/>
              </a:spcAft>
              <a:buFontTx/>
              <a:buBlip>
                <a:blip r:embed="rId3"/>
              </a:buBlip>
              <a:defRPr/>
            </a:pPr>
            <a:r>
              <a:rPr lang="el-GR" b="1" dirty="0">
                <a:latin typeface="Cambria" panose="02040503050406030204" pitchFamily="18" charset="0"/>
                <a:ea typeface="Times New Roman"/>
                <a:cs typeface="Calibri" pitchFamily="34" charset="0"/>
              </a:rPr>
              <a:t>Η έννοια του μακροπρόθεσμου αποτελέσματος διατηρείται στο ΕΚΤ </a:t>
            </a:r>
          </a:p>
          <a:p>
            <a:pPr marL="285750" indent="-285750" algn="just">
              <a:spcBef>
                <a:spcPts val="600"/>
              </a:spcBef>
              <a:spcAft>
                <a:spcPts val="600"/>
              </a:spcAft>
              <a:buFontTx/>
              <a:buBlip>
                <a:blip r:embed="rId3"/>
              </a:buBlip>
              <a:defRPr/>
            </a:pPr>
            <a:r>
              <a:rPr lang="el-GR" b="1" dirty="0">
                <a:latin typeface="Cambria" panose="02040503050406030204" pitchFamily="18" charset="0"/>
                <a:ea typeface="Times New Roman"/>
                <a:cs typeface="Calibri" pitchFamily="34" charset="0"/>
              </a:rPr>
              <a:t>Μεγαλύτερου εύρους κάλυψη των πολιτικών από κοινούς δείκτες</a:t>
            </a:r>
          </a:p>
          <a:p>
            <a:pPr marL="285750" indent="-285750" algn="just">
              <a:spcBef>
                <a:spcPts val="600"/>
              </a:spcBef>
              <a:spcAft>
                <a:spcPts val="600"/>
              </a:spcAft>
              <a:buFontTx/>
              <a:buBlip>
                <a:blip r:embed="rId3"/>
              </a:buBlip>
              <a:defRPr/>
            </a:pPr>
            <a:r>
              <a:rPr lang="el-GR" b="1" dirty="0">
                <a:latin typeface="Cambria" panose="02040503050406030204" pitchFamily="18" charset="0"/>
                <a:ea typeface="Times New Roman"/>
                <a:cs typeface="Calibri" pitchFamily="34" charset="0"/>
              </a:rPr>
              <a:t>Η διάσταση της συνέχειας – αξιοποίηση της σωρευμένης εμπειρίας </a:t>
            </a:r>
          </a:p>
          <a:p>
            <a:pPr marL="285750" indent="-285750" algn="just">
              <a:spcBef>
                <a:spcPts val="600"/>
              </a:spcBef>
              <a:spcAft>
                <a:spcPts val="600"/>
              </a:spcAft>
              <a:buFontTx/>
              <a:buBlip>
                <a:blip r:embed="rId3"/>
              </a:buBlip>
              <a:defRPr/>
            </a:pPr>
            <a:r>
              <a:rPr lang="el-GR" b="1" dirty="0">
                <a:latin typeface="Cambria" panose="02040503050406030204" pitchFamily="18" charset="0"/>
                <a:ea typeface="Times New Roman"/>
                <a:cs typeface="Calibri" pitchFamily="34" charset="0"/>
              </a:rPr>
              <a:t>Ευελιξία – χρήση των δεικτών σε οποιονδήποτε συγκεκριμένο στόχο, όποτε είναι απαραίτητο</a:t>
            </a:r>
          </a:p>
          <a:p>
            <a:pPr marL="285750" indent="-285750" algn="just">
              <a:spcBef>
                <a:spcPts val="600"/>
              </a:spcBef>
              <a:spcAft>
                <a:spcPts val="600"/>
              </a:spcAft>
              <a:buFontTx/>
              <a:buBlip>
                <a:blip r:embed="rId3"/>
              </a:buBlip>
              <a:defRPr/>
            </a:pPr>
            <a:r>
              <a:rPr lang="el-GR" b="1" dirty="0">
                <a:latin typeface="Cambria" panose="02040503050406030204" pitchFamily="18" charset="0"/>
                <a:ea typeface="Times New Roman"/>
                <a:cs typeface="Calibri" pitchFamily="34" charset="0"/>
              </a:rPr>
              <a:t>Συγκρισιμότητα – χρήση κοινών μεθοδολογιών</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8604250" y="6640513"/>
            <a:ext cx="647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ctr" eaLnBrk="1" hangingPunct="1">
              <a:spcBef>
                <a:spcPct val="50000"/>
              </a:spcBef>
            </a:pPr>
            <a:fld id="{30200C96-E5DD-421F-A2D1-BE9AC722BB79}" type="slidenum">
              <a:rPr lang="el-GR" altLang="en-US" sz="1000" b="1">
                <a:solidFill>
                  <a:srgbClr val="4D4D4D"/>
                </a:solidFill>
                <a:latin typeface="Verdana" pitchFamily="34" charset="0"/>
              </a:rPr>
              <a:pPr algn="ctr" eaLnBrk="1" hangingPunct="1">
                <a:spcBef>
                  <a:spcPct val="50000"/>
                </a:spcBef>
              </a:pPr>
              <a:t>16</a:t>
            </a:fld>
            <a:endParaRPr lang="el-GR" altLang="en-US" sz="1000" b="1">
              <a:solidFill>
                <a:srgbClr val="4D4D4D"/>
              </a:solidFill>
              <a:latin typeface="Verdana" pitchFamily="34" charset="0"/>
            </a:endParaRPr>
          </a:p>
        </p:txBody>
      </p:sp>
      <p:sp>
        <p:nvSpPr>
          <p:cNvPr id="14339" name="Rectangle 6"/>
          <p:cNvSpPr>
            <a:spLocks noChangeArrowheads="1"/>
          </p:cNvSpPr>
          <p:nvPr/>
        </p:nvSpPr>
        <p:spPr bwMode="auto">
          <a:xfrm>
            <a:off x="323850" y="981075"/>
            <a:ext cx="8351838" cy="460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just" eaLnBrk="1" hangingPunct="1">
              <a:spcBef>
                <a:spcPct val="25000"/>
              </a:spcBef>
              <a:spcAft>
                <a:spcPct val="10000"/>
              </a:spcAft>
            </a:pPr>
            <a:endParaRPr lang="el-GR" altLang="el-GR" sz="1600" b="1">
              <a:latin typeface="Cambria" pitchFamily="18" charset="0"/>
            </a:endParaRPr>
          </a:p>
        </p:txBody>
      </p:sp>
      <p:sp>
        <p:nvSpPr>
          <p:cNvPr id="14340" name="Rectangle 3"/>
          <p:cNvSpPr>
            <a:spLocks noChangeArrowheads="1"/>
          </p:cNvSpPr>
          <p:nvPr/>
        </p:nvSpPr>
        <p:spPr bwMode="auto">
          <a:xfrm>
            <a:off x="467544" y="116632"/>
            <a:ext cx="84248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eaLnBrk="1" hangingPunct="1"/>
            <a:r>
              <a:rPr lang="el-GR" altLang="en-US" sz="2000" b="1" dirty="0">
                <a:solidFill>
                  <a:srgbClr val="C00000"/>
                </a:solidFill>
                <a:latin typeface="Cambria" pitchFamily="18" charset="0"/>
              </a:rPr>
              <a:t>Οι δείκτες και το πλαίσιο επίδοσης την επόμενη προγραμματική περίοδο 2021 – 2027 (2)</a:t>
            </a:r>
          </a:p>
        </p:txBody>
      </p:sp>
      <p:pic>
        <p:nvPicPr>
          <p:cNvPr id="14341"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13" y="1588"/>
            <a:ext cx="228601"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2" name="Rectangle 1"/>
          <p:cNvSpPr>
            <a:spLocks noChangeArrowheads="1"/>
          </p:cNvSpPr>
          <p:nvPr/>
        </p:nvSpPr>
        <p:spPr bwMode="auto">
          <a:xfrm>
            <a:off x="467544" y="836712"/>
            <a:ext cx="8353300" cy="6032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just">
              <a:spcBef>
                <a:spcPts val="600"/>
              </a:spcBef>
              <a:spcAft>
                <a:spcPts val="600"/>
              </a:spcAft>
              <a:buFontTx/>
              <a:buBlip>
                <a:blip r:embed="rId3"/>
              </a:buBlip>
            </a:pPr>
            <a:r>
              <a:rPr lang="el-GR" altLang="el-GR" b="1" dirty="0">
                <a:latin typeface="Cambria" pitchFamily="18" charset="0"/>
                <a:ea typeface="Times New Roman" pitchFamily="18" charset="0"/>
                <a:cs typeface="Calibri" pitchFamily="34" charset="0"/>
              </a:rPr>
              <a:t>Όλα τα απαραίτητα δεδομένα για την παρακολούθηση της υλοποίησης συμπεριλαμβανομένων των αποτελεσμάτων και της επίδοσης των Προγραμμάτων </a:t>
            </a:r>
            <a:r>
              <a:rPr lang="el-GR" altLang="el-GR" b="1" u="sng" dirty="0">
                <a:latin typeface="Cambria" pitchFamily="18" charset="0"/>
                <a:ea typeface="Times New Roman" pitchFamily="18" charset="0"/>
                <a:cs typeface="Calibri" pitchFamily="34" charset="0"/>
              </a:rPr>
              <a:t>θα διαβιβάζονται πλέον ηλεκτρονικά </a:t>
            </a:r>
            <a:r>
              <a:rPr lang="el-GR" altLang="el-GR" b="1" u="sng" dirty="0" smtClean="0">
                <a:latin typeface="Cambria" pitchFamily="18" charset="0"/>
                <a:ea typeface="Times New Roman" pitchFamily="18" charset="0"/>
                <a:cs typeface="Calibri" pitchFamily="34" charset="0"/>
              </a:rPr>
              <a:t>κάθε </a:t>
            </a:r>
            <a:r>
              <a:rPr lang="el-GR" altLang="el-GR" b="1" u="sng" dirty="0">
                <a:latin typeface="Cambria" pitchFamily="18" charset="0"/>
                <a:ea typeface="Times New Roman" pitchFamily="18" charset="0"/>
                <a:cs typeface="Calibri" pitchFamily="34" charset="0"/>
              </a:rPr>
              <a:t>δύο μήνες στην </a:t>
            </a:r>
            <a:r>
              <a:rPr lang="el-GR" altLang="el-GR" b="1" u="sng" dirty="0" smtClean="0">
                <a:latin typeface="Cambria" pitchFamily="18" charset="0"/>
                <a:ea typeface="Times New Roman" pitchFamily="18" charset="0"/>
                <a:cs typeface="Calibri" pitchFamily="34" charset="0"/>
              </a:rPr>
              <a:t>Επιτροπή</a:t>
            </a:r>
            <a:endParaRPr lang="el-GR" altLang="el-GR" b="1" dirty="0" smtClean="0">
              <a:latin typeface="Cambria" pitchFamily="18" charset="0"/>
              <a:ea typeface="Times New Roman" pitchFamily="18" charset="0"/>
              <a:cs typeface="Calibri" pitchFamily="34" charset="0"/>
            </a:endParaRPr>
          </a:p>
          <a:p>
            <a:pPr algn="just">
              <a:spcBef>
                <a:spcPts val="600"/>
              </a:spcBef>
              <a:spcAft>
                <a:spcPts val="600"/>
              </a:spcAft>
              <a:buFontTx/>
              <a:buBlip>
                <a:blip r:embed="rId3"/>
              </a:buBlip>
            </a:pPr>
            <a:r>
              <a:rPr lang="el-GR" altLang="el-GR" b="1" dirty="0" smtClean="0">
                <a:latin typeface="Cambria" pitchFamily="18" charset="0"/>
                <a:ea typeface="Times New Roman" pitchFamily="18" charset="0"/>
                <a:cs typeface="Calibri" pitchFamily="34" charset="0"/>
              </a:rPr>
              <a:t>Ετήσια Έκθεση?</a:t>
            </a:r>
            <a:endParaRPr lang="el-GR" altLang="el-GR" b="1" dirty="0">
              <a:latin typeface="Cambria" pitchFamily="18" charset="0"/>
              <a:ea typeface="Times New Roman" pitchFamily="18" charset="0"/>
              <a:cs typeface="Calibri" pitchFamily="34" charset="0"/>
            </a:endParaRPr>
          </a:p>
          <a:p>
            <a:pPr algn="just">
              <a:spcBef>
                <a:spcPts val="600"/>
              </a:spcBef>
              <a:spcAft>
                <a:spcPts val="600"/>
              </a:spcAft>
              <a:buFontTx/>
              <a:buBlip>
                <a:blip r:embed="rId3"/>
              </a:buBlip>
            </a:pPr>
            <a:r>
              <a:rPr lang="el-GR" altLang="el-GR" b="1" dirty="0">
                <a:latin typeface="Cambria" pitchFamily="18" charset="0"/>
                <a:ea typeface="Times New Roman" pitchFamily="18" charset="0"/>
                <a:cs typeface="Calibri" pitchFamily="34" charset="0"/>
              </a:rPr>
              <a:t>Η πλατφόρμα ανοικτών δεδομένων της ΕΕ θα επικαιροποιείται σε σχεδόν πραγματικό χρόνο</a:t>
            </a:r>
          </a:p>
          <a:p>
            <a:pPr algn="just" eaLnBrk="1" hangingPunct="1">
              <a:spcBef>
                <a:spcPts val="600"/>
              </a:spcBef>
              <a:spcAft>
                <a:spcPts val="600"/>
              </a:spcAft>
              <a:buFontTx/>
              <a:buBlip>
                <a:blip r:embed="rId3"/>
              </a:buBlip>
            </a:pPr>
            <a:r>
              <a:rPr lang="el-GR" altLang="el-GR" b="1" dirty="0">
                <a:latin typeface="Cambria" pitchFamily="18" charset="0"/>
                <a:ea typeface="Times New Roman" pitchFamily="18" charset="0"/>
                <a:cs typeface="Calibri" pitchFamily="34" charset="0"/>
              </a:rPr>
              <a:t>Το Πλαίσιο Επίδοσης θα καλύπτει όλους τους δείκτες εκροών και αποτελέσματος του Προγράμματος </a:t>
            </a:r>
          </a:p>
          <a:p>
            <a:pPr algn="just" eaLnBrk="1" hangingPunct="1">
              <a:spcBef>
                <a:spcPts val="600"/>
              </a:spcBef>
              <a:spcAft>
                <a:spcPts val="600"/>
              </a:spcAft>
              <a:buFontTx/>
              <a:buBlip>
                <a:blip r:embed="rId3"/>
              </a:buBlip>
            </a:pPr>
            <a:r>
              <a:rPr lang="el-GR" altLang="el-GR" b="1" dirty="0">
                <a:latin typeface="Cambria" pitchFamily="18" charset="0"/>
                <a:ea typeface="Times New Roman" pitchFamily="18" charset="0"/>
                <a:cs typeface="Calibri" pitchFamily="34" charset="0"/>
              </a:rPr>
              <a:t>Δεν υπάρχουν χρηματοοικονομικοί δείκτες και Βασικά Στάδια Υλοποίησης</a:t>
            </a:r>
          </a:p>
          <a:p>
            <a:pPr algn="just" eaLnBrk="1" hangingPunct="1">
              <a:spcBef>
                <a:spcPts val="600"/>
              </a:spcBef>
              <a:spcAft>
                <a:spcPts val="600"/>
              </a:spcAft>
              <a:buFontTx/>
              <a:buBlip>
                <a:blip r:embed="rId3"/>
              </a:buBlip>
            </a:pPr>
            <a:r>
              <a:rPr lang="el-GR" altLang="el-GR" b="1" dirty="0">
                <a:latin typeface="Cambria" pitchFamily="18" charset="0"/>
                <a:ea typeface="Times New Roman" pitchFamily="18" charset="0"/>
                <a:cs typeface="Calibri" pitchFamily="34" charset="0"/>
              </a:rPr>
              <a:t>Τίθενται ορόσημα για το </a:t>
            </a:r>
            <a:r>
              <a:rPr lang="el-GR" altLang="el-GR" b="1" dirty="0">
                <a:solidFill>
                  <a:srgbClr val="C00000"/>
                </a:solidFill>
                <a:latin typeface="Cambria" pitchFamily="18" charset="0"/>
                <a:ea typeface="Times New Roman" pitchFamily="18" charset="0"/>
                <a:cs typeface="Calibri" pitchFamily="34" charset="0"/>
              </a:rPr>
              <a:t>2024</a:t>
            </a:r>
            <a:r>
              <a:rPr lang="el-GR" altLang="el-GR" b="1" dirty="0">
                <a:latin typeface="Cambria" pitchFamily="18" charset="0"/>
                <a:ea typeface="Times New Roman" pitchFamily="18" charset="0"/>
                <a:cs typeface="Calibri" pitchFamily="34" charset="0"/>
              </a:rPr>
              <a:t> μόνο </a:t>
            </a:r>
            <a:r>
              <a:rPr lang="el-GR" altLang="el-GR" b="1" dirty="0">
                <a:solidFill>
                  <a:srgbClr val="C00000"/>
                </a:solidFill>
                <a:latin typeface="Cambria" pitchFamily="18" charset="0"/>
                <a:ea typeface="Times New Roman" pitchFamily="18" charset="0"/>
                <a:cs typeface="Calibri" pitchFamily="34" charset="0"/>
              </a:rPr>
              <a:t>για τους δείκτες εκροών </a:t>
            </a:r>
          </a:p>
          <a:p>
            <a:pPr algn="just" eaLnBrk="1" hangingPunct="1">
              <a:spcBef>
                <a:spcPts val="600"/>
              </a:spcBef>
              <a:spcAft>
                <a:spcPts val="600"/>
              </a:spcAft>
              <a:buFontTx/>
              <a:buBlip>
                <a:blip r:embed="rId3"/>
              </a:buBlip>
            </a:pPr>
            <a:r>
              <a:rPr lang="el-GR" altLang="el-GR" b="1" dirty="0">
                <a:latin typeface="Cambria" pitchFamily="18" charset="0"/>
                <a:ea typeface="Times New Roman" pitchFamily="18" charset="0"/>
                <a:cs typeface="Calibri" pitchFamily="34" charset="0"/>
              </a:rPr>
              <a:t>Τίθενται στόχοι για το </a:t>
            </a:r>
            <a:r>
              <a:rPr lang="el-GR" altLang="el-GR" b="1" dirty="0">
                <a:solidFill>
                  <a:srgbClr val="C00000"/>
                </a:solidFill>
                <a:latin typeface="Cambria" pitchFamily="18" charset="0"/>
                <a:ea typeface="Times New Roman" pitchFamily="18" charset="0"/>
                <a:cs typeface="Calibri" pitchFamily="34" charset="0"/>
              </a:rPr>
              <a:t>2029</a:t>
            </a:r>
            <a:r>
              <a:rPr lang="el-GR" altLang="el-GR" b="1" dirty="0">
                <a:latin typeface="Cambria" pitchFamily="18" charset="0"/>
                <a:ea typeface="Times New Roman" pitchFamily="18" charset="0"/>
                <a:cs typeface="Calibri" pitchFamily="34" charset="0"/>
              </a:rPr>
              <a:t> για τους </a:t>
            </a:r>
            <a:r>
              <a:rPr lang="el-GR" altLang="el-GR" b="1" dirty="0">
                <a:solidFill>
                  <a:srgbClr val="C00000"/>
                </a:solidFill>
                <a:latin typeface="Cambria" pitchFamily="18" charset="0"/>
                <a:ea typeface="Times New Roman" pitchFamily="18" charset="0"/>
                <a:cs typeface="Calibri" pitchFamily="34" charset="0"/>
              </a:rPr>
              <a:t>δείκτες εκροής και τους δείκτες αποτελέσματος</a:t>
            </a:r>
          </a:p>
          <a:p>
            <a:pPr algn="just" eaLnBrk="1" hangingPunct="1">
              <a:spcBef>
                <a:spcPts val="600"/>
              </a:spcBef>
              <a:spcAft>
                <a:spcPts val="600"/>
              </a:spcAft>
              <a:buFontTx/>
              <a:buBlip>
                <a:blip r:embed="rId3"/>
              </a:buBlip>
            </a:pPr>
            <a:r>
              <a:rPr lang="el-GR" altLang="el-GR" b="1" dirty="0">
                <a:latin typeface="Cambria" pitchFamily="18" charset="0"/>
                <a:ea typeface="Times New Roman" pitchFamily="18" charset="0"/>
                <a:cs typeface="Calibri" pitchFamily="34" charset="0"/>
              </a:rPr>
              <a:t>Δεν υπάρχει αποθεματικό επίδοσης</a:t>
            </a:r>
          </a:p>
          <a:p>
            <a:pPr eaLnBrk="1" hangingPunct="1">
              <a:spcBef>
                <a:spcPts val="600"/>
              </a:spcBef>
              <a:spcAft>
                <a:spcPts val="600"/>
              </a:spcAft>
              <a:buFontTx/>
              <a:buBlip>
                <a:blip r:embed="rId3"/>
              </a:buBlip>
            </a:pPr>
            <a:r>
              <a:rPr lang="el-GR" altLang="el-GR" b="1" dirty="0">
                <a:solidFill>
                  <a:srgbClr val="C00000"/>
                </a:solidFill>
                <a:latin typeface="Cambria" pitchFamily="18" charset="0"/>
                <a:ea typeface="Times New Roman" pitchFamily="18" charset="0"/>
                <a:cs typeface="Calibri" pitchFamily="34" charset="0"/>
              </a:rPr>
              <a:t>Πρόβλεψη για προγραμματισμό 5+2 </a:t>
            </a:r>
            <a:r>
              <a:rPr lang="el-GR" altLang="el-GR" b="1" dirty="0">
                <a:latin typeface="Cambria" pitchFamily="18" charset="0"/>
                <a:ea typeface="Times New Roman" pitchFamily="18" charset="0"/>
                <a:cs typeface="Calibri" pitchFamily="34" charset="0"/>
              </a:rPr>
              <a:t>έτη στο πλαίσιο της ενδιάμεσης αναθεώρησης</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8604250" y="6640513"/>
            <a:ext cx="647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ctr" eaLnBrk="1" hangingPunct="1">
              <a:spcBef>
                <a:spcPct val="50000"/>
              </a:spcBef>
            </a:pPr>
            <a:fld id="{0F8540B2-1823-44FE-ABE0-C7A1DB951F7B}" type="slidenum">
              <a:rPr lang="el-GR" altLang="en-US" sz="1000" b="1">
                <a:solidFill>
                  <a:srgbClr val="4D4D4D"/>
                </a:solidFill>
                <a:latin typeface="Verdana" pitchFamily="34" charset="0"/>
              </a:rPr>
              <a:pPr algn="ctr" eaLnBrk="1" hangingPunct="1">
                <a:spcBef>
                  <a:spcPct val="50000"/>
                </a:spcBef>
              </a:pPr>
              <a:t>17</a:t>
            </a:fld>
            <a:endParaRPr lang="el-GR" altLang="en-US" sz="1000" b="1">
              <a:solidFill>
                <a:srgbClr val="4D4D4D"/>
              </a:solidFill>
              <a:latin typeface="Verdana" pitchFamily="34" charset="0"/>
            </a:endParaRPr>
          </a:p>
        </p:txBody>
      </p:sp>
      <p:sp>
        <p:nvSpPr>
          <p:cNvPr id="15363" name="Rectangle 4"/>
          <p:cNvSpPr>
            <a:spLocks noChangeArrowheads="1"/>
          </p:cNvSpPr>
          <p:nvPr/>
        </p:nvSpPr>
        <p:spPr bwMode="auto">
          <a:xfrm>
            <a:off x="971550" y="549275"/>
            <a:ext cx="72009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55600" indent="-355600"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eaLnBrk="1" hangingPunct="1">
              <a:lnSpc>
                <a:spcPct val="95000"/>
              </a:lnSpc>
              <a:spcBef>
                <a:spcPct val="40000"/>
              </a:spcBef>
              <a:buFontTx/>
              <a:buBlip>
                <a:blip r:embed="rId2"/>
              </a:buBlip>
            </a:pPr>
            <a:endParaRPr lang="el-GR" altLang="en-US" sz="2800" dirty="0">
              <a:latin typeface="Calibri" pitchFamily="34" charset="0"/>
            </a:endParaRPr>
          </a:p>
          <a:p>
            <a:pPr eaLnBrk="1" hangingPunct="1">
              <a:lnSpc>
                <a:spcPct val="95000"/>
              </a:lnSpc>
              <a:spcBef>
                <a:spcPct val="40000"/>
              </a:spcBef>
              <a:buFontTx/>
              <a:buBlip>
                <a:blip r:embed="rId2"/>
              </a:buBlip>
            </a:pPr>
            <a:endParaRPr lang="el-GR" altLang="en-US" sz="2800" dirty="0">
              <a:latin typeface="Calibri" pitchFamily="34" charset="0"/>
            </a:endParaRPr>
          </a:p>
          <a:p>
            <a:pPr algn="ctr" eaLnBrk="1" hangingPunct="1">
              <a:lnSpc>
                <a:spcPct val="95000"/>
              </a:lnSpc>
              <a:spcBef>
                <a:spcPct val="40000"/>
              </a:spcBef>
            </a:pPr>
            <a:r>
              <a:rPr lang="en-US" altLang="en-US" sz="2800" b="1" dirty="0" smtClean="0">
                <a:solidFill>
                  <a:srgbClr val="4D4D4D"/>
                </a:solidFill>
                <a:latin typeface="Cambria" pitchFamily="18" charset="0"/>
              </a:rPr>
              <a:t>       </a:t>
            </a:r>
            <a:r>
              <a:rPr lang="el-GR" altLang="en-US" sz="2800" b="1" dirty="0">
                <a:solidFill>
                  <a:srgbClr val="4D4D4D"/>
                </a:solidFill>
                <a:latin typeface="Cambria" pitchFamily="18" charset="0"/>
              </a:rPr>
              <a:t>Ευχαριστώ  για την προσοχή σας </a:t>
            </a:r>
            <a:endParaRPr lang="el-GR" altLang="en-US" sz="2800" b="1" dirty="0" smtClean="0">
              <a:solidFill>
                <a:srgbClr val="4D4D4D"/>
              </a:solidFill>
              <a:latin typeface="Cambria" pitchFamily="18" charset="0"/>
            </a:endParaRPr>
          </a:p>
          <a:p>
            <a:pPr algn="ctr" eaLnBrk="1" hangingPunct="1"/>
            <a:endParaRPr lang="en-US" altLang="en-US" dirty="0">
              <a:solidFill>
                <a:srgbClr val="4D4D4D"/>
              </a:solidFill>
            </a:endParaRPr>
          </a:p>
          <a:p>
            <a:pPr algn="ctr" eaLnBrk="1" hangingPunct="1"/>
            <a:endParaRPr lang="el-GR" altLang="en-US" dirty="0" smtClean="0">
              <a:solidFill>
                <a:srgbClr val="4D4D4D"/>
              </a:solidFill>
            </a:endParaRPr>
          </a:p>
          <a:p>
            <a:pPr algn="ctr" eaLnBrk="1" hangingPunct="1">
              <a:lnSpc>
                <a:spcPct val="95000"/>
              </a:lnSpc>
              <a:spcBef>
                <a:spcPct val="40000"/>
              </a:spcBef>
            </a:pPr>
            <a:r>
              <a:rPr lang="el-GR" altLang="en-US" dirty="0">
                <a:solidFill>
                  <a:srgbClr val="4D4D4D"/>
                </a:solidFill>
              </a:rPr>
              <a:t>	</a:t>
            </a:r>
            <a:r>
              <a:rPr lang="el-GR" altLang="en-US" b="1" dirty="0" smtClean="0">
                <a:solidFill>
                  <a:srgbClr val="0070C0"/>
                </a:solidFill>
                <a:latin typeface="Cambria" pitchFamily="18" charset="0"/>
              </a:rPr>
              <a:t>Μαίρη Πραγιάτη</a:t>
            </a:r>
          </a:p>
          <a:p>
            <a:pPr algn="ctr" eaLnBrk="1" hangingPunct="1">
              <a:lnSpc>
                <a:spcPct val="95000"/>
              </a:lnSpc>
              <a:spcBef>
                <a:spcPct val="40000"/>
              </a:spcBef>
            </a:pPr>
            <a:r>
              <a:rPr lang="el-GR" altLang="en-US" b="1" dirty="0" smtClean="0">
                <a:solidFill>
                  <a:srgbClr val="0070C0"/>
                </a:solidFill>
                <a:latin typeface="Cambria" pitchFamily="18" charset="0"/>
              </a:rPr>
              <a:t>Μονάδα </a:t>
            </a:r>
            <a:r>
              <a:rPr lang="el-GR" altLang="en-US" b="1" dirty="0">
                <a:solidFill>
                  <a:srgbClr val="0070C0"/>
                </a:solidFill>
                <a:latin typeface="Cambria" pitchFamily="18" charset="0"/>
              </a:rPr>
              <a:t>«Σχεδιασμού και </a:t>
            </a:r>
            <a:r>
              <a:rPr lang="el-GR" altLang="en-US" b="1" dirty="0" smtClean="0">
                <a:solidFill>
                  <a:srgbClr val="0070C0"/>
                </a:solidFill>
                <a:latin typeface="Cambria" pitchFamily="18" charset="0"/>
              </a:rPr>
              <a:t>Αξιολόγησης»</a:t>
            </a:r>
          </a:p>
          <a:p>
            <a:pPr algn="ctr" eaLnBrk="1" hangingPunct="1">
              <a:lnSpc>
                <a:spcPct val="95000"/>
              </a:lnSpc>
              <a:spcBef>
                <a:spcPct val="40000"/>
              </a:spcBef>
            </a:pPr>
            <a:r>
              <a:rPr lang="en-US" altLang="en-US" dirty="0" smtClean="0">
                <a:solidFill>
                  <a:srgbClr val="0070C0"/>
                </a:solidFill>
                <a:latin typeface="Cambria" pitchFamily="18" charset="0"/>
                <a:hlinkClick r:id="rId3"/>
              </a:rPr>
              <a:t>mpragiati@mnec.gr</a:t>
            </a:r>
            <a:endParaRPr lang="en-US" altLang="en-US" dirty="0" smtClean="0">
              <a:solidFill>
                <a:srgbClr val="0070C0"/>
              </a:solidFill>
              <a:latin typeface="Cambria" pitchFamily="18" charset="0"/>
            </a:endParaRPr>
          </a:p>
          <a:p>
            <a:pPr algn="ctr" eaLnBrk="1" hangingPunct="1">
              <a:lnSpc>
                <a:spcPct val="95000"/>
              </a:lnSpc>
              <a:spcBef>
                <a:spcPct val="40000"/>
              </a:spcBef>
            </a:pPr>
            <a:endParaRPr lang="en-US" altLang="en-US" b="1" dirty="0">
              <a:solidFill>
                <a:srgbClr val="0070C0"/>
              </a:solidFill>
              <a:latin typeface="Cambria" pitchFamily="18" charset="0"/>
            </a:endParaRPr>
          </a:p>
          <a:p>
            <a:pPr algn="ctr" eaLnBrk="1" hangingPunct="1">
              <a:lnSpc>
                <a:spcPct val="95000"/>
              </a:lnSpc>
              <a:spcBef>
                <a:spcPct val="40000"/>
              </a:spcBef>
            </a:pPr>
            <a:endParaRPr lang="en-US" altLang="en-US" b="1" dirty="0">
              <a:solidFill>
                <a:srgbClr val="4D4D4D"/>
              </a:solidFill>
              <a:latin typeface="Cambria" pitchFamily="18" charset="0"/>
            </a:endParaRPr>
          </a:p>
          <a:p>
            <a:pPr algn="ctr" eaLnBrk="1" hangingPunct="1"/>
            <a:endParaRPr lang="en-US" altLang="en-US" dirty="0">
              <a:solidFill>
                <a:srgbClr val="4D4D4D"/>
              </a:solidFill>
            </a:endParaRPr>
          </a:p>
          <a:p>
            <a:pPr algn="ctr" eaLnBrk="1" hangingPunct="1"/>
            <a:endParaRPr lang="en-US" altLang="en-US" dirty="0">
              <a:solidFill>
                <a:srgbClr val="4D4D4D"/>
              </a:solidFill>
            </a:endParaRPr>
          </a:p>
          <a:p>
            <a:pPr algn="ctr" eaLnBrk="1" hangingPunct="1"/>
            <a:endParaRPr lang="en-US" altLang="en-US" dirty="0">
              <a:solidFill>
                <a:srgbClr val="4D4D4D"/>
              </a:solidFill>
            </a:endParaRPr>
          </a:p>
          <a:p>
            <a:pPr algn="ctr" eaLnBrk="1" hangingPunct="1"/>
            <a:endParaRPr lang="en-US" altLang="en-US" dirty="0">
              <a:solidFill>
                <a:srgbClr val="4D4D4D"/>
              </a:solidFill>
            </a:endParaRPr>
          </a:p>
          <a:p>
            <a:pPr algn="ctr" eaLnBrk="1" hangingPunct="1"/>
            <a:endParaRPr lang="en-US" altLang="en-US" dirty="0">
              <a:solidFill>
                <a:srgbClr val="4D4D4D"/>
              </a:solidFill>
            </a:endParaRPr>
          </a:p>
          <a:p>
            <a:pPr algn="ctr" eaLnBrk="1" hangingPunct="1"/>
            <a:endParaRPr lang="en-US" altLang="en-US" dirty="0">
              <a:solidFill>
                <a:srgbClr val="4D4D4D"/>
              </a:solidFill>
            </a:endParaRPr>
          </a:p>
          <a:p>
            <a:pPr algn="ctr" eaLnBrk="1" hangingPunct="1"/>
            <a:endParaRPr lang="en-US" altLang="en-US" dirty="0">
              <a:solidFill>
                <a:srgbClr val="4D4D4D"/>
              </a:solidFill>
            </a:endParaRPr>
          </a:p>
          <a:p>
            <a:pPr algn="ctr" eaLnBrk="1" hangingPunct="1"/>
            <a:endParaRPr lang="en-US" altLang="en-US" dirty="0">
              <a:solidFill>
                <a:srgbClr val="4D4D4D"/>
              </a:solidFill>
            </a:endParaRPr>
          </a:p>
          <a:p>
            <a:pPr algn="ctr" eaLnBrk="1" hangingPunct="1"/>
            <a:r>
              <a:rPr lang="en-US" altLang="en-US" dirty="0">
                <a:solidFill>
                  <a:srgbClr val="4D4D4D"/>
                </a:solidFill>
              </a:rPr>
              <a:t> </a:t>
            </a:r>
            <a:endParaRPr lang="el-GR" altLang="en-US" dirty="0">
              <a:solidFill>
                <a:srgbClr val="4D4D4D"/>
              </a:solidFill>
            </a:endParaRPr>
          </a:p>
        </p:txBody>
      </p:sp>
      <p:pic>
        <p:nvPicPr>
          <p:cNvPr id="15364"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39688" y="2348880"/>
            <a:ext cx="6516688"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9" descr="C:\PROJECTS\NEW PERIOD site\new ESPA logo\ESPA1420_rgb.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12088" y="6096000"/>
            <a:ext cx="1008062"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Εικόνα 1" descr="image00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3850" y="5961063"/>
            <a:ext cx="2295525" cy="89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8604250" y="6640513"/>
            <a:ext cx="647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ctr" eaLnBrk="1" hangingPunct="1">
              <a:spcBef>
                <a:spcPct val="50000"/>
              </a:spcBef>
            </a:pPr>
            <a:fld id="{15DC7D07-DC10-4514-BE30-2543633B1333}" type="slidenum">
              <a:rPr lang="el-GR" altLang="en-US" sz="1000" b="1">
                <a:solidFill>
                  <a:srgbClr val="4D4D4D"/>
                </a:solidFill>
                <a:latin typeface="Verdana" pitchFamily="34" charset="0"/>
              </a:rPr>
              <a:pPr algn="ctr" eaLnBrk="1" hangingPunct="1">
                <a:spcBef>
                  <a:spcPct val="50000"/>
                </a:spcBef>
              </a:pPr>
              <a:t>2</a:t>
            </a:fld>
            <a:endParaRPr lang="el-GR" altLang="en-US" sz="1000" b="1">
              <a:solidFill>
                <a:srgbClr val="4D4D4D"/>
              </a:solidFill>
              <a:latin typeface="Verdana" pitchFamily="34" charset="0"/>
            </a:endParaRPr>
          </a:p>
        </p:txBody>
      </p:sp>
      <p:sp>
        <p:nvSpPr>
          <p:cNvPr id="27651" name="Rectangle 6"/>
          <p:cNvSpPr>
            <a:spLocks noChangeArrowheads="1"/>
          </p:cNvSpPr>
          <p:nvPr/>
        </p:nvSpPr>
        <p:spPr bwMode="auto">
          <a:xfrm>
            <a:off x="505452" y="1556717"/>
            <a:ext cx="8424936" cy="5400675"/>
          </a:xfrm>
          <a:prstGeom prst="rect">
            <a:avLst/>
          </a:prstGeom>
          <a:noFill/>
          <a:ln w="9525">
            <a:noFill/>
            <a:miter lim="800000"/>
            <a:headEnd/>
            <a:tailEnd/>
          </a:ln>
          <a:effectLst/>
        </p:spPr>
        <p:txBody>
          <a:bodyPr/>
          <a:lstStyle/>
          <a:p>
            <a:pPr marL="285750" indent="-285750">
              <a:lnSpc>
                <a:spcPts val="1900"/>
              </a:lnSpc>
              <a:spcBef>
                <a:spcPts val="600"/>
              </a:spcBef>
              <a:spcAft>
                <a:spcPts val="1200"/>
              </a:spcAft>
              <a:buFontTx/>
              <a:buBlip>
                <a:blip r:embed="rId2"/>
              </a:buBlip>
              <a:defRPr/>
            </a:pPr>
            <a:r>
              <a:rPr lang="el-GR" b="1" dirty="0" smtClean="0">
                <a:latin typeface="Cambria" panose="02040503050406030204" pitchFamily="18" charset="0"/>
              </a:rPr>
              <a:t>Ποικίλες αναφορές στα ζητήματα των</a:t>
            </a:r>
            <a:r>
              <a:rPr lang="el-GR" b="1" dirty="0" smtClean="0">
                <a:solidFill>
                  <a:srgbClr val="0066FF"/>
                </a:solidFill>
                <a:latin typeface="Cambria" panose="02040503050406030204" pitchFamily="18" charset="0"/>
              </a:rPr>
              <a:t> δεικτών</a:t>
            </a:r>
            <a:r>
              <a:rPr lang="el-GR" b="1" dirty="0" smtClean="0">
                <a:latin typeface="Cambria" panose="02040503050406030204" pitchFamily="18" charset="0"/>
              </a:rPr>
              <a:t> στα ευρωπαϊκά έγγραφα και τους Κανονισμούς</a:t>
            </a:r>
          </a:p>
          <a:p>
            <a:pPr marL="285750" indent="-285750">
              <a:lnSpc>
                <a:spcPts val="1900"/>
              </a:lnSpc>
              <a:spcBef>
                <a:spcPts val="600"/>
              </a:spcBef>
              <a:spcAft>
                <a:spcPts val="1200"/>
              </a:spcAft>
              <a:buFontTx/>
              <a:buBlip>
                <a:blip r:embed="rId2"/>
              </a:buBlip>
              <a:defRPr/>
            </a:pPr>
            <a:r>
              <a:rPr lang="el-GR" b="1" dirty="0" smtClean="0">
                <a:solidFill>
                  <a:srgbClr val="0066FF"/>
                </a:solidFill>
                <a:latin typeface="Cambria" panose="02040503050406030204" pitchFamily="18" charset="0"/>
              </a:rPr>
              <a:t>Προσανατολισμός </a:t>
            </a:r>
            <a:r>
              <a:rPr lang="el-GR" b="1" dirty="0">
                <a:solidFill>
                  <a:srgbClr val="0066FF"/>
                </a:solidFill>
                <a:latin typeface="Cambria" panose="02040503050406030204" pitchFamily="18" charset="0"/>
              </a:rPr>
              <a:t>στα αποτελέσματα:</a:t>
            </a:r>
            <a:r>
              <a:rPr lang="en-US" b="1" dirty="0">
                <a:solidFill>
                  <a:srgbClr val="0066FF"/>
                </a:solidFill>
                <a:latin typeface="Cambria" panose="02040503050406030204" pitchFamily="18" charset="0"/>
              </a:rPr>
              <a:t> </a:t>
            </a:r>
            <a:r>
              <a:rPr lang="el-GR" b="1" dirty="0">
                <a:latin typeface="Cambria" panose="02040503050406030204" pitchFamily="18" charset="0"/>
              </a:rPr>
              <a:t>Τα επιχειρησιακά προγράμματα προσανατολίζονται σε </a:t>
            </a:r>
            <a:r>
              <a:rPr lang="el-GR" b="1" u="sng" dirty="0">
                <a:solidFill>
                  <a:srgbClr val="FF0000"/>
                </a:solidFill>
                <a:latin typeface="Cambria" panose="02040503050406030204" pitchFamily="18" charset="0"/>
              </a:rPr>
              <a:t>σαφώς διατυπωμένα αναμενόμενα αποτελέσματα </a:t>
            </a:r>
            <a:r>
              <a:rPr lang="el-GR" b="1" dirty="0">
                <a:latin typeface="Cambria" panose="02040503050406030204" pitchFamily="18" charset="0"/>
              </a:rPr>
              <a:t>και ειδικούς </a:t>
            </a:r>
            <a:r>
              <a:rPr lang="el-GR" b="1" dirty="0" smtClean="0">
                <a:latin typeface="Cambria" panose="02040503050406030204" pitchFamily="18" charset="0"/>
              </a:rPr>
              <a:t>στόχους</a:t>
            </a:r>
            <a:endParaRPr lang="el-GR" b="1" dirty="0">
              <a:latin typeface="Cambria" panose="02040503050406030204" pitchFamily="18" charset="0"/>
            </a:endParaRPr>
          </a:p>
          <a:p>
            <a:pPr marL="285750" indent="-285750" algn="just">
              <a:lnSpc>
                <a:spcPts val="1900"/>
              </a:lnSpc>
              <a:spcBef>
                <a:spcPts val="600"/>
              </a:spcBef>
              <a:spcAft>
                <a:spcPts val="1200"/>
              </a:spcAft>
              <a:buFontTx/>
              <a:buBlip>
                <a:blip r:embed="rId2"/>
              </a:buBlip>
              <a:defRPr/>
            </a:pPr>
            <a:r>
              <a:rPr lang="el-GR" b="1" dirty="0" smtClean="0">
                <a:solidFill>
                  <a:srgbClr val="0066FF"/>
                </a:solidFill>
                <a:latin typeface="Cambria" panose="02040503050406030204" pitchFamily="18" charset="0"/>
              </a:rPr>
              <a:t>Κριτήρια της </a:t>
            </a:r>
            <a:r>
              <a:rPr lang="el-GR" b="1" dirty="0">
                <a:solidFill>
                  <a:srgbClr val="0066FF"/>
                </a:solidFill>
                <a:latin typeface="Cambria" panose="02040503050406030204" pitchFamily="18" charset="0"/>
              </a:rPr>
              <a:t>Γενικής εκ των προτέρων αιρεσιμότητας 7</a:t>
            </a:r>
            <a:r>
              <a:rPr lang="el-GR" b="1" dirty="0">
                <a:solidFill>
                  <a:srgbClr val="0070C0"/>
                </a:solidFill>
                <a:latin typeface="Cambria" panose="02040503050406030204" pitchFamily="18" charset="0"/>
              </a:rPr>
              <a:t> </a:t>
            </a:r>
            <a:r>
              <a:rPr lang="el-GR" b="1" dirty="0">
                <a:latin typeface="Cambria" panose="02040503050406030204" pitchFamily="18" charset="0"/>
              </a:rPr>
              <a:t>«Στατιστικά συστήματα και δείκτες αποτελεσμάτων» </a:t>
            </a:r>
          </a:p>
          <a:p>
            <a:pPr marL="285750" indent="-285750" algn="just">
              <a:lnSpc>
                <a:spcPts val="1900"/>
              </a:lnSpc>
              <a:spcBef>
                <a:spcPts val="600"/>
              </a:spcBef>
              <a:spcAft>
                <a:spcPts val="1200"/>
              </a:spcAft>
              <a:buFontTx/>
              <a:buBlip>
                <a:blip r:embed="rId2"/>
              </a:buBlip>
              <a:defRPr/>
            </a:pPr>
            <a:r>
              <a:rPr lang="el-GR" b="1" dirty="0">
                <a:solidFill>
                  <a:srgbClr val="0066FF"/>
                </a:solidFill>
                <a:latin typeface="Cambria" panose="02040503050406030204" pitchFamily="18" charset="0"/>
              </a:rPr>
              <a:t>Παρακολούθηση των αποτελεσμάτων </a:t>
            </a:r>
            <a:r>
              <a:rPr lang="el-GR" b="1" dirty="0">
                <a:latin typeface="Cambria" panose="02040503050406030204" pitchFamily="18" charset="0"/>
              </a:rPr>
              <a:t>μέσω κατάλληλων δεικτών</a:t>
            </a:r>
            <a:endParaRPr lang="en-US" b="1" dirty="0">
              <a:latin typeface="Cambria" panose="02040503050406030204" pitchFamily="18" charset="0"/>
            </a:endParaRPr>
          </a:p>
          <a:p>
            <a:pPr marL="285750" indent="-285750" algn="just">
              <a:lnSpc>
                <a:spcPts val="1900"/>
              </a:lnSpc>
              <a:spcBef>
                <a:spcPts val="600"/>
              </a:spcBef>
              <a:spcAft>
                <a:spcPts val="1200"/>
              </a:spcAft>
              <a:buFontTx/>
              <a:buBlip>
                <a:blip r:embed="rId2"/>
              </a:buBlip>
              <a:defRPr/>
            </a:pPr>
            <a:r>
              <a:rPr lang="el-GR" b="1" dirty="0">
                <a:latin typeface="Cambria" panose="02040503050406030204" pitchFamily="18" charset="0"/>
              </a:rPr>
              <a:t>Οι δείκτες αποτελέσματος θα πρέπει να πληρούν τα παρακάτω </a:t>
            </a:r>
            <a:r>
              <a:rPr lang="el-GR" b="1" dirty="0">
                <a:solidFill>
                  <a:srgbClr val="0066FF"/>
                </a:solidFill>
                <a:latin typeface="Cambria" panose="02040503050406030204" pitchFamily="18" charset="0"/>
              </a:rPr>
              <a:t>κριτήρια ποιότητας :</a:t>
            </a:r>
          </a:p>
          <a:p>
            <a:pPr marL="742950" lvl="1" indent="-285750" algn="just">
              <a:lnSpc>
                <a:spcPts val="1900"/>
              </a:lnSpc>
              <a:spcBef>
                <a:spcPts val="600"/>
              </a:spcBef>
              <a:spcAft>
                <a:spcPts val="0"/>
              </a:spcAft>
              <a:buFont typeface="Arial" pitchFamily="34" charset="0"/>
              <a:buChar char="•"/>
              <a:defRPr/>
            </a:pPr>
            <a:r>
              <a:rPr lang="el-GR" b="1" dirty="0">
                <a:latin typeface="Cambria" panose="02040503050406030204" pitchFamily="18" charset="0"/>
              </a:rPr>
              <a:t>σταθερότητα και στατιστική επικύρωση</a:t>
            </a:r>
          </a:p>
          <a:p>
            <a:pPr marL="742950" lvl="1" indent="-285750" algn="just">
              <a:lnSpc>
                <a:spcPts val="1900"/>
              </a:lnSpc>
              <a:spcBef>
                <a:spcPts val="600"/>
              </a:spcBef>
              <a:spcAft>
                <a:spcPts val="0"/>
              </a:spcAft>
              <a:buFont typeface="Arial" pitchFamily="34" charset="0"/>
              <a:buChar char="•"/>
              <a:defRPr/>
            </a:pPr>
            <a:r>
              <a:rPr lang="el-GR" b="1" dirty="0">
                <a:latin typeface="Cambria" panose="02040503050406030204" pitchFamily="18" charset="0"/>
              </a:rPr>
              <a:t>σαφήνεια της κανονιστικής ερμηνείας</a:t>
            </a:r>
          </a:p>
          <a:p>
            <a:pPr marL="742950" lvl="1" indent="-285750" algn="just">
              <a:lnSpc>
                <a:spcPts val="1900"/>
              </a:lnSpc>
              <a:spcBef>
                <a:spcPts val="600"/>
              </a:spcBef>
              <a:spcAft>
                <a:spcPts val="0"/>
              </a:spcAft>
              <a:buFont typeface="Arial" pitchFamily="34" charset="0"/>
              <a:buChar char="•"/>
              <a:defRPr/>
            </a:pPr>
            <a:r>
              <a:rPr lang="el-GR" b="1" dirty="0">
                <a:latin typeface="Cambria" panose="02040503050406030204" pitchFamily="18" charset="0"/>
              </a:rPr>
              <a:t>ανταπόκριση στην πολιτική</a:t>
            </a:r>
          </a:p>
          <a:p>
            <a:pPr marL="742950" lvl="1" indent="-285750" algn="just">
              <a:lnSpc>
                <a:spcPts val="1900"/>
              </a:lnSpc>
              <a:spcBef>
                <a:spcPts val="600"/>
              </a:spcBef>
              <a:spcAft>
                <a:spcPts val="0"/>
              </a:spcAft>
              <a:buFont typeface="Arial" pitchFamily="34" charset="0"/>
              <a:buChar char="•"/>
              <a:defRPr/>
            </a:pPr>
            <a:r>
              <a:rPr lang="el-GR" b="1" dirty="0">
                <a:latin typeface="Cambria" panose="02040503050406030204" pitchFamily="18" charset="0"/>
              </a:rPr>
              <a:t>έγκαιρη συλλογή των στοιχείων</a:t>
            </a:r>
          </a:p>
          <a:p>
            <a:pPr algn="just">
              <a:lnSpc>
                <a:spcPts val="1900"/>
              </a:lnSpc>
              <a:spcBef>
                <a:spcPts val="600"/>
              </a:spcBef>
              <a:spcAft>
                <a:spcPts val="1200"/>
              </a:spcAft>
              <a:defRPr/>
            </a:pPr>
            <a:endParaRPr lang="el-GR" b="1" dirty="0">
              <a:latin typeface="Cambria" panose="02040503050406030204" pitchFamily="18" charset="0"/>
            </a:endParaRPr>
          </a:p>
          <a:p>
            <a:pPr>
              <a:lnSpc>
                <a:spcPts val="1900"/>
              </a:lnSpc>
              <a:spcBef>
                <a:spcPts val="600"/>
              </a:spcBef>
              <a:spcAft>
                <a:spcPts val="1200"/>
              </a:spcAft>
              <a:buFontTx/>
              <a:buChar char="•"/>
              <a:defRPr/>
            </a:pPr>
            <a:endParaRPr lang="el-GR" b="1" dirty="0">
              <a:latin typeface="Cambria" panose="02040503050406030204" pitchFamily="18" charset="0"/>
            </a:endParaRPr>
          </a:p>
        </p:txBody>
      </p:sp>
      <p:sp>
        <p:nvSpPr>
          <p:cNvPr id="3076" name="Rectangle 3"/>
          <p:cNvSpPr>
            <a:spLocks noChangeArrowheads="1"/>
          </p:cNvSpPr>
          <p:nvPr/>
        </p:nvSpPr>
        <p:spPr bwMode="auto">
          <a:xfrm>
            <a:off x="432500" y="332656"/>
            <a:ext cx="8497888"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eaLnBrk="1" hangingPunct="1">
              <a:spcBef>
                <a:spcPct val="20000"/>
              </a:spcBef>
            </a:pPr>
            <a:r>
              <a:rPr lang="el-GR" altLang="en-US" sz="2000" b="1" dirty="0" smtClean="0">
                <a:solidFill>
                  <a:srgbClr val="C00000"/>
                </a:solidFill>
                <a:latin typeface="Cambria" pitchFamily="18" charset="0"/>
              </a:rPr>
              <a:t>Οι κύριες απαιτήσεις για τα θέματα των δεικτών της </a:t>
            </a:r>
            <a:r>
              <a:rPr lang="el-GR" altLang="en-US" sz="2000" b="1" dirty="0">
                <a:solidFill>
                  <a:srgbClr val="C00000"/>
                </a:solidFill>
                <a:latin typeface="Cambria" pitchFamily="18" charset="0"/>
              </a:rPr>
              <a:t>περιόδου 2014 – 2020 (1)  </a:t>
            </a:r>
            <a:endParaRPr lang="el-GR" altLang="en-US" sz="2000" b="1" dirty="0" smtClean="0">
              <a:solidFill>
                <a:srgbClr val="C00000"/>
              </a:solidFill>
              <a:latin typeface="Cambria" pitchFamily="18" charset="0"/>
            </a:endParaRPr>
          </a:p>
          <a:p>
            <a:pPr eaLnBrk="1" hangingPunct="1">
              <a:spcBef>
                <a:spcPct val="20000"/>
              </a:spcBef>
            </a:pPr>
            <a:endParaRPr lang="el-GR" altLang="en-US" sz="2000" b="1" dirty="0">
              <a:solidFill>
                <a:srgbClr val="C00000"/>
              </a:solidFill>
              <a:latin typeface="Cambria" pitchFamily="18" charset="0"/>
            </a:endParaRPr>
          </a:p>
        </p:txBody>
      </p:sp>
      <p:pic>
        <p:nvPicPr>
          <p:cNvPr id="3077"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3" y="1588"/>
            <a:ext cx="228601"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8604250" y="6640513"/>
            <a:ext cx="647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ctr" eaLnBrk="1" hangingPunct="1">
              <a:spcBef>
                <a:spcPct val="50000"/>
              </a:spcBef>
            </a:pPr>
            <a:fld id="{16692EB5-1E9D-4535-9171-93F314FC4191}" type="slidenum">
              <a:rPr lang="el-GR" altLang="en-US" sz="1000" b="1">
                <a:solidFill>
                  <a:srgbClr val="4D4D4D"/>
                </a:solidFill>
                <a:latin typeface="Verdana" pitchFamily="34" charset="0"/>
              </a:rPr>
              <a:pPr algn="ctr" eaLnBrk="1" hangingPunct="1">
                <a:spcBef>
                  <a:spcPct val="50000"/>
                </a:spcBef>
              </a:pPr>
              <a:t>3</a:t>
            </a:fld>
            <a:endParaRPr lang="el-GR" altLang="en-US" sz="1000" b="1">
              <a:solidFill>
                <a:srgbClr val="4D4D4D"/>
              </a:solidFill>
              <a:latin typeface="Verdana" pitchFamily="34" charset="0"/>
            </a:endParaRPr>
          </a:p>
        </p:txBody>
      </p:sp>
      <p:sp>
        <p:nvSpPr>
          <p:cNvPr id="27651" name="Rectangle 6"/>
          <p:cNvSpPr>
            <a:spLocks noChangeArrowheads="1"/>
          </p:cNvSpPr>
          <p:nvPr/>
        </p:nvSpPr>
        <p:spPr bwMode="auto">
          <a:xfrm>
            <a:off x="323850" y="692696"/>
            <a:ext cx="8351838" cy="5689600"/>
          </a:xfrm>
          <a:prstGeom prst="rect">
            <a:avLst/>
          </a:prstGeom>
          <a:noFill/>
          <a:ln w="9525">
            <a:noFill/>
            <a:miter lim="800000"/>
            <a:headEnd/>
            <a:tailEnd/>
          </a:ln>
          <a:effectLst/>
        </p:spPr>
        <p:txBody>
          <a:bodyPr/>
          <a:lstStyle/>
          <a:p>
            <a:pPr marL="285750" indent="-285750" algn="just">
              <a:buFontTx/>
              <a:buBlip>
                <a:blip r:embed="rId2"/>
              </a:buBlip>
              <a:defRPr/>
            </a:pPr>
            <a:r>
              <a:rPr lang="el-GR" sz="1600" b="1" dirty="0">
                <a:solidFill>
                  <a:srgbClr val="0066FF"/>
                </a:solidFill>
                <a:latin typeface="Cambria" panose="02040503050406030204" pitchFamily="18" charset="0"/>
              </a:rPr>
              <a:t>Πλαίσιο Επίδοσης και Αποθεματικό Επίδοσης </a:t>
            </a:r>
          </a:p>
          <a:p>
            <a:pPr marL="742950" lvl="1" indent="-285750" algn="just">
              <a:buFont typeface="Arial" panose="020B0604020202020204" pitchFamily="34" charset="0"/>
              <a:buChar char="•"/>
              <a:defRPr/>
            </a:pPr>
            <a:r>
              <a:rPr lang="el-GR" sz="1600" b="1" dirty="0" smtClean="0">
                <a:latin typeface="Cambria" panose="02040503050406030204" pitchFamily="18" charset="0"/>
              </a:rPr>
              <a:t>Κάθε Άξονας </a:t>
            </a:r>
            <a:r>
              <a:rPr lang="el-GR" sz="1600" b="1" dirty="0">
                <a:latin typeface="Cambria" panose="02040503050406030204" pitchFamily="18" charset="0"/>
              </a:rPr>
              <a:t>Προτεραιότητας </a:t>
            </a:r>
            <a:r>
              <a:rPr lang="el-GR" sz="1600" b="1" dirty="0" smtClean="0">
                <a:latin typeface="Cambria" panose="02040503050406030204" pitchFamily="18" charset="0"/>
              </a:rPr>
              <a:t>περιλαμβάνει κατά κανόνα </a:t>
            </a:r>
            <a:r>
              <a:rPr lang="el-GR" sz="1600" b="1" dirty="0">
                <a:latin typeface="Cambria" panose="02040503050406030204" pitchFamily="18" charset="0"/>
              </a:rPr>
              <a:t>ένα Πλαίσιο Επίδοσης </a:t>
            </a:r>
            <a:r>
              <a:rPr lang="el-GR" sz="1600" b="1" dirty="0" smtClean="0">
                <a:latin typeface="Cambria" panose="02040503050406030204" pitchFamily="18" charset="0"/>
              </a:rPr>
              <a:t>το οποίο αποτελείται από δείκτες με </a:t>
            </a:r>
            <a:r>
              <a:rPr lang="el-GR" sz="1600" b="1" u="sng" dirty="0">
                <a:latin typeface="Cambria" panose="02040503050406030204" pitchFamily="18" charset="0"/>
              </a:rPr>
              <a:t>ορόσημο επίτευξης</a:t>
            </a:r>
            <a:r>
              <a:rPr lang="el-GR" sz="1600" b="1" dirty="0">
                <a:latin typeface="Cambria" panose="02040503050406030204" pitchFamily="18" charset="0"/>
              </a:rPr>
              <a:t> </a:t>
            </a:r>
            <a:r>
              <a:rPr lang="el-GR" sz="1600" b="1" dirty="0" smtClean="0">
                <a:latin typeface="Cambria" panose="02040503050406030204" pitchFamily="18" charset="0"/>
              </a:rPr>
              <a:t>για </a:t>
            </a:r>
            <a:r>
              <a:rPr lang="el-GR" sz="1600" b="1" dirty="0">
                <a:latin typeface="Cambria" panose="02040503050406030204" pitchFamily="18" charset="0"/>
              </a:rPr>
              <a:t>το </a:t>
            </a:r>
            <a:r>
              <a:rPr lang="el-GR" sz="1600" b="1" dirty="0">
                <a:solidFill>
                  <a:srgbClr val="FF0000"/>
                </a:solidFill>
                <a:latin typeface="Cambria" panose="02040503050406030204" pitchFamily="18" charset="0"/>
              </a:rPr>
              <a:t>2018</a:t>
            </a:r>
            <a:r>
              <a:rPr lang="el-GR" sz="1600" b="1" dirty="0">
                <a:latin typeface="Cambria" panose="02040503050406030204" pitchFamily="18" charset="0"/>
              </a:rPr>
              <a:t> και </a:t>
            </a:r>
            <a:r>
              <a:rPr lang="el-GR" sz="1600" b="1" u="sng" dirty="0">
                <a:latin typeface="Cambria" panose="02040503050406030204" pitchFamily="18" charset="0"/>
              </a:rPr>
              <a:t>στόχους</a:t>
            </a:r>
            <a:r>
              <a:rPr lang="el-GR" sz="1600" b="1" dirty="0">
                <a:latin typeface="Cambria" panose="02040503050406030204" pitchFamily="18" charset="0"/>
              </a:rPr>
              <a:t> για το </a:t>
            </a:r>
            <a:r>
              <a:rPr lang="el-GR" sz="1600" b="1" dirty="0">
                <a:solidFill>
                  <a:srgbClr val="FF0000"/>
                </a:solidFill>
                <a:latin typeface="Cambria" panose="02040503050406030204" pitchFamily="18" charset="0"/>
              </a:rPr>
              <a:t>2023. </a:t>
            </a:r>
            <a:endParaRPr lang="el-GR" sz="1600" b="1" dirty="0" smtClean="0">
              <a:solidFill>
                <a:srgbClr val="FF0000"/>
              </a:solidFill>
              <a:latin typeface="Cambria" panose="02040503050406030204" pitchFamily="18" charset="0"/>
            </a:endParaRPr>
          </a:p>
          <a:p>
            <a:pPr marL="742950" lvl="1" indent="-285750" algn="just">
              <a:buFont typeface="Arial" panose="020B0604020202020204" pitchFamily="34" charset="0"/>
              <a:buChar char="•"/>
              <a:defRPr/>
            </a:pPr>
            <a:endParaRPr lang="el-GR" sz="1600" b="1" dirty="0">
              <a:solidFill>
                <a:srgbClr val="FF0000"/>
              </a:solidFill>
              <a:latin typeface="Cambria" panose="02040503050406030204" pitchFamily="18" charset="0"/>
            </a:endParaRPr>
          </a:p>
          <a:p>
            <a:pPr marL="742950" lvl="1" indent="-285750" algn="just">
              <a:buFont typeface="Arial" panose="020B0604020202020204" pitchFamily="34" charset="0"/>
              <a:buChar char="•"/>
              <a:defRPr/>
            </a:pPr>
            <a:r>
              <a:rPr lang="el-GR" sz="1600" b="1" dirty="0">
                <a:latin typeface="Cambria" panose="02040503050406030204" pitchFamily="18" charset="0"/>
              </a:rPr>
              <a:t>Το Πλαίσιο Επίδοσης συνδέεται με την κατανομή του </a:t>
            </a:r>
            <a:r>
              <a:rPr lang="el-GR" sz="1600" b="1" dirty="0">
                <a:solidFill>
                  <a:srgbClr val="FF0000"/>
                </a:solidFill>
                <a:latin typeface="Cambria" panose="02040503050406030204" pitchFamily="18" charset="0"/>
              </a:rPr>
              <a:t>Αποθεματικού </a:t>
            </a:r>
            <a:r>
              <a:rPr lang="el-GR" sz="1600" b="1" dirty="0" smtClean="0">
                <a:solidFill>
                  <a:srgbClr val="FF0000"/>
                </a:solidFill>
                <a:latin typeface="Cambria" panose="02040503050406030204" pitchFamily="18" charset="0"/>
              </a:rPr>
              <a:t>Επίδοσης (6%)</a:t>
            </a:r>
            <a:r>
              <a:rPr lang="el-GR" sz="1600" b="1" dirty="0" smtClean="0">
                <a:latin typeface="Cambria" panose="02040503050406030204" pitchFamily="18" charset="0"/>
              </a:rPr>
              <a:t> </a:t>
            </a:r>
            <a:endParaRPr lang="el-GR" sz="1600" b="1" dirty="0">
              <a:latin typeface="Cambria" panose="02040503050406030204" pitchFamily="18" charset="0"/>
            </a:endParaRPr>
          </a:p>
          <a:p>
            <a:pPr algn="just">
              <a:defRPr/>
            </a:pPr>
            <a:endParaRPr lang="el-GR" sz="1600" b="1" dirty="0">
              <a:latin typeface="Cambria" panose="02040503050406030204" pitchFamily="18" charset="0"/>
            </a:endParaRPr>
          </a:p>
          <a:p>
            <a:pPr marL="285750" indent="-285750" algn="just">
              <a:buFontTx/>
              <a:buBlip>
                <a:blip r:embed="rId2"/>
              </a:buBlip>
              <a:defRPr/>
            </a:pPr>
            <a:r>
              <a:rPr lang="el-GR" sz="1600" b="1" dirty="0" smtClean="0">
                <a:solidFill>
                  <a:srgbClr val="0066FF"/>
                </a:solidFill>
                <a:latin typeface="Cambria" panose="02040503050406030204" pitchFamily="18" charset="0"/>
              </a:rPr>
              <a:t>Παρακολούθηση και Αξιολόγηση</a:t>
            </a:r>
          </a:p>
          <a:p>
            <a:pPr marL="285750" indent="-285750" algn="just">
              <a:buFontTx/>
              <a:buBlip>
                <a:blip r:embed="rId2"/>
              </a:buBlip>
              <a:defRPr/>
            </a:pPr>
            <a:endParaRPr lang="el-GR" sz="1600" b="1" dirty="0">
              <a:solidFill>
                <a:srgbClr val="0066FF"/>
              </a:solidFill>
              <a:latin typeface="Cambria" panose="02040503050406030204" pitchFamily="18" charset="0"/>
            </a:endParaRPr>
          </a:p>
          <a:p>
            <a:pPr marL="1657350" lvl="3" indent="-285750" algn="just">
              <a:defRPr/>
            </a:pPr>
            <a:r>
              <a:rPr lang="el-GR" sz="1600" b="1" dirty="0" smtClean="0">
                <a:solidFill>
                  <a:srgbClr val="FF0000"/>
                </a:solidFill>
                <a:latin typeface="Cambria" panose="02040503050406030204" pitchFamily="18" charset="0"/>
              </a:rPr>
              <a:t>Ετήσιες </a:t>
            </a:r>
            <a:r>
              <a:rPr lang="el-GR" sz="1600" b="1" dirty="0">
                <a:solidFill>
                  <a:srgbClr val="FF0000"/>
                </a:solidFill>
                <a:latin typeface="Cambria" panose="02040503050406030204" pitchFamily="18" charset="0"/>
              </a:rPr>
              <a:t>Εκθέσεις Υλοποίησης</a:t>
            </a:r>
            <a:r>
              <a:rPr lang="el-GR" sz="1600" b="1" dirty="0">
                <a:latin typeface="Cambria" panose="02040503050406030204" pitchFamily="18" charset="0"/>
              </a:rPr>
              <a:t>, </a:t>
            </a:r>
            <a:r>
              <a:rPr lang="el-GR" sz="1600" b="1" dirty="0">
                <a:solidFill>
                  <a:srgbClr val="FF0000"/>
                </a:solidFill>
                <a:latin typeface="Cambria" panose="02040503050406030204" pitchFamily="18" charset="0"/>
              </a:rPr>
              <a:t>Έκθεση Προόδου </a:t>
            </a:r>
            <a:r>
              <a:rPr lang="el-GR" sz="1600" b="1" dirty="0" smtClean="0">
                <a:solidFill>
                  <a:srgbClr val="FF0000"/>
                </a:solidFill>
                <a:latin typeface="Cambria" panose="02040503050406030204" pitchFamily="18" charset="0"/>
              </a:rPr>
              <a:t>ΕΣΠΑ</a:t>
            </a:r>
            <a:r>
              <a:rPr lang="el-GR" sz="1600" b="1" dirty="0" smtClean="0">
                <a:latin typeface="Cambria" panose="02040503050406030204" pitchFamily="18" charset="0"/>
              </a:rPr>
              <a:t> </a:t>
            </a:r>
          </a:p>
          <a:p>
            <a:pPr marL="1657350" lvl="3" indent="-285750" algn="just">
              <a:defRPr/>
            </a:pPr>
            <a:endParaRPr lang="en-US" sz="1600" b="1" dirty="0">
              <a:latin typeface="Cambria" panose="02040503050406030204" pitchFamily="18" charset="0"/>
            </a:endParaRPr>
          </a:p>
          <a:p>
            <a:pPr lvl="3" algn="just">
              <a:defRPr/>
            </a:pPr>
            <a:r>
              <a:rPr lang="el-GR" sz="1600" b="1" dirty="0" smtClean="0">
                <a:solidFill>
                  <a:srgbClr val="FF0000"/>
                </a:solidFill>
                <a:latin typeface="Cambria" panose="02040503050406030204" pitchFamily="18" charset="0"/>
              </a:rPr>
              <a:t>Αξιολόγηση : </a:t>
            </a:r>
            <a:r>
              <a:rPr lang="el-GR" sz="1600" b="1" dirty="0" smtClean="0">
                <a:latin typeface="Cambria" panose="02040503050406030204" pitchFamily="18" charset="0"/>
              </a:rPr>
              <a:t>οι </a:t>
            </a:r>
            <a:r>
              <a:rPr lang="el-GR" sz="1600" b="1" dirty="0">
                <a:latin typeface="Cambria" panose="02040503050406030204" pitchFamily="18" charset="0"/>
              </a:rPr>
              <a:t>αλλαγές στο δείκτη αποτελεσμάτων οφείλονται τόσο στις συγχρηματοδοτούμενες δράσεις καθώς και σε άλλους </a:t>
            </a:r>
            <a:r>
              <a:rPr lang="el-GR" sz="1600" b="1" dirty="0" smtClean="0">
                <a:latin typeface="Cambria" panose="02040503050406030204" pitchFamily="18" charset="0"/>
              </a:rPr>
              <a:t>παράγοντες για μεγάλο μέρος των υλοποιούμενων δράσεων</a:t>
            </a:r>
          </a:p>
          <a:p>
            <a:pPr marL="285750" indent="-285750" algn="just">
              <a:buFont typeface="Arial" pitchFamily="34" charset="0"/>
              <a:buChar char="•"/>
              <a:defRPr/>
            </a:pPr>
            <a:endParaRPr lang="el-GR" sz="1600" b="1" dirty="0">
              <a:latin typeface="Cambria" panose="02040503050406030204" pitchFamily="18" charset="0"/>
            </a:endParaRPr>
          </a:p>
          <a:p>
            <a:pPr marL="285750" indent="-285750" algn="just">
              <a:buFontTx/>
              <a:buBlip>
                <a:blip r:embed="rId2"/>
              </a:buBlip>
              <a:defRPr/>
            </a:pPr>
            <a:r>
              <a:rPr lang="el-GR" sz="1600" b="1" dirty="0">
                <a:solidFill>
                  <a:srgbClr val="0066FF"/>
                </a:solidFill>
                <a:latin typeface="Cambria" panose="02040503050406030204" pitchFamily="18" charset="0"/>
              </a:rPr>
              <a:t>Άρθρο 142 του Καν. 1303/2013</a:t>
            </a:r>
          </a:p>
          <a:p>
            <a:pPr marL="742950" lvl="1" indent="-285750" algn="just">
              <a:buFont typeface="Arial" panose="020B0604020202020204" pitchFamily="34" charset="0"/>
              <a:buChar char="•"/>
              <a:defRPr/>
            </a:pPr>
            <a:r>
              <a:rPr lang="el-GR" sz="1600" b="1" dirty="0">
                <a:latin typeface="Cambria" panose="02040503050406030204" pitchFamily="18" charset="0"/>
              </a:rPr>
              <a:t>Το σύνολο ή μέρος των ενδιάμεσων πληρωμών, στο επίπεδο των προτεραιοτήτων ή των επιχειρησιακών προγραμμάτων, μπορεί να αναστέλλεται από την Επιτροπή εφόσον υπάρχει σοβαρή ανεπάρκεια όσον αφορά την ποιότητα και την αξιοπιστία του συστήματος παρακολούθησης ή των δεδομένων για κοινούς και ειδικούς δείκτες.</a:t>
            </a:r>
          </a:p>
          <a:p>
            <a:pPr marL="285750" indent="-285750" algn="just">
              <a:buFontTx/>
              <a:buBlip>
                <a:blip r:embed="rId2"/>
              </a:buBlip>
              <a:defRPr/>
            </a:pPr>
            <a:endParaRPr lang="el-GR" sz="1400" b="1" dirty="0">
              <a:latin typeface="Cambria" panose="02040503050406030204" pitchFamily="18" charset="0"/>
            </a:endParaRPr>
          </a:p>
          <a:p>
            <a:pPr>
              <a:defRPr/>
            </a:pPr>
            <a:endParaRPr lang="el-GR" sz="1600" b="1" dirty="0">
              <a:latin typeface="Cambria" panose="02040503050406030204" pitchFamily="18" charset="0"/>
            </a:endParaRPr>
          </a:p>
          <a:p>
            <a:pPr algn="just">
              <a:spcBef>
                <a:spcPct val="25000"/>
              </a:spcBef>
              <a:spcAft>
                <a:spcPct val="10000"/>
              </a:spcAft>
              <a:defRPr/>
            </a:pPr>
            <a:endParaRPr lang="el-GR" sz="2000" b="1" dirty="0">
              <a:latin typeface="Cambria" panose="02040503050406030204" pitchFamily="18" charset="0"/>
            </a:endParaRPr>
          </a:p>
          <a:p>
            <a:pPr>
              <a:spcBef>
                <a:spcPct val="25000"/>
              </a:spcBef>
              <a:spcAft>
                <a:spcPct val="10000"/>
              </a:spcAft>
              <a:buFontTx/>
              <a:buChar char="•"/>
              <a:defRPr/>
            </a:pPr>
            <a:endParaRPr lang="el-GR" sz="2000" b="1" dirty="0">
              <a:latin typeface="Cambria" panose="02040503050406030204" pitchFamily="18" charset="0"/>
            </a:endParaRPr>
          </a:p>
        </p:txBody>
      </p:sp>
      <p:sp>
        <p:nvSpPr>
          <p:cNvPr id="4100" name="Rectangle 3"/>
          <p:cNvSpPr>
            <a:spLocks noChangeArrowheads="1"/>
          </p:cNvSpPr>
          <p:nvPr/>
        </p:nvSpPr>
        <p:spPr bwMode="auto">
          <a:xfrm>
            <a:off x="250825" y="116632"/>
            <a:ext cx="87137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eaLnBrk="1" hangingPunct="1">
              <a:spcBef>
                <a:spcPct val="20000"/>
              </a:spcBef>
            </a:pPr>
            <a:r>
              <a:rPr lang="el-GR" altLang="en-US" b="1" dirty="0" smtClean="0">
                <a:solidFill>
                  <a:srgbClr val="C00000"/>
                </a:solidFill>
                <a:latin typeface="Cambria" pitchFamily="18" charset="0"/>
              </a:rPr>
              <a:t>Οι κύριες απαιτήσεις για τα θέματα των δεικτών της περιόδου 2014 – 2020 (2</a:t>
            </a:r>
            <a:r>
              <a:rPr lang="el-GR" altLang="en-US" b="1" dirty="0">
                <a:solidFill>
                  <a:srgbClr val="C00000"/>
                </a:solidFill>
                <a:latin typeface="Cambria" pitchFamily="18" charset="0"/>
              </a:rPr>
              <a:t>) </a:t>
            </a:r>
          </a:p>
        </p:txBody>
      </p:sp>
      <p:pic>
        <p:nvPicPr>
          <p:cNvPr id="4101"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3" y="1588"/>
            <a:ext cx="228601"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ight Arrow 5"/>
          <p:cNvSpPr/>
          <p:nvPr/>
        </p:nvSpPr>
        <p:spPr>
          <a:xfrm>
            <a:off x="889348" y="3285778"/>
            <a:ext cx="792088" cy="144016"/>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Right Arrow 6"/>
          <p:cNvSpPr/>
          <p:nvPr/>
        </p:nvSpPr>
        <p:spPr>
          <a:xfrm>
            <a:off x="889348" y="3754314"/>
            <a:ext cx="792088" cy="144016"/>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8604250" y="6640513"/>
            <a:ext cx="647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ctr" eaLnBrk="1" hangingPunct="1">
              <a:spcBef>
                <a:spcPct val="50000"/>
              </a:spcBef>
            </a:pPr>
            <a:fld id="{2EBFF02B-0D6F-4882-8E31-2FD5E99E6E59}" type="slidenum">
              <a:rPr lang="el-GR" altLang="en-US" sz="1000" b="1">
                <a:solidFill>
                  <a:srgbClr val="4D4D4D"/>
                </a:solidFill>
                <a:latin typeface="Verdana" pitchFamily="34" charset="0"/>
              </a:rPr>
              <a:pPr algn="ctr" eaLnBrk="1" hangingPunct="1">
                <a:spcBef>
                  <a:spcPct val="50000"/>
                </a:spcBef>
              </a:pPr>
              <a:t>4</a:t>
            </a:fld>
            <a:endParaRPr lang="el-GR" altLang="en-US" sz="1000" b="1">
              <a:solidFill>
                <a:srgbClr val="4D4D4D"/>
              </a:solidFill>
              <a:latin typeface="Verdana" pitchFamily="34" charset="0"/>
            </a:endParaRPr>
          </a:p>
        </p:txBody>
      </p:sp>
      <p:sp>
        <p:nvSpPr>
          <p:cNvPr id="27651" name="Rectangle 6"/>
          <p:cNvSpPr>
            <a:spLocks noChangeArrowheads="1"/>
          </p:cNvSpPr>
          <p:nvPr/>
        </p:nvSpPr>
        <p:spPr bwMode="auto">
          <a:xfrm>
            <a:off x="539750" y="692150"/>
            <a:ext cx="8135938" cy="5948363"/>
          </a:xfrm>
          <a:prstGeom prst="rect">
            <a:avLst/>
          </a:prstGeom>
          <a:noFill/>
          <a:ln w="9525">
            <a:noFill/>
            <a:miter lim="800000"/>
            <a:headEnd/>
            <a:tailEnd/>
          </a:ln>
          <a:effectLst/>
        </p:spPr>
        <p:txBody>
          <a:bodyPr/>
          <a:lstStyle/>
          <a:p>
            <a:pPr marL="285750" indent="-285750" algn="just">
              <a:spcBef>
                <a:spcPts val="0"/>
              </a:spcBef>
              <a:spcAft>
                <a:spcPts val="600"/>
              </a:spcAft>
              <a:buFontTx/>
              <a:buBlip>
                <a:blip r:embed="rId2"/>
              </a:buBlip>
              <a:defRPr/>
            </a:pPr>
            <a:r>
              <a:rPr lang="el-GR" sz="1400" b="1" dirty="0">
                <a:solidFill>
                  <a:srgbClr val="0066FF"/>
                </a:solidFill>
                <a:latin typeface="Cambria" panose="02040503050406030204" pitchFamily="18" charset="0"/>
              </a:rPr>
              <a:t>Οι δείκτες των προγραμμάτων θα πρέπει να </a:t>
            </a:r>
            <a:r>
              <a:rPr lang="el-GR" sz="1400" b="1" dirty="0" smtClean="0">
                <a:solidFill>
                  <a:srgbClr val="0066FF"/>
                </a:solidFill>
                <a:latin typeface="Cambria" panose="02040503050406030204" pitchFamily="18" charset="0"/>
              </a:rPr>
              <a:t>:</a:t>
            </a:r>
            <a:endParaRPr lang="el-GR" sz="1400" b="1" dirty="0">
              <a:solidFill>
                <a:srgbClr val="0066FF"/>
              </a:solidFill>
              <a:latin typeface="Cambria" panose="02040503050406030204" pitchFamily="18" charset="0"/>
            </a:endParaRPr>
          </a:p>
          <a:p>
            <a:pPr marL="742950" lvl="1" indent="-285750" algn="just">
              <a:spcBef>
                <a:spcPts val="0"/>
              </a:spcBef>
              <a:spcAft>
                <a:spcPts val="600"/>
              </a:spcAft>
              <a:buFont typeface="Wingdings" pitchFamily="2" charset="2"/>
              <a:buChar char="§"/>
              <a:defRPr/>
            </a:pPr>
            <a:r>
              <a:rPr lang="el-GR" sz="1400" b="1" dirty="0" smtClean="0">
                <a:latin typeface="Cambria" panose="02040503050406030204" pitchFamily="18" charset="0"/>
              </a:rPr>
              <a:t>είναι </a:t>
            </a:r>
            <a:r>
              <a:rPr lang="el-GR" sz="1400" b="1" dirty="0">
                <a:latin typeface="Cambria" panose="02040503050406030204" pitchFamily="18" charset="0"/>
              </a:rPr>
              <a:t>άμεσα συνδεδεμένοι με τους ειδικούς στόχους των επενδυτικών προτεραιοτήτων </a:t>
            </a:r>
          </a:p>
          <a:p>
            <a:pPr marL="742950" lvl="1" indent="-285750" algn="just">
              <a:spcBef>
                <a:spcPts val="0"/>
              </a:spcBef>
              <a:spcAft>
                <a:spcPts val="600"/>
              </a:spcAft>
              <a:buFont typeface="Wingdings" pitchFamily="2" charset="2"/>
              <a:buChar char="§"/>
              <a:defRPr/>
            </a:pPr>
            <a:r>
              <a:rPr lang="el-GR" sz="1400" b="1" dirty="0" smtClean="0">
                <a:latin typeface="Cambria" panose="02040503050406030204" pitchFamily="18" charset="0"/>
              </a:rPr>
              <a:t>αποτυπώνουν </a:t>
            </a:r>
            <a:r>
              <a:rPr lang="el-GR" sz="1400" b="1" dirty="0">
                <a:latin typeface="Cambria" panose="02040503050406030204" pitchFamily="18" charset="0"/>
              </a:rPr>
              <a:t>τα αναμενόμενα αποτελέσματα από την υλοποίηση της πράξης</a:t>
            </a:r>
          </a:p>
          <a:p>
            <a:pPr marL="742950" lvl="1" indent="-285750" algn="just">
              <a:spcBef>
                <a:spcPts val="0"/>
              </a:spcBef>
              <a:spcAft>
                <a:spcPts val="600"/>
              </a:spcAft>
              <a:buFont typeface="Wingdings" pitchFamily="2" charset="2"/>
              <a:buChar char="§"/>
              <a:defRPr/>
            </a:pPr>
            <a:r>
              <a:rPr lang="el-GR" sz="1400" b="1" dirty="0" smtClean="0">
                <a:latin typeface="Cambria" panose="02040503050406030204" pitchFamily="18" charset="0"/>
              </a:rPr>
              <a:t>τροφοδοτούνται</a:t>
            </a:r>
            <a:r>
              <a:rPr lang="el-GR" sz="1400" b="1" dirty="0">
                <a:latin typeface="Cambria" panose="02040503050406030204" pitchFamily="18" charset="0"/>
              </a:rPr>
              <a:t>, όπου απαιτείται, με δεδομένα από τις αρμόδιες πηγές </a:t>
            </a:r>
            <a:r>
              <a:rPr lang="el-GR" sz="1400" b="1" dirty="0" smtClean="0">
                <a:latin typeface="Cambria" panose="02040503050406030204" pitchFamily="18" charset="0"/>
              </a:rPr>
              <a:t>που </a:t>
            </a:r>
            <a:r>
              <a:rPr lang="el-GR" sz="1400" b="1" dirty="0">
                <a:latin typeface="Cambria" panose="02040503050406030204" pitchFamily="18" charset="0"/>
              </a:rPr>
              <a:t>διαθέτουν αξιόπιστα στατιστικά δεδομένα</a:t>
            </a:r>
          </a:p>
          <a:p>
            <a:pPr marL="285750" indent="-285750" algn="just">
              <a:spcBef>
                <a:spcPts val="0"/>
              </a:spcBef>
              <a:spcAft>
                <a:spcPts val="600"/>
              </a:spcAft>
              <a:buBlip>
                <a:blip r:embed="rId2"/>
              </a:buBlip>
              <a:defRPr/>
            </a:pPr>
            <a:r>
              <a:rPr lang="el-GR" sz="1400" b="1" dirty="0">
                <a:latin typeface="Cambria" panose="02040503050406030204" pitchFamily="18" charset="0"/>
              </a:rPr>
              <a:t>Στο </a:t>
            </a:r>
            <a:r>
              <a:rPr lang="en-US" sz="1400" b="1" dirty="0">
                <a:latin typeface="Cambria" panose="02040503050406030204" pitchFamily="18" charset="0"/>
              </a:rPr>
              <a:t>set </a:t>
            </a:r>
            <a:r>
              <a:rPr lang="el-GR" sz="1400" b="1" dirty="0">
                <a:latin typeface="Cambria" panose="02040503050406030204" pitchFamily="18" charset="0"/>
              </a:rPr>
              <a:t>των δεικτών ενός ΕΠ περιλαμβάνονται </a:t>
            </a:r>
            <a:r>
              <a:rPr lang="el-GR" sz="1400" b="1" dirty="0" smtClean="0">
                <a:latin typeface="Cambria" panose="02040503050406030204" pitchFamily="18" charset="0"/>
              </a:rPr>
              <a:t>υποχρεωτικά </a:t>
            </a:r>
          </a:p>
          <a:p>
            <a:pPr marL="742950" lvl="1" indent="-285750" algn="just">
              <a:spcBef>
                <a:spcPts val="0"/>
              </a:spcBef>
              <a:spcAft>
                <a:spcPts val="600"/>
              </a:spcAft>
              <a:buFont typeface="Wingdings" pitchFamily="2" charset="2"/>
              <a:buChar char="§"/>
              <a:defRPr/>
            </a:pPr>
            <a:r>
              <a:rPr lang="el-GR" sz="1400" b="1" dirty="0" smtClean="0">
                <a:solidFill>
                  <a:srgbClr val="0066FF"/>
                </a:solidFill>
                <a:latin typeface="Cambria" panose="02040503050406030204" pitchFamily="18" charset="0"/>
              </a:rPr>
              <a:t>δείκτες </a:t>
            </a:r>
            <a:r>
              <a:rPr lang="el-GR" sz="1400" b="1" dirty="0">
                <a:solidFill>
                  <a:srgbClr val="0066FF"/>
                </a:solidFill>
                <a:latin typeface="Cambria" panose="02040503050406030204" pitchFamily="18" charset="0"/>
              </a:rPr>
              <a:t>αποτελέσματος</a:t>
            </a:r>
            <a:r>
              <a:rPr lang="el-GR" sz="1400" b="1" dirty="0">
                <a:latin typeface="Cambria" panose="02040503050406030204" pitchFamily="18" charset="0"/>
              </a:rPr>
              <a:t> που είναι σαφώς προσδιορισμένοι στο ΕΓΤΑΑ – ΕΤΘΑ, εν μέρει στο ΕΚΤ ενώ στο ΕΤΠΑ – Τ.Σ προσδιορίζονται από το Κράτος Μέλος </a:t>
            </a:r>
          </a:p>
          <a:p>
            <a:pPr marL="742950" lvl="1" indent="-285750" algn="just">
              <a:spcBef>
                <a:spcPts val="0"/>
              </a:spcBef>
              <a:spcAft>
                <a:spcPts val="600"/>
              </a:spcAft>
              <a:buFont typeface="Wingdings" pitchFamily="2" charset="2"/>
              <a:buChar char="§"/>
              <a:defRPr/>
            </a:pPr>
            <a:r>
              <a:rPr lang="el-GR" sz="1400" b="1" dirty="0">
                <a:solidFill>
                  <a:srgbClr val="0066FF"/>
                </a:solidFill>
                <a:latin typeface="Cambria" panose="02040503050406030204" pitchFamily="18" charset="0"/>
              </a:rPr>
              <a:t>δείκτες </a:t>
            </a:r>
            <a:r>
              <a:rPr lang="el-GR" sz="1400" b="1" dirty="0" smtClean="0">
                <a:solidFill>
                  <a:srgbClr val="0066FF"/>
                </a:solidFill>
                <a:latin typeface="Cambria" panose="02040503050406030204" pitchFamily="18" charset="0"/>
              </a:rPr>
              <a:t>εκροής </a:t>
            </a:r>
            <a:r>
              <a:rPr lang="el-GR" sz="1400" b="1" dirty="0" smtClean="0">
                <a:latin typeface="Cambria" panose="02040503050406030204" pitchFamily="18" charset="0"/>
              </a:rPr>
              <a:t>με χρήση και των «κοινών» δεικτών </a:t>
            </a:r>
            <a:r>
              <a:rPr lang="el-GR" sz="1400" b="1" dirty="0">
                <a:latin typeface="Cambria" panose="02040503050406030204" pitchFamily="18" charset="0"/>
              </a:rPr>
              <a:t>(</a:t>
            </a:r>
            <a:r>
              <a:rPr lang="el-GR" sz="1400" b="1" dirty="0" err="1">
                <a:latin typeface="Cambria" panose="02040503050406030204" pitchFamily="18" charset="0"/>
              </a:rPr>
              <a:t>common</a:t>
            </a:r>
            <a:r>
              <a:rPr lang="el-GR" sz="1400" b="1" dirty="0">
                <a:latin typeface="Cambria" panose="02040503050406030204" pitchFamily="18" charset="0"/>
              </a:rPr>
              <a:t> </a:t>
            </a:r>
            <a:r>
              <a:rPr lang="el-GR" sz="1400" b="1" dirty="0" err="1">
                <a:latin typeface="Cambria" panose="02040503050406030204" pitchFamily="18" charset="0"/>
              </a:rPr>
              <a:t>indicators</a:t>
            </a:r>
            <a:r>
              <a:rPr lang="el-GR" sz="1400" b="1" dirty="0" smtClean="0">
                <a:latin typeface="Cambria" panose="02040503050406030204" pitchFamily="18" charset="0"/>
              </a:rPr>
              <a:t>), ανάλογα με το Ταμείο</a:t>
            </a:r>
            <a:endParaRPr lang="el-GR" sz="1400" b="1" dirty="0">
              <a:latin typeface="Cambria" panose="02040503050406030204" pitchFamily="18" charset="0"/>
            </a:endParaRPr>
          </a:p>
          <a:p>
            <a:pPr algn="just">
              <a:spcBef>
                <a:spcPts val="0"/>
              </a:spcBef>
              <a:spcAft>
                <a:spcPts val="600"/>
              </a:spcAft>
              <a:defRPr/>
            </a:pPr>
            <a:r>
              <a:rPr lang="el-GR" sz="1400" b="1" dirty="0">
                <a:latin typeface="Cambria" panose="02040503050406030204" pitchFamily="18" charset="0"/>
              </a:rPr>
              <a:t> Οι </a:t>
            </a:r>
            <a:r>
              <a:rPr lang="el-GR" sz="1400" b="1" dirty="0">
                <a:solidFill>
                  <a:srgbClr val="C00000"/>
                </a:solidFill>
                <a:latin typeface="Cambria" panose="02040503050406030204" pitchFamily="18" charset="0"/>
              </a:rPr>
              <a:t>κοινοί δείκτες </a:t>
            </a:r>
            <a:r>
              <a:rPr lang="el-GR" sz="1400" b="1" dirty="0">
                <a:latin typeface="Cambria" panose="02040503050406030204" pitchFamily="18" charset="0"/>
              </a:rPr>
              <a:t>περιέχονται στα Παραρτήματα των Κανονισμών και είναι:</a:t>
            </a:r>
          </a:p>
          <a:p>
            <a:pPr marL="742950" lvl="1" indent="-285750" algn="just">
              <a:spcBef>
                <a:spcPts val="0"/>
              </a:spcBef>
              <a:spcAft>
                <a:spcPts val="600"/>
              </a:spcAft>
              <a:buFont typeface="Wingdings" panose="05000000000000000000" pitchFamily="2" charset="2"/>
              <a:buChar char="§"/>
              <a:defRPr/>
            </a:pPr>
            <a:r>
              <a:rPr lang="el-GR" sz="1400" b="1" dirty="0">
                <a:solidFill>
                  <a:srgbClr val="0066FF"/>
                </a:solidFill>
                <a:latin typeface="Cambria" panose="02040503050406030204" pitchFamily="18" charset="0"/>
              </a:rPr>
              <a:t>ΕΤΠΑ:</a:t>
            </a:r>
            <a:r>
              <a:rPr lang="el-GR" sz="1400" b="1" dirty="0">
                <a:latin typeface="Cambria" panose="02040503050406030204" pitchFamily="18" charset="0"/>
              </a:rPr>
              <a:t> </a:t>
            </a:r>
            <a:r>
              <a:rPr lang="el-GR" sz="1400" b="1" u="sng" dirty="0">
                <a:latin typeface="Cambria" panose="02040503050406030204" pitchFamily="18" charset="0"/>
              </a:rPr>
              <a:t>48</a:t>
            </a:r>
            <a:r>
              <a:rPr lang="el-GR" sz="1400" b="1" dirty="0">
                <a:latin typeface="Cambria" panose="02040503050406030204" pitchFamily="18" charset="0"/>
              </a:rPr>
              <a:t> εκροών, συμπεριλαμβανομένης της εδαφικής συνεργασίας (βάσει του </a:t>
            </a:r>
            <a:r>
              <a:rPr lang="en-US" sz="1400" b="1" dirty="0">
                <a:latin typeface="Cambria" panose="02040503050406030204" pitchFamily="18" charset="0"/>
              </a:rPr>
              <a:t>OMNIBUS</a:t>
            </a:r>
            <a:r>
              <a:rPr lang="el-GR" sz="1400" b="1" dirty="0">
                <a:latin typeface="Cambria" panose="02040503050406030204" pitchFamily="18" charset="0"/>
              </a:rPr>
              <a:t> έχουν προστεθεί 2 δείκτες)</a:t>
            </a:r>
          </a:p>
          <a:p>
            <a:pPr marL="742950" lvl="1" indent="-285750" algn="just">
              <a:spcBef>
                <a:spcPts val="0"/>
              </a:spcBef>
              <a:spcAft>
                <a:spcPts val="600"/>
              </a:spcAft>
              <a:buFont typeface="Wingdings" panose="05000000000000000000" pitchFamily="2" charset="2"/>
              <a:buChar char="§"/>
              <a:defRPr/>
            </a:pPr>
            <a:r>
              <a:rPr lang="el-GR" sz="1400" b="1" dirty="0">
                <a:solidFill>
                  <a:srgbClr val="0066FF"/>
                </a:solidFill>
                <a:latin typeface="Cambria" panose="02040503050406030204" pitchFamily="18" charset="0"/>
              </a:rPr>
              <a:t>ΤΣ:</a:t>
            </a:r>
            <a:r>
              <a:rPr lang="el-GR" sz="1400" b="1" dirty="0">
                <a:latin typeface="Cambria" panose="02040503050406030204" pitchFamily="18" charset="0"/>
              </a:rPr>
              <a:t> </a:t>
            </a:r>
            <a:r>
              <a:rPr lang="el-GR" sz="1400" b="1" u="sng" dirty="0">
                <a:latin typeface="Cambria" panose="02040503050406030204" pitchFamily="18" charset="0"/>
              </a:rPr>
              <a:t>18 εκροών</a:t>
            </a:r>
          </a:p>
          <a:p>
            <a:pPr marL="742950" lvl="1" indent="-285750" algn="just">
              <a:spcBef>
                <a:spcPts val="0"/>
              </a:spcBef>
              <a:spcAft>
                <a:spcPts val="600"/>
              </a:spcAft>
              <a:buFont typeface="Wingdings" panose="05000000000000000000" pitchFamily="2" charset="2"/>
              <a:buChar char="§"/>
              <a:defRPr/>
            </a:pPr>
            <a:r>
              <a:rPr lang="el-GR" sz="1400" b="1" dirty="0">
                <a:solidFill>
                  <a:srgbClr val="0066FF"/>
                </a:solidFill>
                <a:latin typeface="Cambria" panose="02040503050406030204" pitchFamily="18" charset="0"/>
              </a:rPr>
              <a:t>ΕΚΤ: </a:t>
            </a:r>
            <a:r>
              <a:rPr lang="el-GR" sz="1400" b="1" u="sng" dirty="0">
                <a:latin typeface="Cambria" panose="02040503050406030204" pitchFamily="18" charset="0"/>
              </a:rPr>
              <a:t>29</a:t>
            </a:r>
            <a:r>
              <a:rPr lang="el-GR" sz="1400" b="1" dirty="0">
                <a:latin typeface="Cambria" panose="02040503050406030204" pitchFamily="18" charset="0"/>
              </a:rPr>
              <a:t> (20 εκροών, 5 άμεσου αποτελέσματος και 4 μακροπρόθεσμου αποτελέσματος (βάσει του </a:t>
            </a:r>
            <a:r>
              <a:rPr lang="en-US" sz="1400" b="1" dirty="0">
                <a:latin typeface="Cambria" panose="02040503050406030204" pitchFamily="18" charset="0"/>
              </a:rPr>
              <a:t>OMNIBUS</a:t>
            </a:r>
            <a:r>
              <a:rPr lang="el-GR" sz="1400" b="1" dirty="0">
                <a:latin typeface="Cambria" panose="02040503050406030204" pitchFamily="18" charset="0"/>
              </a:rPr>
              <a:t> έχουν διαγραφεί 3 δείκτες εκροών)</a:t>
            </a:r>
          </a:p>
          <a:p>
            <a:pPr marL="742950" lvl="1" indent="-285750" algn="just">
              <a:spcBef>
                <a:spcPts val="0"/>
              </a:spcBef>
              <a:spcAft>
                <a:spcPts val="600"/>
              </a:spcAft>
              <a:buFont typeface="Wingdings" panose="05000000000000000000" pitchFamily="2" charset="2"/>
              <a:buChar char="§"/>
              <a:defRPr/>
            </a:pPr>
            <a:r>
              <a:rPr lang="el-GR" sz="1400" b="1" dirty="0">
                <a:solidFill>
                  <a:srgbClr val="0066FF"/>
                </a:solidFill>
                <a:latin typeface="Cambria" panose="02040503050406030204" pitchFamily="18" charset="0"/>
              </a:rPr>
              <a:t>ΠΑΝ:</a:t>
            </a:r>
            <a:r>
              <a:rPr lang="el-GR" sz="1400" b="1" dirty="0">
                <a:latin typeface="Cambria" panose="02040503050406030204" pitchFamily="18" charset="0"/>
              </a:rPr>
              <a:t> </a:t>
            </a:r>
            <a:r>
              <a:rPr lang="el-GR" sz="1400" b="1" u="sng" dirty="0">
                <a:latin typeface="Cambria" panose="02040503050406030204" pitchFamily="18" charset="0"/>
              </a:rPr>
              <a:t>12</a:t>
            </a:r>
            <a:r>
              <a:rPr lang="el-GR" sz="1400" b="1" dirty="0">
                <a:latin typeface="Cambria" panose="02040503050406030204" pitchFamily="18" charset="0"/>
              </a:rPr>
              <a:t> (9 άμεσου αποτελέσματος και 3 μακροπρόθεσμου αποτελέσματος)</a:t>
            </a:r>
          </a:p>
          <a:p>
            <a:pPr marL="742950" lvl="1" indent="-285750" algn="just">
              <a:spcBef>
                <a:spcPts val="0"/>
              </a:spcBef>
              <a:spcAft>
                <a:spcPts val="600"/>
              </a:spcAft>
              <a:buFont typeface="Wingdings" panose="05000000000000000000" pitchFamily="2" charset="2"/>
              <a:buChar char="§"/>
              <a:defRPr/>
            </a:pPr>
            <a:r>
              <a:rPr lang="el-GR" sz="1400" b="1" dirty="0" err="1">
                <a:solidFill>
                  <a:srgbClr val="0066FF"/>
                </a:solidFill>
                <a:latin typeface="Cambria" panose="02040503050406030204" pitchFamily="18" charset="0"/>
              </a:rPr>
              <a:t>ΕΤΘΑλ</a:t>
            </a:r>
            <a:r>
              <a:rPr lang="el-GR" sz="1400" b="1" dirty="0">
                <a:solidFill>
                  <a:srgbClr val="0066FF"/>
                </a:solidFill>
                <a:latin typeface="Cambria" panose="02040503050406030204" pitchFamily="18" charset="0"/>
              </a:rPr>
              <a:t>: </a:t>
            </a:r>
            <a:r>
              <a:rPr lang="el-GR" sz="1400" b="1" u="sng" dirty="0">
                <a:latin typeface="Cambria" panose="02040503050406030204" pitchFamily="18" charset="0"/>
              </a:rPr>
              <a:t>81</a:t>
            </a:r>
            <a:r>
              <a:rPr lang="el-GR" sz="1400" b="1" dirty="0">
                <a:latin typeface="Cambria" panose="02040503050406030204" pitchFamily="18" charset="0"/>
              </a:rPr>
              <a:t> (28 εκροών,</a:t>
            </a:r>
            <a:r>
              <a:rPr lang="en-US" sz="1400" b="1" dirty="0">
                <a:latin typeface="Cambria" panose="02040503050406030204" pitchFamily="18" charset="0"/>
              </a:rPr>
              <a:t> 28 </a:t>
            </a:r>
            <a:r>
              <a:rPr lang="el-GR" sz="1400" b="1" dirty="0">
                <a:latin typeface="Cambria" panose="02040503050406030204" pitchFamily="18" charset="0"/>
              </a:rPr>
              <a:t>αποτελέσματος και 25 </a:t>
            </a:r>
            <a:r>
              <a:rPr lang="en-US" sz="1400" b="1" dirty="0">
                <a:latin typeface="Cambria" panose="02040503050406030204" pitchFamily="18" charset="0"/>
              </a:rPr>
              <a:t>context</a:t>
            </a:r>
            <a:r>
              <a:rPr lang="el-GR" sz="1400" b="1" dirty="0">
                <a:latin typeface="Cambria" panose="02040503050406030204" pitchFamily="18" charset="0"/>
              </a:rPr>
              <a:t>)</a:t>
            </a:r>
          </a:p>
          <a:p>
            <a:pPr marL="742950" lvl="1" indent="-285750" algn="just">
              <a:spcBef>
                <a:spcPts val="0"/>
              </a:spcBef>
              <a:spcAft>
                <a:spcPts val="600"/>
              </a:spcAft>
              <a:buFont typeface="Wingdings" panose="05000000000000000000" pitchFamily="2" charset="2"/>
              <a:buChar char="§"/>
              <a:defRPr/>
            </a:pPr>
            <a:r>
              <a:rPr lang="el-GR" sz="1400" b="1" dirty="0">
                <a:solidFill>
                  <a:srgbClr val="0066FF"/>
                </a:solidFill>
                <a:latin typeface="Cambria" panose="02040503050406030204" pitchFamily="18" charset="0"/>
              </a:rPr>
              <a:t>ΕΓΤΑΑ:  </a:t>
            </a:r>
            <a:r>
              <a:rPr lang="en-US" sz="1400" b="1" dirty="0">
                <a:latin typeface="Cambria" panose="02040503050406030204" pitchFamily="18" charset="0"/>
              </a:rPr>
              <a:t>112</a:t>
            </a:r>
            <a:r>
              <a:rPr lang="en-US" sz="1400" b="1" dirty="0">
                <a:solidFill>
                  <a:srgbClr val="0066FF"/>
                </a:solidFill>
                <a:latin typeface="Cambria" panose="02040503050406030204" pitchFamily="18" charset="0"/>
              </a:rPr>
              <a:t> </a:t>
            </a:r>
            <a:r>
              <a:rPr lang="en-US" sz="1400" b="1" dirty="0">
                <a:latin typeface="Cambria" panose="02040503050406030204" pitchFamily="18" charset="0"/>
              </a:rPr>
              <a:t>(45</a:t>
            </a:r>
            <a:r>
              <a:rPr lang="el-GR" sz="1400" b="1" dirty="0">
                <a:latin typeface="Cambria" panose="02040503050406030204" pitchFamily="18" charset="0"/>
              </a:rPr>
              <a:t> </a:t>
            </a:r>
            <a:r>
              <a:rPr lang="en-US" sz="1400" b="1" dirty="0" smtClean="0">
                <a:latin typeface="Cambria" panose="02040503050406030204" pitchFamily="18" charset="0"/>
              </a:rPr>
              <a:t>context</a:t>
            </a:r>
            <a:r>
              <a:rPr lang="en-US" sz="1400" b="1" dirty="0">
                <a:latin typeface="Cambria" panose="02040503050406030204" pitchFamily="18" charset="0"/>
              </a:rPr>
              <a:t>, 26 </a:t>
            </a:r>
            <a:r>
              <a:rPr lang="el-GR" sz="1400" b="1" dirty="0">
                <a:latin typeface="Cambria" panose="02040503050406030204" pitchFamily="18" charset="0"/>
              </a:rPr>
              <a:t>εκροών, 25 </a:t>
            </a:r>
            <a:r>
              <a:rPr lang="el-GR" sz="1400" b="1" dirty="0" smtClean="0">
                <a:latin typeface="Cambria" panose="02040503050406030204" pitchFamily="18" charset="0"/>
              </a:rPr>
              <a:t>αποτελεσμάτων</a:t>
            </a:r>
            <a:r>
              <a:rPr lang="en-US" sz="1400" b="1" dirty="0">
                <a:latin typeface="Cambria" panose="02040503050406030204" pitchFamily="18" charset="0"/>
              </a:rPr>
              <a:t> </a:t>
            </a:r>
            <a:r>
              <a:rPr lang="el-GR" sz="1400" b="1" dirty="0" smtClean="0">
                <a:latin typeface="Cambria" panose="02040503050406030204" pitchFamily="18" charset="0"/>
              </a:rPr>
              <a:t>και 1</a:t>
            </a:r>
            <a:r>
              <a:rPr lang="en-US" sz="1400" b="1" dirty="0" smtClean="0">
                <a:latin typeface="Cambria" panose="02040503050406030204" pitchFamily="18" charset="0"/>
              </a:rPr>
              <a:t>3</a:t>
            </a:r>
            <a:r>
              <a:rPr lang="el-GR" sz="1400" b="1" dirty="0" smtClean="0">
                <a:latin typeface="Cambria" panose="02040503050406030204" pitchFamily="18" charset="0"/>
              </a:rPr>
              <a:t> </a:t>
            </a:r>
            <a:r>
              <a:rPr lang="el-GR" sz="1400" b="1" dirty="0">
                <a:latin typeface="Cambria" panose="02040503050406030204" pitchFamily="18" charset="0"/>
              </a:rPr>
              <a:t>επιπτώσεων που αφορούν ολη την ΚΑΠ). </a:t>
            </a:r>
          </a:p>
          <a:p>
            <a:pPr>
              <a:spcBef>
                <a:spcPts val="0"/>
              </a:spcBef>
              <a:spcAft>
                <a:spcPts val="600"/>
              </a:spcAft>
              <a:defRPr/>
            </a:pPr>
            <a:endParaRPr lang="el-GR" sz="1600" b="1" dirty="0">
              <a:latin typeface="Cambria" panose="02040503050406030204" pitchFamily="18" charset="0"/>
            </a:endParaRPr>
          </a:p>
          <a:p>
            <a:pPr algn="just">
              <a:spcBef>
                <a:spcPts val="0"/>
              </a:spcBef>
              <a:spcAft>
                <a:spcPts val="600"/>
              </a:spcAft>
              <a:defRPr/>
            </a:pPr>
            <a:endParaRPr lang="el-GR" sz="2000" b="1" dirty="0">
              <a:latin typeface="Cambria" panose="02040503050406030204" pitchFamily="18" charset="0"/>
            </a:endParaRPr>
          </a:p>
          <a:p>
            <a:pPr>
              <a:spcBef>
                <a:spcPts val="0"/>
              </a:spcBef>
              <a:spcAft>
                <a:spcPts val="600"/>
              </a:spcAft>
              <a:buFontTx/>
              <a:buChar char="•"/>
              <a:defRPr/>
            </a:pPr>
            <a:endParaRPr lang="el-GR" sz="2000" b="1" dirty="0">
              <a:latin typeface="Cambria" panose="02040503050406030204" pitchFamily="18" charset="0"/>
            </a:endParaRPr>
          </a:p>
        </p:txBody>
      </p:sp>
      <p:pic>
        <p:nvPicPr>
          <p:cNvPr id="5125"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3" y="1588"/>
            <a:ext cx="228601"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a:spLocks noChangeArrowheads="1"/>
          </p:cNvSpPr>
          <p:nvPr/>
        </p:nvSpPr>
        <p:spPr bwMode="auto">
          <a:xfrm>
            <a:off x="466724" y="251356"/>
            <a:ext cx="87137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eaLnBrk="1" hangingPunct="1">
              <a:spcBef>
                <a:spcPct val="20000"/>
              </a:spcBef>
            </a:pPr>
            <a:r>
              <a:rPr lang="el-GR" altLang="en-US" b="1" dirty="0" smtClean="0">
                <a:solidFill>
                  <a:srgbClr val="C00000"/>
                </a:solidFill>
                <a:latin typeface="Cambria" pitchFamily="18" charset="0"/>
              </a:rPr>
              <a:t>Η παρακολούθηση των δεικτών της περιόδου 2014 – 2020 (1) </a:t>
            </a:r>
            <a:endParaRPr lang="el-GR" altLang="en-US" b="1" dirty="0">
              <a:solidFill>
                <a:srgbClr val="C00000"/>
              </a:solidFill>
              <a:latin typeface="Cambri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8604250" y="6640513"/>
            <a:ext cx="647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ctr" eaLnBrk="1" hangingPunct="1">
              <a:spcBef>
                <a:spcPct val="50000"/>
              </a:spcBef>
            </a:pPr>
            <a:fld id="{00B3F313-4063-4249-83A9-34DBA828441A}" type="slidenum">
              <a:rPr lang="el-GR" altLang="en-US" sz="1000" b="1">
                <a:solidFill>
                  <a:srgbClr val="4D4D4D"/>
                </a:solidFill>
                <a:latin typeface="Verdana" pitchFamily="34" charset="0"/>
              </a:rPr>
              <a:pPr algn="ctr" eaLnBrk="1" hangingPunct="1">
                <a:spcBef>
                  <a:spcPct val="50000"/>
                </a:spcBef>
              </a:pPr>
              <a:t>5</a:t>
            </a:fld>
            <a:endParaRPr lang="el-GR" altLang="en-US" sz="1000" b="1">
              <a:solidFill>
                <a:srgbClr val="4D4D4D"/>
              </a:solidFill>
              <a:latin typeface="Verdana" pitchFamily="34" charset="0"/>
            </a:endParaRPr>
          </a:p>
        </p:txBody>
      </p:sp>
      <p:sp>
        <p:nvSpPr>
          <p:cNvPr id="27651" name="Rectangle 6"/>
          <p:cNvSpPr>
            <a:spLocks noChangeArrowheads="1"/>
          </p:cNvSpPr>
          <p:nvPr/>
        </p:nvSpPr>
        <p:spPr bwMode="auto">
          <a:xfrm>
            <a:off x="468313" y="620713"/>
            <a:ext cx="8351837" cy="5803900"/>
          </a:xfrm>
          <a:prstGeom prst="rect">
            <a:avLst/>
          </a:prstGeom>
          <a:noFill/>
          <a:ln w="9525">
            <a:noFill/>
            <a:miter lim="800000"/>
            <a:headEnd/>
            <a:tailEnd/>
          </a:ln>
          <a:effectLst/>
        </p:spPr>
        <p:txBody>
          <a:bodyPr/>
          <a:lstStyle/>
          <a:p>
            <a:pPr>
              <a:defRPr/>
            </a:pPr>
            <a:r>
              <a:rPr lang="el-GR" sz="2000" b="1" dirty="0">
                <a:solidFill>
                  <a:srgbClr val="0066FF"/>
                </a:solidFill>
                <a:latin typeface="Cambria" panose="02040503050406030204" pitchFamily="18" charset="0"/>
              </a:rPr>
              <a:t>Δείκτες αποτελέσματος </a:t>
            </a:r>
          </a:p>
          <a:p>
            <a:pPr>
              <a:defRPr/>
            </a:pPr>
            <a:endParaRPr lang="el-GR" sz="1600" b="1" dirty="0">
              <a:latin typeface="Cambria" panose="02040503050406030204" pitchFamily="18" charset="0"/>
            </a:endParaRPr>
          </a:p>
          <a:p>
            <a:pPr marL="285750" indent="-285750">
              <a:buFontTx/>
              <a:buBlip>
                <a:blip r:embed="rId2"/>
              </a:buBlip>
              <a:defRPr/>
            </a:pPr>
            <a:r>
              <a:rPr lang="el-GR" b="1" dirty="0">
                <a:latin typeface="Cambria" panose="02040503050406030204" pitchFamily="18" charset="0"/>
              </a:rPr>
              <a:t>Κάθε ειδικός στόχος πρέπει να έχει τουλάχιστον ένα δείκτη αποτελέσματος</a:t>
            </a:r>
          </a:p>
          <a:p>
            <a:pPr>
              <a:defRPr/>
            </a:pPr>
            <a:endParaRPr lang="el-GR" b="1" dirty="0">
              <a:latin typeface="Cambria" panose="02040503050406030204" pitchFamily="18" charset="0"/>
            </a:endParaRPr>
          </a:p>
          <a:p>
            <a:pPr marL="285750" indent="-285750">
              <a:buFontTx/>
              <a:buBlip>
                <a:blip r:embed="rId2"/>
              </a:buBlip>
              <a:defRPr/>
            </a:pPr>
            <a:r>
              <a:rPr lang="el-GR" b="1" dirty="0">
                <a:latin typeface="Cambria" panose="02040503050406030204" pitchFamily="18" charset="0"/>
              </a:rPr>
              <a:t>Οι δείκτες αποτελέσματος πρέπει να έχουν τιμή βάσης  για το 2014  και στόχο για το </a:t>
            </a:r>
            <a:r>
              <a:rPr lang="el-GR" b="1" dirty="0" smtClean="0">
                <a:latin typeface="Cambria" panose="02040503050406030204" pitchFamily="18" charset="0"/>
              </a:rPr>
              <a:t>2023. Αν </a:t>
            </a:r>
            <a:r>
              <a:rPr lang="el-GR" b="1" dirty="0">
                <a:latin typeface="Cambria" panose="02040503050406030204" pitchFamily="18" charset="0"/>
              </a:rPr>
              <a:t>κατά την έγκριση των ΕΠ, οι δείκτες αποτελέσματος δεν είχαν τιμή βάσης ή δεν είχαν προσδιοριστεί κατάλληλοι δείκτες για ένα ειδικό στόχο, τότε έπρεπε να καταρτιστεί ένα σχέδιο δράσης για την κάλυψη των ελλείψεων στο πλαίσιο της Γενικής </a:t>
            </a:r>
            <a:r>
              <a:rPr lang="el-GR" b="1" dirty="0" err="1">
                <a:latin typeface="Cambria" panose="02040503050406030204" pitchFamily="18" charset="0"/>
              </a:rPr>
              <a:t>Αιρεσιμότητας</a:t>
            </a:r>
            <a:r>
              <a:rPr lang="el-GR" b="1" dirty="0">
                <a:latin typeface="Cambria" panose="02040503050406030204" pitchFamily="18" charset="0"/>
              </a:rPr>
              <a:t> 7. </a:t>
            </a:r>
          </a:p>
          <a:p>
            <a:pPr marL="285750" indent="-285750">
              <a:buFont typeface="Arial" panose="020B0604020202020204" pitchFamily="34" charset="0"/>
              <a:buChar char="•"/>
              <a:defRPr/>
            </a:pPr>
            <a:endParaRPr lang="el-GR" b="1" dirty="0">
              <a:latin typeface="Cambria" panose="02040503050406030204" pitchFamily="18" charset="0"/>
            </a:endParaRPr>
          </a:p>
          <a:p>
            <a:pPr marL="285750" indent="-285750">
              <a:buFontTx/>
              <a:buBlip>
                <a:blip r:embed="rId2"/>
              </a:buBlip>
              <a:defRPr/>
            </a:pPr>
            <a:r>
              <a:rPr lang="el-GR" b="1" dirty="0">
                <a:latin typeface="Cambria" panose="02040503050406030204" pitchFamily="18" charset="0"/>
              </a:rPr>
              <a:t>Καταρτίστηκαν 20 σχέδια δράσης για ελλείψεις δεικτών -  αντιμετωπίστηκαν και καλύφθηκαν οι </a:t>
            </a:r>
            <a:r>
              <a:rPr lang="el-GR" b="1" dirty="0" smtClean="0">
                <a:latin typeface="Cambria" panose="02040503050406030204" pitchFamily="18" charset="0"/>
              </a:rPr>
              <a:t>ελλείψεις</a:t>
            </a:r>
          </a:p>
          <a:p>
            <a:pPr>
              <a:defRPr/>
            </a:pPr>
            <a:endParaRPr lang="el-GR" b="1" dirty="0">
              <a:latin typeface="Cambria" panose="02040503050406030204" pitchFamily="18" charset="0"/>
            </a:endParaRPr>
          </a:p>
          <a:p>
            <a:pPr marL="285750" indent="-285750">
              <a:buFontTx/>
              <a:buBlip>
                <a:blip r:embed="rId2"/>
              </a:buBlip>
              <a:defRPr/>
            </a:pPr>
            <a:r>
              <a:rPr lang="el-GR" b="1" dirty="0" smtClean="0">
                <a:latin typeface="Cambria" panose="02040503050406030204" pitchFamily="18" charset="0"/>
              </a:rPr>
              <a:t>Για </a:t>
            </a:r>
            <a:r>
              <a:rPr lang="el-GR" b="1" dirty="0">
                <a:latin typeface="Cambria" panose="02040503050406030204" pitchFamily="18" charset="0"/>
              </a:rPr>
              <a:t>το ΕΤΠΑ, οι στόχοι των δεικτών αποτελέσματος δεν οφείλονται </a:t>
            </a:r>
            <a:r>
              <a:rPr lang="el-GR" b="1" u="sng" dirty="0">
                <a:latin typeface="Cambria" panose="02040503050406030204" pitchFamily="18" charset="0"/>
              </a:rPr>
              <a:t>μόνο</a:t>
            </a:r>
            <a:r>
              <a:rPr lang="el-GR" b="1" dirty="0">
                <a:latin typeface="Cambria" panose="02040503050406030204" pitchFamily="18" charset="0"/>
              </a:rPr>
              <a:t> στη συνεισφορά του Προγράμματος ενώ στο ΕΚΤ η σχέση είναι άμεση</a:t>
            </a:r>
            <a:r>
              <a:rPr lang="en-US" b="1" dirty="0">
                <a:latin typeface="Cambria" panose="02040503050406030204" pitchFamily="18" charset="0"/>
              </a:rPr>
              <a:t> </a:t>
            </a:r>
            <a:endParaRPr lang="el-GR" b="1" dirty="0">
              <a:latin typeface="Cambria" panose="02040503050406030204" pitchFamily="18" charset="0"/>
            </a:endParaRPr>
          </a:p>
          <a:p>
            <a:pPr>
              <a:defRPr/>
            </a:pPr>
            <a:endParaRPr lang="el-GR" b="1" dirty="0">
              <a:latin typeface="Cambria" panose="02040503050406030204" pitchFamily="18" charset="0"/>
            </a:endParaRPr>
          </a:p>
          <a:p>
            <a:pPr marL="285750" indent="-285750">
              <a:buFontTx/>
              <a:buBlip>
                <a:blip r:embed="rId2"/>
              </a:buBlip>
              <a:defRPr/>
            </a:pPr>
            <a:r>
              <a:rPr lang="el-GR" b="1" dirty="0">
                <a:latin typeface="Cambria" panose="02040503050406030204" pitchFamily="18" charset="0"/>
              </a:rPr>
              <a:t>Η εκτίμηση της συνεισφοράς του Προγράμματος στα  αποτελέσματα θα γίνει </a:t>
            </a:r>
            <a:r>
              <a:rPr lang="el-GR" b="1" dirty="0" smtClean="0">
                <a:latin typeface="Cambria" panose="02040503050406030204" pitchFamily="18" charset="0"/>
              </a:rPr>
              <a:t>με εκπόνηση αξιολόγησης επιπτώσεων (</a:t>
            </a:r>
            <a:r>
              <a:rPr lang="el-GR" b="1" dirty="0" err="1" smtClean="0">
                <a:latin typeface="Cambria" panose="02040503050406030204" pitchFamily="18" charset="0"/>
              </a:rPr>
              <a:t>Impact</a:t>
            </a:r>
            <a:r>
              <a:rPr lang="el-GR" b="1" dirty="0" smtClean="0">
                <a:latin typeface="Cambria" panose="02040503050406030204" pitchFamily="18" charset="0"/>
              </a:rPr>
              <a:t> </a:t>
            </a:r>
            <a:r>
              <a:rPr lang="el-GR" b="1" dirty="0" err="1" smtClean="0">
                <a:latin typeface="Cambria" panose="02040503050406030204" pitchFamily="18" charset="0"/>
              </a:rPr>
              <a:t>Evaluation</a:t>
            </a:r>
            <a:r>
              <a:rPr lang="el-GR" b="1" dirty="0" smtClean="0">
                <a:latin typeface="Cambria" panose="02040503050406030204" pitchFamily="18" charset="0"/>
              </a:rPr>
              <a:t>)   </a:t>
            </a:r>
            <a:endParaRPr lang="el-GR" b="1" dirty="0">
              <a:latin typeface="Cambria" panose="02040503050406030204" pitchFamily="18" charset="0"/>
            </a:endParaRPr>
          </a:p>
          <a:p>
            <a:pPr>
              <a:defRPr/>
            </a:pPr>
            <a:endParaRPr lang="el-GR" b="1" dirty="0">
              <a:latin typeface="Cambria" panose="02040503050406030204" pitchFamily="18" charset="0"/>
            </a:endParaRPr>
          </a:p>
          <a:p>
            <a:pPr>
              <a:spcBef>
                <a:spcPct val="25000"/>
              </a:spcBef>
              <a:spcAft>
                <a:spcPct val="10000"/>
              </a:spcAft>
              <a:defRPr/>
            </a:pPr>
            <a:endParaRPr lang="el-GR" b="1" dirty="0">
              <a:latin typeface="Cambria" panose="02040503050406030204" pitchFamily="18" charset="0"/>
            </a:endParaRPr>
          </a:p>
          <a:p>
            <a:pPr>
              <a:spcBef>
                <a:spcPct val="25000"/>
              </a:spcBef>
              <a:spcAft>
                <a:spcPct val="10000"/>
              </a:spcAft>
              <a:buFontTx/>
              <a:buChar char="•"/>
              <a:defRPr/>
            </a:pPr>
            <a:endParaRPr lang="el-GR" sz="2000" b="1" dirty="0">
              <a:latin typeface="Cambria" panose="02040503050406030204" pitchFamily="18" charset="0"/>
            </a:endParaRPr>
          </a:p>
        </p:txBody>
      </p:sp>
      <p:sp>
        <p:nvSpPr>
          <p:cNvPr id="6148" name="Rectangle 3"/>
          <p:cNvSpPr>
            <a:spLocks noChangeArrowheads="1"/>
          </p:cNvSpPr>
          <p:nvPr/>
        </p:nvSpPr>
        <p:spPr bwMode="auto">
          <a:xfrm>
            <a:off x="395288" y="115888"/>
            <a:ext cx="871378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eaLnBrk="1" hangingPunct="1">
              <a:spcBef>
                <a:spcPct val="20000"/>
              </a:spcBef>
            </a:pPr>
            <a:r>
              <a:rPr lang="el-GR" altLang="en-US" sz="2000" b="1" dirty="0" smtClean="0">
                <a:solidFill>
                  <a:srgbClr val="C00000"/>
                </a:solidFill>
                <a:latin typeface="Cambria" pitchFamily="18" charset="0"/>
              </a:rPr>
              <a:t>Η παρακολούθηση των δεικτών της περιόδου 2014 – 2020 (2</a:t>
            </a:r>
            <a:r>
              <a:rPr lang="el-GR" altLang="en-US" sz="2000" b="1" dirty="0">
                <a:solidFill>
                  <a:srgbClr val="C00000"/>
                </a:solidFill>
                <a:latin typeface="Cambria" pitchFamily="18" charset="0"/>
              </a:rPr>
              <a:t>) </a:t>
            </a:r>
          </a:p>
        </p:txBody>
      </p:sp>
      <p:pic>
        <p:nvPicPr>
          <p:cNvPr id="614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3" y="1588"/>
            <a:ext cx="228601"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8604250" y="6640513"/>
            <a:ext cx="647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ctr" eaLnBrk="1" hangingPunct="1">
              <a:spcBef>
                <a:spcPct val="50000"/>
              </a:spcBef>
            </a:pPr>
            <a:fld id="{939C56D6-DA58-4B5E-A845-DA6AE27A0A14}" type="slidenum">
              <a:rPr lang="el-GR" altLang="en-US" sz="1000" b="1">
                <a:solidFill>
                  <a:srgbClr val="4D4D4D"/>
                </a:solidFill>
                <a:latin typeface="Verdana" pitchFamily="34" charset="0"/>
              </a:rPr>
              <a:pPr algn="ctr" eaLnBrk="1" hangingPunct="1">
                <a:spcBef>
                  <a:spcPct val="50000"/>
                </a:spcBef>
              </a:pPr>
              <a:t>6</a:t>
            </a:fld>
            <a:endParaRPr lang="el-GR" altLang="en-US" sz="1000" b="1">
              <a:solidFill>
                <a:srgbClr val="4D4D4D"/>
              </a:solidFill>
              <a:latin typeface="Verdana" pitchFamily="34" charset="0"/>
            </a:endParaRPr>
          </a:p>
        </p:txBody>
      </p:sp>
      <p:sp>
        <p:nvSpPr>
          <p:cNvPr id="27651" name="Rectangle 6"/>
          <p:cNvSpPr>
            <a:spLocks noChangeArrowheads="1"/>
          </p:cNvSpPr>
          <p:nvPr/>
        </p:nvSpPr>
        <p:spPr bwMode="auto">
          <a:xfrm>
            <a:off x="612775" y="836613"/>
            <a:ext cx="7704138" cy="4752975"/>
          </a:xfrm>
          <a:prstGeom prst="rect">
            <a:avLst/>
          </a:prstGeom>
          <a:noFill/>
          <a:ln w="9525">
            <a:noFill/>
            <a:miter lim="800000"/>
            <a:headEnd/>
            <a:tailEnd/>
          </a:ln>
          <a:effectLst/>
        </p:spPr>
        <p:txBody>
          <a:bodyPr/>
          <a:lstStyle/>
          <a:p>
            <a:pPr algn="just">
              <a:defRPr/>
            </a:pPr>
            <a:r>
              <a:rPr lang="el-GR" b="1" dirty="0">
                <a:solidFill>
                  <a:srgbClr val="0066FF"/>
                </a:solidFill>
                <a:latin typeface="Cambria" panose="02040503050406030204" pitchFamily="18" charset="0"/>
              </a:rPr>
              <a:t>Δείκτες εκροών </a:t>
            </a:r>
          </a:p>
          <a:p>
            <a:pPr algn="just">
              <a:defRPr/>
            </a:pPr>
            <a:endParaRPr lang="el-GR" b="1" dirty="0">
              <a:latin typeface="Cambria" panose="02040503050406030204" pitchFamily="18" charset="0"/>
            </a:endParaRPr>
          </a:p>
          <a:p>
            <a:pPr marL="285750" indent="-285750" algn="just">
              <a:buFontTx/>
              <a:buBlip>
                <a:blip r:embed="rId2"/>
              </a:buBlip>
              <a:defRPr/>
            </a:pPr>
            <a:r>
              <a:rPr lang="el-GR" b="1" dirty="0">
                <a:latin typeface="Cambria" panose="02040503050406030204" pitchFamily="18" charset="0"/>
              </a:rPr>
              <a:t>Οι </a:t>
            </a:r>
            <a:r>
              <a:rPr lang="el-GR" b="1" dirty="0">
                <a:solidFill>
                  <a:srgbClr val="FF0000"/>
                </a:solidFill>
                <a:latin typeface="Cambria" panose="02040503050406030204" pitchFamily="18" charset="0"/>
              </a:rPr>
              <a:t>δείκτες εκροών </a:t>
            </a:r>
            <a:r>
              <a:rPr lang="el-GR" b="1" dirty="0">
                <a:latin typeface="Cambria" panose="02040503050406030204" pitchFamily="18" charset="0"/>
              </a:rPr>
              <a:t>σχετίζονται με τη λογική παρέμβασης του Άξονα Προτεραιότητας και </a:t>
            </a:r>
            <a:r>
              <a:rPr lang="el-GR" b="1" dirty="0">
                <a:solidFill>
                  <a:srgbClr val="FF0000"/>
                </a:solidFill>
                <a:latin typeface="Cambria" panose="02040503050406030204" pitchFamily="18" charset="0"/>
              </a:rPr>
              <a:t>εκφράζουν τις δράσεις </a:t>
            </a:r>
            <a:r>
              <a:rPr lang="el-GR" b="1" dirty="0">
                <a:latin typeface="Cambria" panose="02040503050406030204" pitchFamily="18" charset="0"/>
              </a:rPr>
              <a:t>που περιγράφονται </a:t>
            </a:r>
          </a:p>
          <a:p>
            <a:pPr algn="just">
              <a:defRPr/>
            </a:pPr>
            <a:endParaRPr lang="el-GR" b="1" dirty="0">
              <a:latin typeface="Cambria" panose="02040503050406030204" pitchFamily="18" charset="0"/>
            </a:endParaRPr>
          </a:p>
          <a:p>
            <a:pPr marL="285750" indent="-285750" algn="just">
              <a:buFontTx/>
              <a:buBlip>
                <a:blip r:embed="rId2"/>
              </a:buBlip>
              <a:defRPr/>
            </a:pPr>
            <a:r>
              <a:rPr lang="el-GR" b="1" dirty="0">
                <a:latin typeface="Cambria" panose="02040503050406030204" pitchFamily="18" charset="0"/>
              </a:rPr>
              <a:t>Όλες οι επενδυτικές προτεραιότητες πρέπει να έχουν τουλάχιστον ένα δείκτη εκροών </a:t>
            </a:r>
          </a:p>
          <a:p>
            <a:pPr algn="just">
              <a:defRPr/>
            </a:pPr>
            <a:endParaRPr lang="el-GR" b="1" dirty="0">
              <a:latin typeface="Cambria" panose="02040503050406030204" pitchFamily="18" charset="0"/>
            </a:endParaRPr>
          </a:p>
          <a:p>
            <a:pPr marL="285750" indent="-285750" algn="just">
              <a:buFontTx/>
              <a:buBlip>
                <a:blip r:embed="rId2"/>
              </a:buBlip>
              <a:defRPr/>
            </a:pPr>
            <a:r>
              <a:rPr lang="el-GR" b="1" dirty="0">
                <a:latin typeface="Cambria" panose="02040503050406030204" pitchFamily="18" charset="0"/>
              </a:rPr>
              <a:t>Οι δείκτες εκροών του Προγράμματος είναι </a:t>
            </a:r>
            <a:r>
              <a:rPr lang="el-GR" b="1" dirty="0">
                <a:solidFill>
                  <a:srgbClr val="0066FF"/>
                </a:solidFill>
                <a:latin typeface="Cambria" panose="02040503050406030204" pitchFamily="18" charset="0"/>
              </a:rPr>
              <a:t>κοινοί ή ειδικοί </a:t>
            </a:r>
          </a:p>
          <a:p>
            <a:pPr marL="285750" indent="-285750" algn="just">
              <a:buFont typeface="Arial" panose="020B0604020202020204" pitchFamily="34" charset="0"/>
              <a:buChar char="•"/>
              <a:defRPr/>
            </a:pPr>
            <a:endParaRPr lang="el-GR" b="1" dirty="0">
              <a:solidFill>
                <a:srgbClr val="0066FF"/>
              </a:solidFill>
              <a:latin typeface="Cambria" panose="02040503050406030204" pitchFamily="18" charset="0"/>
            </a:endParaRPr>
          </a:p>
          <a:p>
            <a:pPr marL="285750" indent="-285750" algn="just">
              <a:buFontTx/>
              <a:buBlip>
                <a:blip r:embed="rId2"/>
              </a:buBlip>
              <a:defRPr/>
            </a:pPr>
            <a:r>
              <a:rPr lang="el-GR" b="1" dirty="0">
                <a:latin typeface="Cambria" panose="02040503050406030204" pitchFamily="18" charset="0"/>
              </a:rPr>
              <a:t>Οι κοινοί δείκτες καλύπτουν την πλειονότητα των προτεραιοτήτων των Ταμείων </a:t>
            </a:r>
          </a:p>
          <a:p>
            <a:pPr algn="just">
              <a:defRPr/>
            </a:pPr>
            <a:endParaRPr lang="el-GR" b="1" dirty="0">
              <a:latin typeface="Cambria" panose="02040503050406030204" pitchFamily="18" charset="0"/>
            </a:endParaRPr>
          </a:p>
          <a:p>
            <a:pPr marL="285750" indent="-285750" algn="just">
              <a:buFontTx/>
              <a:buBlip>
                <a:blip r:embed="rId2"/>
              </a:buBlip>
              <a:defRPr/>
            </a:pPr>
            <a:r>
              <a:rPr lang="el-GR" b="1" dirty="0">
                <a:latin typeface="Cambria" panose="02040503050406030204" pitchFamily="18" charset="0"/>
              </a:rPr>
              <a:t>Η τιμή βάσης για τους δείκτες εκροών θεωρείται ότι είναι 0 και αφορά το 2014 </a:t>
            </a:r>
          </a:p>
          <a:p>
            <a:pPr marL="285750" indent="-285750" algn="just">
              <a:buFont typeface="Arial" panose="020B0604020202020204" pitchFamily="34" charset="0"/>
              <a:buChar char="•"/>
              <a:defRPr/>
            </a:pPr>
            <a:endParaRPr lang="el-GR" b="1" dirty="0">
              <a:latin typeface="Cambria" panose="02040503050406030204" pitchFamily="18" charset="0"/>
            </a:endParaRPr>
          </a:p>
          <a:p>
            <a:pPr marL="285750" indent="-285750" algn="just">
              <a:buFontTx/>
              <a:buBlip>
                <a:blip r:embed="rId2"/>
              </a:buBlip>
              <a:defRPr/>
            </a:pPr>
            <a:r>
              <a:rPr lang="el-GR" b="1" dirty="0">
                <a:latin typeface="Cambria" panose="02040503050406030204" pitchFamily="18" charset="0"/>
              </a:rPr>
              <a:t>Η τιμή στόχος </a:t>
            </a:r>
            <a:r>
              <a:rPr lang="el-GR" b="1" dirty="0" smtClean="0">
                <a:latin typeface="Cambria" panose="02040503050406030204" pitchFamily="18" charset="0"/>
              </a:rPr>
              <a:t>αναφέρεται </a:t>
            </a:r>
            <a:r>
              <a:rPr lang="el-GR" b="1" dirty="0">
                <a:latin typeface="Cambria" panose="02040503050406030204" pitchFamily="18" charset="0"/>
              </a:rPr>
              <a:t>στο 2023 </a:t>
            </a:r>
          </a:p>
          <a:p>
            <a:pPr algn="just">
              <a:defRPr/>
            </a:pPr>
            <a:endParaRPr lang="el-GR" b="1" dirty="0">
              <a:latin typeface="Cambria" panose="02040503050406030204" pitchFamily="18" charset="0"/>
            </a:endParaRPr>
          </a:p>
          <a:p>
            <a:pPr algn="just">
              <a:defRPr/>
            </a:pPr>
            <a:endParaRPr lang="el-GR" b="1" dirty="0">
              <a:latin typeface="Cambria" panose="02040503050406030204" pitchFamily="18" charset="0"/>
            </a:endParaRPr>
          </a:p>
          <a:p>
            <a:pPr>
              <a:defRPr/>
            </a:pPr>
            <a:endParaRPr lang="el-GR" b="1" dirty="0">
              <a:latin typeface="Cambria" panose="02040503050406030204" pitchFamily="18" charset="0"/>
            </a:endParaRPr>
          </a:p>
          <a:p>
            <a:pPr algn="just">
              <a:spcBef>
                <a:spcPct val="25000"/>
              </a:spcBef>
              <a:spcAft>
                <a:spcPct val="10000"/>
              </a:spcAft>
              <a:defRPr/>
            </a:pPr>
            <a:endParaRPr lang="el-GR" b="1" dirty="0">
              <a:latin typeface="Cambria" panose="02040503050406030204" pitchFamily="18" charset="0"/>
            </a:endParaRPr>
          </a:p>
          <a:p>
            <a:pPr>
              <a:spcBef>
                <a:spcPct val="25000"/>
              </a:spcBef>
              <a:spcAft>
                <a:spcPct val="10000"/>
              </a:spcAft>
              <a:buFontTx/>
              <a:buChar char="•"/>
              <a:defRPr/>
            </a:pPr>
            <a:endParaRPr lang="el-GR" sz="2000" b="1" dirty="0">
              <a:latin typeface="Cambria" panose="02040503050406030204" pitchFamily="18" charset="0"/>
            </a:endParaRPr>
          </a:p>
        </p:txBody>
      </p:sp>
      <p:sp>
        <p:nvSpPr>
          <p:cNvPr id="7172" name="Rectangle 3"/>
          <p:cNvSpPr>
            <a:spLocks noChangeArrowheads="1"/>
          </p:cNvSpPr>
          <p:nvPr/>
        </p:nvSpPr>
        <p:spPr bwMode="auto">
          <a:xfrm>
            <a:off x="466725" y="260350"/>
            <a:ext cx="87137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eaLnBrk="1" hangingPunct="1">
              <a:spcBef>
                <a:spcPct val="20000"/>
              </a:spcBef>
            </a:pPr>
            <a:r>
              <a:rPr lang="el-GR" altLang="en-US" b="1" dirty="0" smtClean="0">
                <a:solidFill>
                  <a:srgbClr val="C00000"/>
                </a:solidFill>
                <a:latin typeface="Cambria" pitchFamily="18" charset="0"/>
              </a:rPr>
              <a:t>Η παρακολούθηση των δεικτών της περιόδου 2014 – 2020 (3) </a:t>
            </a:r>
            <a:endParaRPr lang="el-GR" altLang="en-US" b="1" dirty="0">
              <a:solidFill>
                <a:srgbClr val="C00000"/>
              </a:solidFill>
              <a:latin typeface="Cambria" pitchFamily="18" charset="0"/>
            </a:endParaRPr>
          </a:p>
        </p:txBody>
      </p:sp>
      <p:pic>
        <p:nvPicPr>
          <p:cNvPr id="717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3" y="1588"/>
            <a:ext cx="228601"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8604250" y="6640513"/>
            <a:ext cx="647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ctr" eaLnBrk="1" hangingPunct="1">
              <a:spcBef>
                <a:spcPct val="50000"/>
              </a:spcBef>
            </a:pPr>
            <a:fld id="{4586C2C6-375D-4B9B-9A69-F994AA64BEAA}" type="slidenum">
              <a:rPr lang="el-GR" altLang="en-US" sz="1000" b="1">
                <a:solidFill>
                  <a:srgbClr val="4D4D4D"/>
                </a:solidFill>
                <a:latin typeface="Verdana" pitchFamily="34" charset="0"/>
              </a:rPr>
              <a:pPr algn="ctr" eaLnBrk="1" hangingPunct="1">
                <a:spcBef>
                  <a:spcPct val="50000"/>
                </a:spcBef>
              </a:pPr>
              <a:t>7</a:t>
            </a:fld>
            <a:endParaRPr lang="el-GR" altLang="en-US" sz="1000" b="1">
              <a:solidFill>
                <a:srgbClr val="4D4D4D"/>
              </a:solidFill>
              <a:latin typeface="Verdana" pitchFamily="34" charset="0"/>
            </a:endParaRPr>
          </a:p>
        </p:txBody>
      </p:sp>
      <p:pic>
        <p:nvPicPr>
          <p:cNvPr id="8197"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13" y="1588"/>
            <a:ext cx="228601"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ounded Rectangle 5"/>
          <p:cNvSpPr/>
          <p:nvPr/>
        </p:nvSpPr>
        <p:spPr>
          <a:xfrm>
            <a:off x="1259632" y="1772816"/>
            <a:ext cx="6984776" cy="1656184"/>
          </a:xfrm>
          <a:prstGeom prst="roundRect">
            <a:avLst/>
          </a:prstGeom>
          <a:solidFill>
            <a:schemeClr val="accent5">
              <a:lumMod val="20000"/>
              <a:lumOff val="80000"/>
            </a:schemeClr>
          </a:solid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25000"/>
              </a:spcBef>
              <a:buSzPct val="80000"/>
            </a:pPr>
            <a:r>
              <a:rPr lang="el-GR" altLang="el-GR" sz="2000" b="1" dirty="0" smtClean="0">
                <a:solidFill>
                  <a:schemeClr val="tx1"/>
                </a:solidFill>
                <a:latin typeface="Cambria" pitchFamily="18" charset="0"/>
                <a:cs typeface="Arial" charset="0"/>
              </a:rPr>
              <a:t>Ενιαίο Σύστημα Δεικτών Παρακολούθησης Δεικτών 2014 - 2020 </a:t>
            </a:r>
          </a:p>
          <a:p>
            <a:pPr algn="ctr" eaLnBrk="1" hangingPunct="1">
              <a:spcBef>
                <a:spcPct val="25000"/>
              </a:spcBef>
              <a:buSzPct val="80000"/>
            </a:pPr>
            <a:r>
              <a:rPr lang="en-US" altLang="el-GR" sz="2000" b="1" dirty="0" smtClean="0">
                <a:solidFill>
                  <a:srgbClr val="000000"/>
                </a:solidFill>
                <a:latin typeface="Cambria" pitchFamily="18" charset="0"/>
                <a:cs typeface="Arial" charset="0"/>
                <a:hlinkClick r:id="rId3"/>
              </a:rPr>
              <a:t>https://www.espa.gr/el/Pages/staticDeiktes.aspx</a:t>
            </a:r>
            <a:endParaRPr lang="el-GR" altLang="el-GR" sz="2000" b="1" dirty="0" smtClean="0">
              <a:solidFill>
                <a:srgbClr val="0066FF"/>
              </a:solidFill>
              <a:latin typeface="Cambria" pitchFamily="18" charset="0"/>
              <a:cs typeface="Arial" charset="0"/>
            </a:endParaRPr>
          </a:p>
        </p:txBody>
      </p:sp>
      <p:sp>
        <p:nvSpPr>
          <p:cNvPr id="7" name="Rounded Rectangle 6"/>
          <p:cNvSpPr/>
          <p:nvPr/>
        </p:nvSpPr>
        <p:spPr>
          <a:xfrm>
            <a:off x="1259632" y="3933056"/>
            <a:ext cx="7056784" cy="2232248"/>
          </a:xfrm>
          <a:prstGeom prst="roundRect">
            <a:avLst/>
          </a:prstGeom>
          <a:solidFill>
            <a:schemeClr val="accent2">
              <a:lumMod val="20000"/>
              <a:lumOff val="80000"/>
            </a:schemeClr>
          </a:solid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25000"/>
              </a:spcBef>
              <a:buSzPct val="80000"/>
            </a:pPr>
            <a:r>
              <a:rPr lang="el-GR" altLang="el-GR" sz="2000" b="1" dirty="0" smtClean="0">
                <a:solidFill>
                  <a:srgbClr val="000000"/>
                </a:solidFill>
                <a:latin typeface="Cambria" pitchFamily="18" charset="0"/>
                <a:cs typeface="Arial" charset="0"/>
              </a:rPr>
              <a:t>Οδηγίες και κατευθύνσεις παρακολούθησης δεικτών</a:t>
            </a:r>
          </a:p>
          <a:p>
            <a:pPr algn="ctr" eaLnBrk="1" hangingPunct="1">
              <a:spcBef>
                <a:spcPct val="25000"/>
              </a:spcBef>
              <a:buSzPct val="80000"/>
            </a:pPr>
            <a:r>
              <a:rPr lang="el-GR" altLang="el-GR" sz="2000" b="1" dirty="0" smtClean="0">
                <a:solidFill>
                  <a:srgbClr val="000000"/>
                </a:solidFill>
                <a:latin typeface="Cambria" pitchFamily="18" charset="0"/>
                <a:cs typeface="Arial" charset="0"/>
              </a:rPr>
              <a:t> </a:t>
            </a:r>
          </a:p>
          <a:p>
            <a:pPr algn="ctr" eaLnBrk="1" hangingPunct="1">
              <a:spcBef>
                <a:spcPct val="25000"/>
              </a:spcBef>
              <a:buSzPct val="80000"/>
            </a:pPr>
            <a:r>
              <a:rPr lang="en-US" altLang="el-GR" sz="2000" b="1" dirty="0" smtClean="0">
                <a:solidFill>
                  <a:srgbClr val="000000"/>
                </a:solidFill>
                <a:latin typeface="Cambria" pitchFamily="18" charset="0"/>
                <a:cs typeface="Arial" charset="0"/>
                <a:hlinkClick r:id="rId4"/>
              </a:rPr>
              <a:t>https://www.espa.gr/elibrary/Odigies_Katefthinseis_Parakolouthisis_Deiktwn_2014-2020_July2018.pdf</a:t>
            </a:r>
            <a:endParaRPr lang="el-GR" altLang="el-GR" sz="2000" b="1" dirty="0" smtClean="0">
              <a:solidFill>
                <a:srgbClr val="0066FF"/>
              </a:solidFill>
              <a:latin typeface="Cambria" pitchFamily="18" charset="0"/>
              <a:cs typeface="Arial" charset="0"/>
            </a:endParaRPr>
          </a:p>
        </p:txBody>
      </p:sp>
      <p:sp>
        <p:nvSpPr>
          <p:cNvPr id="8" name="Rectangle 7"/>
          <p:cNvSpPr/>
          <p:nvPr/>
        </p:nvSpPr>
        <p:spPr>
          <a:xfrm>
            <a:off x="755576" y="260648"/>
            <a:ext cx="8064896" cy="10801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ts val="600"/>
              </a:spcBef>
              <a:spcAft>
                <a:spcPts val="600"/>
              </a:spcAft>
            </a:pPr>
            <a:r>
              <a:rPr lang="el-GR" altLang="el-GR" sz="2400" b="1" dirty="0" smtClean="0">
                <a:solidFill>
                  <a:schemeClr val="tx1"/>
                </a:solidFill>
                <a:latin typeface="Cambria" pitchFamily="18" charset="0"/>
                <a:cs typeface="Times New Roman" pitchFamily="18" charset="0"/>
              </a:rPr>
              <a:t>Η διασφάλιση της ποιότητας των δεδομένων και </a:t>
            </a:r>
          </a:p>
          <a:p>
            <a:pPr algn="ctr" eaLnBrk="1" hangingPunct="1">
              <a:spcBef>
                <a:spcPts val="600"/>
              </a:spcBef>
              <a:spcAft>
                <a:spcPts val="600"/>
              </a:spcAft>
            </a:pPr>
            <a:r>
              <a:rPr lang="el-GR" altLang="el-GR" sz="2400" b="1" dirty="0" smtClean="0">
                <a:solidFill>
                  <a:schemeClr val="tx1"/>
                </a:solidFill>
                <a:latin typeface="Cambria" pitchFamily="18" charset="0"/>
                <a:cs typeface="Times New Roman" pitchFamily="18" charset="0"/>
              </a:rPr>
              <a:t>η τήρηση των διαδικασιών παρακολούθησης</a:t>
            </a:r>
            <a:endParaRPr lang="el-GR" altLang="el-GR" sz="2400" b="1" dirty="0">
              <a:solidFill>
                <a:srgbClr val="C00000"/>
              </a:solidFill>
              <a:latin typeface="Cambria"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8604250" y="6640513"/>
            <a:ext cx="647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ctr" eaLnBrk="1" hangingPunct="1">
              <a:spcBef>
                <a:spcPct val="50000"/>
              </a:spcBef>
            </a:pPr>
            <a:fld id="{4586C2C6-375D-4B9B-9A69-F994AA64BEAA}" type="slidenum">
              <a:rPr lang="el-GR" altLang="en-US" sz="1000" b="1">
                <a:solidFill>
                  <a:srgbClr val="4D4D4D"/>
                </a:solidFill>
                <a:latin typeface="Verdana" pitchFamily="34" charset="0"/>
              </a:rPr>
              <a:pPr algn="ctr" eaLnBrk="1" hangingPunct="1">
                <a:spcBef>
                  <a:spcPct val="50000"/>
                </a:spcBef>
              </a:pPr>
              <a:t>8</a:t>
            </a:fld>
            <a:endParaRPr lang="el-GR" altLang="en-US" sz="1000" b="1">
              <a:solidFill>
                <a:srgbClr val="4D4D4D"/>
              </a:solidFill>
              <a:latin typeface="Verdana" pitchFamily="34" charset="0"/>
            </a:endParaRPr>
          </a:p>
        </p:txBody>
      </p:sp>
      <p:sp>
        <p:nvSpPr>
          <p:cNvPr id="8195" name="Rectangle 6"/>
          <p:cNvSpPr>
            <a:spLocks noChangeArrowheads="1"/>
          </p:cNvSpPr>
          <p:nvPr/>
        </p:nvSpPr>
        <p:spPr bwMode="auto">
          <a:xfrm>
            <a:off x="323850" y="836613"/>
            <a:ext cx="8567738"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3550" indent="-285750"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eaLnBrk="1" hangingPunct="1">
              <a:spcBef>
                <a:spcPct val="25000"/>
              </a:spcBef>
              <a:buSzPct val="80000"/>
              <a:buFontTx/>
              <a:buBlip>
                <a:blip r:embed="rId2"/>
              </a:buBlip>
            </a:pPr>
            <a:r>
              <a:rPr lang="el-GR" altLang="el-GR" sz="1600" b="1" dirty="0" smtClean="0">
                <a:solidFill>
                  <a:srgbClr val="0066FF"/>
                </a:solidFill>
                <a:latin typeface="Cambria" pitchFamily="18" charset="0"/>
                <a:cs typeface="Arial" charset="0"/>
              </a:rPr>
              <a:t>Ενιαίο </a:t>
            </a:r>
            <a:r>
              <a:rPr lang="el-GR" altLang="el-GR" sz="1600" b="1" dirty="0">
                <a:solidFill>
                  <a:srgbClr val="0066FF"/>
                </a:solidFill>
                <a:latin typeface="Cambria" pitchFamily="18" charset="0"/>
                <a:cs typeface="Arial" charset="0"/>
              </a:rPr>
              <a:t>Σύστημα </a:t>
            </a:r>
            <a:r>
              <a:rPr lang="el-GR" altLang="el-GR" sz="1600" b="1" dirty="0" smtClean="0">
                <a:solidFill>
                  <a:srgbClr val="0066FF"/>
                </a:solidFill>
                <a:latin typeface="Cambria" pitchFamily="18" charset="0"/>
                <a:cs typeface="Arial" charset="0"/>
              </a:rPr>
              <a:t>Παρακολούθησης </a:t>
            </a:r>
            <a:r>
              <a:rPr lang="el-GR" altLang="el-GR" sz="1600" b="1" dirty="0">
                <a:solidFill>
                  <a:srgbClr val="0066FF"/>
                </a:solidFill>
                <a:latin typeface="Cambria" pitchFamily="18" charset="0"/>
                <a:cs typeface="Arial" charset="0"/>
              </a:rPr>
              <a:t>Δεικτών 2014 – </a:t>
            </a:r>
            <a:r>
              <a:rPr lang="el-GR" altLang="el-GR" sz="1600" b="1" dirty="0" smtClean="0">
                <a:solidFill>
                  <a:srgbClr val="0066FF"/>
                </a:solidFill>
                <a:latin typeface="Cambria" pitchFamily="18" charset="0"/>
                <a:cs typeface="Arial" charset="0"/>
              </a:rPr>
              <a:t>2020 </a:t>
            </a:r>
          </a:p>
          <a:p>
            <a:pPr lvl="1" eaLnBrk="1" hangingPunct="1">
              <a:spcBef>
                <a:spcPct val="25000"/>
              </a:spcBef>
              <a:buSzPct val="80000"/>
              <a:buFont typeface="Wingdings" pitchFamily="2" charset="2"/>
              <a:buChar char="q"/>
            </a:pPr>
            <a:r>
              <a:rPr lang="el-GR" altLang="el-GR" sz="1600" b="1" dirty="0" smtClean="0">
                <a:solidFill>
                  <a:srgbClr val="000000"/>
                </a:solidFill>
                <a:latin typeface="Cambria" pitchFamily="18" charset="0"/>
                <a:cs typeface="Arial" charset="0"/>
              </a:rPr>
              <a:t>αποτελεί </a:t>
            </a:r>
            <a:r>
              <a:rPr lang="el-GR" altLang="el-GR" sz="1600" b="1" dirty="0">
                <a:solidFill>
                  <a:srgbClr val="000000"/>
                </a:solidFill>
                <a:latin typeface="Cambria" pitchFamily="18" charset="0"/>
                <a:cs typeface="Arial" charset="0"/>
              </a:rPr>
              <a:t>το υποστηρικτικό έγγραφο για την τεκμηρίωση εκπλήρωσης της γενικής αιρεσιμότητας 7 στα Ε.Π. του ΕΣΠΑ (ΕΤΠΑ/ΕΚΤ/ΤΣ/ΕΤΘΑ</a:t>
            </a:r>
            <a:r>
              <a:rPr lang="el-GR" altLang="el-GR" sz="1600" b="1" dirty="0" smtClean="0">
                <a:solidFill>
                  <a:srgbClr val="000000"/>
                </a:solidFill>
                <a:latin typeface="Cambria" pitchFamily="18" charset="0"/>
                <a:cs typeface="Arial" charset="0"/>
              </a:rPr>
              <a:t>)</a:t>
            </a:r>
            <a:endParaRPr lang="el-GR" altLang="el-GR" sz="1400" b="1" dirty="0">
              <a:solidFill>
                <a:srgbClr val="000000"/>
              </a:solidFill>
              <a:latin typeface="Cambria" pitchFamily="18" charset="0"/>
              <a:cs typeface="Arial" charset="0"/>
            </a:endParaRPr>
          </a:p>
          <a:p>
            <a:pPr lvl="1" eaLnBrk="1" hangingPunct="1">
              <a:spcBef>
                <a:spcPct val="25000"/>
              </a:spcBef>
              <a:buSzPct val="80000"/>
              <a:buFont typeface="Wingdings" pitchFamily="2" charset="2"/>
              <a:buChar char="q"/>
            </a:pPr>
            <a:r>
              <a:rPr lang="el-GR" altLang="el-GR" sz="1600" b="1" dirty="0">
                <a:latin typeface="Cambria" pitchFamily="18" charset="0"/>
                <a:cs typeface="Arial" charset="0"/>
              </a:rPr>
              <a:t>σ</a:t>
            </a:r>
            <a:r>
              <a:rPr lang="el-GR" altLang="el-GR" sz="1600" b="1" dirty="0" smtClean="0">
                <a:latin typeface="Cambria" pitchFamily="18" charset="0"/>
                <a:cs typeface="Arial" charset="0"/>
              </a:rPr>
              <a:t>υγκεντρώνει </a:t>
            </a:r>
            <a:r>
              <a:rPr lang="el-GR" altLang="el-GR" sz="1600" b="1" dirty="0">
                <a:latin typeface="Cambria" pitchFamily="18" charset="0"/>
                <a:cs typeface="Arial" charset="0"/>
              </a:rPr>
              <a:t>σε ένα </a:t>
            </a:r>
            <a:r>
              <a:rPr lang="el-GR" altLang="el-GR" sz="1600" b="1" dirty="0" smtClean="0">
                <a:latin typeface="Cambria" pitchFamily="18" charset="0"/>
                <a:cs typeface="Arial" charset="0"/>
              </a:rPr>
              <a:t>κείμενο, θέματα που σχετίζονται με τους δείκτες και ιδιαίτερα με : </a:t>
            </a:r>
            <a:endParaRPr lang="el-GR" altLang="el-GR" sz="1600" b="1" dirty="0">
              <a:latin typeface="Cambria" pitchFamily="18" charset="0"/>
              <a:cs typeface="Arial" charset="0"/>
            </a:endParaRPr>
          </a:p>
          <a:p>
            <a:pPr marL="1200150" lvl="2" indent="-285750" eaLnBrk="1" hangingPunct="1">
              <a:spcBef>
                <a:spcPct val="25000"/>
              </a:spcBef>
              <a:buSzPct val="80000"/>
              <a:buFont typeface="Wingdings" pitchFamily="2" charset="2"/>
              <a:buChar char="Ø"/>
            </a:pPr>
            <a:r>
              <a:rPr lang="el-GR" altLang="el-GR" sz="1600" b="1" dirty="0">
                <a:latin typeface="Cambria" pitchFamily="18" charset="0"/>
                <a:cs typeface="Arial" charset="0"/>
              </a:rPr>
              <a:t>ο</a:t>
            </a:r>
            <a:r>
              <a:rPr lang="el-GR" altLang="el-GR" sz="1600" b="1" dirty="0" smtClean="0">
                <a:latin typeface="Cambria" pitchFamily="18" charset="0"/>
                <a:cs typeface="Arial" charset="0"/>
              </a:rPr>
              <a:t>ρισμούς </a:t>
            </a:r>
            <a:r>
              <a:rPr lang="el-GR" altLang="el-GR" sz="1600" b="1" dirty="0">
                <a:latin typeface="Cambria" pitchFamily="18" charset="0"/>
                <a:cs typeface="Arial" charset="0"/>
              </a:rPr>
              <a:t>και μεθόδους μέτρησης των δεικτών ΕΣΠΑ</a:t>
            </a:r>
          </a:p>
          <a:p>
            <a:pPr marL="1200150" lvl="2" indent="-285750" eaLnBrk="1" hangingPunct="1">
              <a:spcBef>
                <a:spcPct val="25000"/>
              </a:spcBef>
              <a:buSzPct val="80000"/>
              <a:buFont typeface="Wingdings" pitchFamily="2" charset="2"/>
              <a:buChar char="Ø"/>
            </a:pPr>
            <a:r>
              <a:rPr lang="el-GR" altLang="el-GR" sz="1600" b="1" dirty="0" smtClean="0">
                <a:latin typeface="Cambria" pitchFamily="18" charset="0"/>
                <a:cs typeface="Arial" charset="0"/>
              </a:rPr>
              <a:t>διαδικασίες, </a:t>
            </a:r>
            <a:r>
              <a:rPr lang="el-GR" altLang="el-GR" sz="1600" b="1" dirty="0">
                <a:latin typeface="Cambria" pitchFamily="18" charset="0"/>
                <a:cs typeface="Arial" charset="0"/>
              </a:rPr>
              <a:t>αρμοδιότητες και υποχρεώσεις των Διαχειριστικών Αρχών και των Δικαιούχων</a:t>
            </a:r>
          </a:p>
          <a:p>
            <a:pPr marL="1200150" lvl="2" indent="-285750" eaLnBrk="1" hangingPunct="1">
              <a:spcBef>
                <a:spcPct val="25000"/>
              </a:spcBef>
              <a:buSzPct val="80000"/>
              <a:buFont typeface="Wingdings" pitchFamily="2" charset="2"/>
              <a:buChar char="Ø"/>
            </a:pPr>
            <a:r>
              <a:rPr lang="el-GR" altLang="el-GR" sz="1600" b="1" dirty="0">
                <a:latin typeface="Cambria" pitchFamily="18" charset="0"/>
                <a:cs typeface="Arial" charset="0"/>
              </a:rPr>
              <a:t>ρ</a:t>
            </a:r>
            <a:r>
              <a:rPr lang="el-GR" altLang="el-GR" sz="1600" b="1" dirty="0" smtClean="0">
                <a:latin typeface="Cambria" pitchFamily="18" charset="0"/>
                <a:cs typeface="Arial" charset="0"/>
              </a:rPr>
              <a:t>υθμίσεις συλλογής</a:t>
            </a:r>
            <a:r>
              <a:rPr lang="el-GR" altLang="el-GR" sz="1600" b="1" dirty="0">
                <a:latin typeface="Cambria" pitchFamily="18" charset="0"/>
                <a:cs typeface="Arial" charset="0"/>
              </a:rPr>
              <a:t>, αποθήκευσης </a:t>
            </a:r>
            <a:r>
              <a:rPr lang="el-GR" altLang="el-GR" sz="1600" b="1" dirty="0" smtClean="0">
                <a:latin typeface="Cambria" pitchFamily="18" charset="0"/>
                <a:cs typeface="Arial" charset="0"/>
              </a:rPr>
              <a:t>δεδομένων, </a:t>
            </a:r>
            <a:r>
              <a:rPr lang="el-GR" altLang="el-GR" sz="1600" b="1" dirty="0">
                <a:latin typeface="Cambria" pitchFamily="18" charset="0"/>
                <a:cs typeface="Arial" charset="0"/>
              </a:rPr>
              <a:t>παρακολούθησης </a:t>
            </a:r>
            <a:r>
              <a:rPr lang="el-GR" altLang="el-GR" sz="1600" b="1" dirty="0" smtClean="0">
                <a:latin typeface="Cambria" pitchFamily="18" charset="0"/>
                <a:cs typeface="Arial" charset="0"/>
              </a:rPr>
              <a:t>δεικτών</a:t>
            </a:r>
          </a:p>
          <a:p>
            <a:pPr marL="1200150" lvl="2" indent="-285750" eaLnBrk="1" hangingPunct="1">
              <a:spcBef>
                <a:spcPct val="25000"/>
              </a:spcBef>
              <a:buSzPct val="80000"/>
              <a:buFont typeface="Wingdings" pitchFamily="2" charset="2"/>
              <a:buChar char="Ø"/>
            </a:pPr>
            <a:r>
              <a:rPr lang="el-GR" altLang="el-GR" sz="1600" b="1" dirty="0" smtClean="0">
                <a:latin typeface="Cambria" pitchFamily="18" charset="0"/>
                <a:cs typeface="Arial" charset="0"/>
              </a:rPr>
              <a:t>διασφάλιση </a:t>
            </a:r>
            <a:r>
              <a:rPr lang="el-GR" altLang="el-GR" sz="1600" b="1" dirty="0">
                <a:latin typeface="Cambria" pitchFamily="18" charset="0"/>
                <a:cs typeface="Arial" charset="0"/>
              </a:rPr>
              <a:t>της ποιότητας </a:t>
            </a:r>
            <a:r>
              <a:rPr lang="el-GR" altLang="el-GR" sz="1600" b="1" dirty="0" smtClean="0">
                <a:latin typeface="Cambria" pitchFamily="18" charset="0"/>
                <a:cs typeface="Arial" charset="0"/>
              </a:rPr>
              <a:t>των δεδομένων</a:t>
            </a:r>
            <a:endParaRPr lang="el-GR" altLang="el-GR" sz="1600" b="1" dirty="0">
              <a:latin typeface="Cambria" pitchFamily="18" charset="0"/>
              <a:cs typeface="Arial" charset="0"/>
            </a:endParaRPr>
          </a:p>
          <a:p>
            <a:pPr marL="1200150" lvl="2" indent="-285750" eaLnBrk="1" hangingPunct="1">
              <a:spcBef>
                <a:spcPct val="25000"/>
              </a:spcBef>
              <a:buSzPct val="80000"/>
              <a:buFont typeface="Wingdings" pitchFamily="2" charset="2"/>
              <a:buChar char="Ø"/>
            </a:pPr>
            <a:r>
              <a:rPr lang="el-GR" altLang="el-GR" sz="1600" b="1" dirty="0" smtClean="0">
                <a:latin typeface="Cambria" pitchFamily="18" charset="0"/>
                <a:cs typeface="Arial" charset="0"/>
              </a:rPr>
              <a:t>διαχείριση </a:t>
            </a:r>
            <a:r>
              <a:rPr lang="el-GR" altLang="el-GR" sz="1600" b="1" dirty="0">
                <a:latin typeface="Cambria" pitchFamily="18" charset="0"/>
                <a:cs typeface="Arial" charset="0"/>
              </a:rPr>
              <a:t>των προσωπικών δεδομένων</a:t>
            </a:r>
          </a:p>
          <a:p>
            <a:pPr marL="1200150" lvl="2" indent="-285750" eaLnBrk="1" hangingPunct="1">
              <a:spcBef>
                <a:spcPct val="25000"/>
              </a:spcBef>
              <a:buSzPct val="80000"/>
              <a:buFont typeface="Wingdings" pitchFamily="2" charset="2"/>
              <a:buChar char="Ø"/>
            </a:pPr>
            <a:r>
              <a:rPr lang="el-GR" altLang="el-GR" sz="1600" b="1" dirty="0" smtClean="0">
                <a:latin typeface="Cambria" pitchFamily="18" charset="0"/>
                <a:cs typeface="Arial" charset="0"/>
              </a:rPr>
              <a:t>μηχανισμούς </a:t>
            </a:r>
            <a:r>
              <a:rPr lang="el-GR" altLang="el-GR" sz="1600" b="1" dirty="0">
                <a:latin typeface="Cambria" pitchFamily="18" charset="0"/>
                <a:cs typeface="Arial" charset="0"/>
              </a:rPr>
              <a:t>διασφάλισης της στατιστικής επικύρωσης των δεικτών αποτελέσματος</a:t>
            </a:r>
          </a:p>
          <a:p>
            <a:pPr marL="1200150" lvl="2" indent="-285750" eaLnBrk="1" hangingPunct="1">
              <a:spcBef>
                <a:spcPct val="25000"/>
              </a:spcBef>
              <a:buSzPct val="80000"/>
              <a:buFont typeface="Wingdings" pitchFamily="2" charset="2"/>
              <a:buChar char="Ø"/>
            </a:pPr>
            <a:r>
              <a:rPr lang="el-GR" altLang="el-GR" sz="1600" b="1" dirty="0">
                <a:latin typeface="Cambria" pitchFamily="18" charset="0"/>
                <a:cs typeface="Arial" charset="0"/>
              </a:rPr>
              <a:t>δ</a:t>
            </a:r>
            <a:r>
              <a:rPr lang="el-GR" altLang="el-GR" sz="1600" b="1" dirty="0" smtClean="0">
                <a:latin typeface="Cambria" pitchFamily="18" charset="0"/>
                <a:cs typeface="Arial" charset="0"/>
              </a:rPr>
              <a:t>ιαδικασίες διασφάλισης </a:t>
            </a:r>
            <a:r>
              <a:rPr lang="el-GR" altLang="el-GR" sz="1600" b="1" dirty="0">
                <a:latin typeface="Cambria" pitchFamily="18" charset="0"/>
                <a:cs typeface="Arial" charset="0"/>
              </a:rPr>
              <a:t>της διαθεσιμότητας στοιχείων για την εκπόνηση αξιολογήσεων επιπτώσεων</a:t>
            </a:r>
          </a:p>
          <a:p>
            <a:pPr eaLnBrk="1" hangingPunct="1">
              <a:spcBef>
                <a:spcPct val="25000"/>
              </a:spcBef>
              <a:buSzPct val="80000"/>
              <a:buFontTx/>
              <a:buBlip>
                <a:blip r:embed="rId2"/>
              </a:buBlip>
            </a:pPr>
            <a:r>
              <a:rPr lang="el-GR" altLang="el-GR" sz="1600" b="1" dirty="0">
                <a:solidFill>
                  <a:srgbClr val="000000"/>
                </a:solidFill>
                <a:latin typeface="Cambria" pitchFamily="18" charset="0"/>
                <a:cs typeface="Arial" charset="0"/>
              </a:rPr>
              <a:t>Για την αρωγή των Διαχειριστικών Αρχών και των Δικαιούχων έχει καταρτιστεί έγγραφο με </a:t>
            </a:r>
            <a:r>
              <a:rPr lang="el-GR" altLang="el-GR" sz="1600" b="1" dirty="0">
                <a:solidFill>
                  <a:srgbClr val="0066FF"/>
                </a:solidFill>
                <a:latin typeface="Cambria" pitchFamily="18" charset="0"/>
                <a:cs typeface="Arial" charset="0"/>
              </a:rPr>
              <a:t>Οδηγίες και κατευθύνσεις παρακολούθησης δεικτών </a:t>
            </a:r>
            <a:r>
              <a:rPr lang="el-GR" altLang="el-GR" sz="1600" b="1" dirty="0">
                <a:solidFill>
                  <a:srgbClr val="000000"/>
                </a:solidFill>
                <a:latin typeface="Cambria" pitchFamily="18" charset="0"/>
                <a:cs typeface="Arial" charset="0"/>
              </a:rPr>
              <a:t>από τις υπηρεσίες της ΕΑΣ (ΕΥΣΣΑ, ΕΥΣΕΚΤ, ΕΥΘΥ και ΕΥ ΟΠΣ</a:t>
            </a:r>
            <a:r>
              <a:rPr lang="el-GR" altLang="el-GR" sz="1600" b="1" dirty="0" smtClean="0">
                <a:solidFill>
                  <a:srgbClr val="000000"/>
                </a:solidFill>
                <a:latin typeface="Cambria" pitchFamily="18" charset="0"/>
                <a:cs typeface="Arial" charset="0"/>
              </a:rPr>
              <a:t>)</a:t>
            </a:r>
            <a:endParaRPr lang="el-GR" altLang="el-GR" sz="1400" b="1" dirty="0">
              <a:solidFill>
                <a:srgbClr val="000000"/>
              </a:solidFill>
              <a:latin typeface="Cambria" pitchFamily="18" charset="0"/>
              <a:cs typeface="Arial" charset="0"/>
            </a:endParaRPr>
          </a:p>
        </p:txBody>
      </p:sp>
      <p:sp>
        <p:nvSpPr>
          <p:cNvPr id="8196" name="Rectangle 3"/>
          <p:cNvSpPr>
            <a:spLocks noChangeArrowheads="1"/>
          </p:cNvSpPr>
          <p:nvPr/>
        </p:nvSpPr>
        <p:spPr bwMode="auto">
          <a:xfrm>
            <a:off x="430212" y="116632"/>
            <a:ext cx="87137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eaLnBrk="1" hangingPunct="1">
              <a:spcBef>
                <a:spcPts val="600"/>
              </a:spcBef>
              <a:spcAft>
                <a:spcPts val="600"/>
              </a:spcAft>
            </a:pPr>
            <a:r>
              <a:rPr lang="el-GR" altLang="el-GR" sz="2000" b="1" dirty="0" smtClean="0">
                <a:solidFill>
                  <a:srgbClr val="C00000"/>
                </a:solidFill>
                <a:latin typeface="Cambria" pitchFamily="18" charset="0"/>
                <a:cs typeface="Times New Roman" pitchFamily="18" charset="0"/>
              </a:rPr>
              <a:t>Διασφάλιση ποιότητας των δεδομένων και η τήρηση των διαδικασιών παρακολούθησης  (1)</a:t>
            </a:r>
            <a:endParaRPr lang="el-GR" altLang="el-GR" sz="2000" b="1" dirty="0">
              <a:solidFill>
                <a:srgbClr val="C00000"/>
              </a:solidFill>
              <a:latin typeface="Cambria" pitchFamily="18" charset="0"/>
              <a:cs typeface="Times New Roman" pitchFamily="18" charset="0"/>
            </a:endParaRPr>
          </a:p>
        </p:txBody>
      </p:sp>
      <p:pic>
        <p:nvPicPr>
          <p:cNvPr id="8197"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3" y="1588"/>
            <a:ext cx="228601"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8604250" y="6640513"/>
            <a:ext cx="647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algn="ctr" eaLnBrk="1" hangingPunct="1">
              <a:spcBef>
                <a:spcPct val="50000"/>
              </a:spcBef>
            </a:pPr>
            <a:fld id="{CFD379D9-EDF4-4067-9FBE-4A239D1D0B48}" type="slidenum">
              <a:rPr lang="el-GR" altLang="en-US" sz="1000" b="1">
                <a:solidFill>
                  <a:srgbClr val="4D4D4D"/>
                </a:solidFill>
                <a:latin typeface="Verdana" pitchFamily="34" charset="0"/>
              </a:rPr>
              <a:pPr algn="ctr" eaLnBrk="1" hangingPunct="1">
                <a:spcBef>
                  <a:spcPct val="50000"/>
                </a:spcBef>
              </a:pPr>
              <a:t>9</a:t>
            </a:fld>
            <a:endParaRPr lang="el-GR" altLang="en-US" sz="1000" b="1">
              <a:solidFill>
                <a:srgbClr val="4D4D4D"/>
              </a:solidFill>
              <a:latin typeface="Verdana" pitchFamily="34" charset="0"/>
            </a:endParaRPr>
          </a:p>
        </p:txBody>
      </p:sp>
      <p:sp>
        <p:nvSpPr>
          <p:cNvPr id="9219" name="Rectangle 6"/>
          <p:cNvSpPr>
            <a:spLocks noChangeArrowheads="1"/>
          </p:cNvSpPr>
          <p:nvPr/>
        </p:nvSpPr>
        <p:spPr bwMode="auto">
          <a:xfrm>
            <a:off x="323850" y="620713"/>
            <a:ext cx="8062913"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63550" indent="-285750" algn="just">
              <a:spcBef>
                <a:spcPct val="25000"/>
              </a:spcBef>
              <a:spcAft>
                <a:spcPts val="0"/>
              </a:spcAft>
              <a:buSzPct val="80000"/>
              <a:buFontTx/>
              <a:buBlip>
                <a:blip r:embed="rId2"/>
              </a:buBlip>
              <a:defRPr/>
            </a:pPr>
            <a:endParaRPr lang="el-GR" b="1" dirty="0">
              <a:solidFill>
                <a:srgbClr val="000000"/>
              </a:solidFill>
              <a:latin typeface="Cambria" panose="02040503050406030204" pitchFamily="18" charset="0"/>
              <a:cs typeface="Arial" pitchFamily="34" charset="0"/>
            </a:endParaRPr>
          </a:p>
          <a:p>
            <a:pPr marL="177800">
              <a:spcBef>
                <a:spcPct val="25000"/>
              </a:spcBef>
              <a:spcAft>
                <a:spcPts val="0"/>
              </a:spcAft>
              <a:buSzPct val="80000"/>
              <a:defRPr/>
            </a:pPr>
            <a:endParaRPr lang="el-GR" altLang="el-GR" b="1" dirty="0">
              <a:solidFill>
                <a:srgbClr val="000000"/>
              </a:solidFill>
              <a:latin typeface="Cambria" panose="02040503050406030204" pitchFamily="18" charset="0"/>
              <a:cs typeface="Arial" pitchFamily="34" charset="0"/>
            </a:endParaRPr>
          </a:p>
        </p:txBody>
      </p:sp>
      <p:pic>
        <p:nvPicPr>
          <p:cNvPr id="1126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3" y="1588"/>
            <a:ext cx="228601"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404664"/>
            <a:ext cx="8136904" cy="6120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10148</TotalTime>
  <Words>1547</Words>
  <Application>Microsoft Office PowerPoint</Application>
  <PresentationFormat>On-screen Show (4:3)</PresentationFormat>
  <Paragraphs>208</Paragraphs>
  <Slides>17</Slides>
  <Notes>0</Notes>
  <HiddenSlides>1</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Κονδύλη, Ιουλία</dc:creator>
  <cp:lastModifiedBy>Πραγιάτη, Μαρία</cp:lastModifiedBy>
  <cp:revision>721</cp:revision>
  <cp:lastPrinted>2018-11-19T10:26:31Z</cp:lastPrinted>
  <dcterms:created xsi:type="dcterms:W3CDTF">2009-11-16T11:03:32Z</dcterms:created>
  <dcterms:modified xsi:type="dcterms:W3CDTF">2018-12-03T11:11:13Z</dcterms:modified>
</cp:coreProperties>
</file>