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7.xml" ContentType="application/vnd.openxmlformats-officedocument.presentationml.notesSlide+xml"/>
  <Override PartName="/ppt/charts/chart4.xml" ContentType="application/vnd.openxmlformats-officedocument.drawingml.chart+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5.xml" ContentType="application/vnd.openxmlformats-officedocument.drawingml.chart+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6.xml" ContentType="application/vnd.openxmlformats-officedocument.drawingml.chart+xml"/>
  <Override PartName="/ppt/theme/themeOverride1.xml" ContentType="application/vnd.openxmlformats-officedocument.themeOverride+xml"/>
  <Override PartName="/ppt/charts/chart7.xml" ContentType="application/vnd.openxmlformats-officedocument.drawingml.chart+xml"/>
  <Override PartName="/ppt/theme/themeOverride2.xml" ContentType="application/vnd.openxmlformats-officedocument.themeOverride+xml"/>
  <Override PartName="/ppt/charts/chart8.xml" ContentType="application/vnd.openxmlformats-officedocument.drawingml.chart+xml"/>
  <Override PartName="/ppt/theme/themeOverride3.xml" ContentType="application/vnd.openxmlformats-officedocument.themeOverride+xml"/>
  <Override PartName="/ppt/notesSlides/notesSlide34.xml" ContentType="application/vnd.openxmlformats-officedocument.presentationml.notesSlide+xml"/>
  <Override PartName="/ppt/charts/chart9.xml" ContentType="application/vnd.openxmlformats-officedocument.drawingml.chart+xml"/>
  <Override PartName="/ppt/drawings/drawing1.xml" ContentType="application/vnd.openxmlformats-officedocument.drawingml.chartshape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rts/chart10.xml" ContentType="application/vnd.openxmlformats-officedocument.drawingml.chart+xml"/>
  <Override PartName="/ppt/drawings/drawing2.xml" ContentType="application/vnd.openxmlformats-officedocument.drawingml.chartshapes+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1"/>
    <p:sldMasterId id="2147483733" r:id="rId2"/>
  </p:sldMasterIdLst>
  <p:notesMasterIdLst>
    <p:notesMasterId r:id="rId44"/>
  </p:notesMasterIdLst>
  <p:sldIdLst>
    <p:sldId id="257" r:id="rId3"/>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6" r:id="rId39"/>
    <p:sldId id="292" r:id="rId40"/>
    <p:sldId id="293" r:id="rId41"/>
    <p:sldId id="294" r:id="rId42"/>
    <p:sldId id="295" r:id="rId43"/>
  </p:sldIdLst>
  <p:sldSz cx="9144000" cy="6858000" type="screen4x3"/>
  <p:notesSz cx="7010400" cy="92964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99FF"/>
    <a:srgbClr val="FFCCFF"/>
    <a:srgbClr val="FF9933"/>
    <a:srgbClr val="FFFF66"/>
    <a:srgbClr val="99CCFF"/>
    <a:srgbClr val="B2F8B2"/>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Μεσαίο στυλ 1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423" autoAdjust="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ria\Desktop\&#928;&#913;&#929;&#927;&#933;&#931;&#921;&#913;&#931;&#919;_&#917;&#928;-&#928;&#913;\&#946;&#959;&#951;&#952;&#951;&#964;&#953;&#954;&#972;.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maria\Desktop\&#928;&#913;&#929;&#927;&#933;&#931;&#921;&#913;&#931;&#919;_&#917;&#928;-&#928;&#913;\&#946;&#959;&#951;&#952;&#951;&#964;&#953;&#954;&#97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ria\Desktop\&#928;&#913;&#929;&#927;&#933;&#931;&#921;&#913;&#931;&#919;_&#917;&#928;-&#928;&#913;\&#946;&#959;&#951;&#952;&#951;&#964;&#953;&#954;&#97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ria\Desktop\&#928;&#913;&#929;&#927;&#933;&#931;&#921;&#913;&#931;&#919;_&#917;&#928;-&#928;&#913;\&#946;&#959;&#951;&#952;&#951;&#964;&#953;&#954;&#97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aria\Desktop\&#928;&#913;&#929;&#927;&#933;&#931;&#921;&#913;&#931;&#919;_&#917;&#928;-&#928;&#913;\&#946;&#959;&#951;&#952;&#951;&#964;&#953;&#954;&#97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aria\Desktop\&#928;&#913;&#929;&#927;&#933;&#931;&#921;&#913;&#931;&#919;_&#917;&#928;-&#928;&#913;\&#946;&#959;&#951;&#952;&#951;&#964;&#953;&#954;&#972;.xlsx" TargetMode="Externa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aria\Desktop\&#928;&#913;&#929;&#927;&#933;&#931;&#921;&#913;&#931;&#919;_&#917;&#928;-&#928;&#913;\&#946;&#959;&#951;&#952;&#951;&#964;&#953;&#954;&#97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hart>
    <c:title>
      <c:layout>
        <c:manualLayout>
          <c:xMode val="edge"/>
          <c:yMode val="edge"/>
          <c:x val="6.0069127722671027E-2"/>
          <c:y val="2.9761318897637786E-3"/>
        </c:manualLayout>
      </c:layout>
      <c:overlay val="0"/>
      <c:txPr>
        <a:bodyPr/>
        <a:lstStyle/>
        <a:p>
          <a:pPr>
            <a:defRPr sz="1600"/>
          </a:pPr>
          <a:endParaRPr lang="el-GR"/>
        </a:p>
      </c:txPr>
    </c:title>
    <c:autoTitleDeleted val="0"/>
    <c:plotArea>
      <c:layout>
        <c:manualLayout>
          <c:layoutTarget val="inner"/>
          <c:xMode val="edge"/>
          <c:yMode val="edge"/>
          <c:x val="8.4681596618604499E-2"/>
          <c:y val="0.31118151246719161"/>
          <c:w val="0.4191733306064015"/>
          <c:h val="0.63039739173228349"/>
        </c:manualLayout>
      </c:layout>
      <c:pieChart>
        <c:varyColors val="1"/>
        <c:ser>
          <c:idx val="0"/>
          <c:order val="0"/>
          <c:tx>
            <c:strRef>
              <c:f>Φύλλο1!$B$22</c:f>
              <c:strCache>
                <c:ptCount val="1"/>
                <c:pt idx="0">
                  <c:v>ΣΔΔ Εξειδίκευσης (εκατ.€)</c:v>
                </c:pt>
              </c:strCache>
            </c:strRef>
          </c:tx>
          <c:dLbls>
            <c:dLbl>
              <c:idx val="3"/>
              <c:layout>
                <c:manualLayout>
                  <c:x val="-9.5992228244196745E-2"/>
                  <c:y val="2.9616797900262466E-2"/>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4"/>
              <c:layout>
                <c:manualLayout>
                  <c:x val="8.6623990183045299E-2"/>
                  <c:y val="-3.4446944131983504E-3"/>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numFmt formatCode="0.0%" sourceLinked="0"/>
            <c:spPr>
              <a:noFill/>
              <a:ln>
                <a:noFill/>
              </a:ln>
              <a:effectLst/>
            </c:spPr>
            <c:txPr>
              <a:bodyPr/>
              <a:lstStyle/>
              <a:p>
                <a:pPr>
                  <a:defRPr sz="1100" b="1"/>
                </a:pPr>
                <a:endParaRPr lang="el-GR"/>
              </a:p>
            </c:txPr>
            <c:showLegendKey val="0"/>
            <c:showVal val="1"/>
            <c:showCatName val="0"/>
            <c:showSerName val="0"/>
            <c:showPercent val="1"/>
            <c:showBubbleSize val="0"/>
            <c:separator>
</c:separator>
            <c:showLeaderLines val="1"/>
            <c:extLst>
              <c:ext xmlns:c15="http://schemas.microsoft.com/office/drawing/2012/chart" uri="{CE6537A1-D6FC-4f65-9D91-7224C49458BB}">
                <c15:layout/>
              </c:ext>
            </c:extLst>
          </c:dLbls>
          <c:cat>
            <c:strRef>
              <c:f>Φύλλο1!$A$23:$A$27</c:f>
              <c:strCache>
                <c:ptCount val="5"/>
                <c:pt idx="0">
                  <c:v>Απορρίματα</c:v>
                </c:pt>
                <c:pt idx="1">
                  <c:v>Λύματα</c:v>
                </c:pt>
                <c:pt idx="2">
                  <c:v>Διαχείριση Υ.Π.</c:v>
                </c:pt>
                <c:pt idx="3">
                  <c:v>Βιοποικιλότητα</c:v>
                </c:pt>
                <c:pt idx="4">
                  <c:v>Τουρισμός</c:v>
                </c:pt>
              </c:strCache>
            </c:strRef>
          </c:cat>
          <c:val>
            <c:numRef>
              <c:f>Φύλλο1!$B$23:$B$27</c:f>
              <c:numCache>
                <c:formatCode>#,##0.0</c:formatCode>
                <c:ptCount val="5"/>
                <c:pt idx="0">
                  <c:v>836.7</c:v>
                </c:pt>
                <c:pt idx="1">
                  <c:v>659.2</c:v>
                </c:pt>
                <c:pt idx="2">
                  <c:v>376.4</c:v>
                </c:pt>
                <c:pt idx="3">
                  <c:v>18.7</c:v>
                </c:pt>
                <c:pt idx="4">
                  <c:v>41.9</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3993237208985243"/>
          <c:y val="0.14419160104986878"/>
          <c:w val="0.3219723898149095"/>
          <c:h val="0.65435508061492309"/>
        </c:manualLayout>
      </c:layout>
      <c:overlay val="0"/>
      <c:txPr>
        <a:bodyPr/>
        <a:lstStyle/>
        <a:p>
          <a:pPr>
            <a:defRPr sz="1200" b="1"/>
          </a:pPr>
          <a:endParaRPr lang="el-GR"/>
        </a:p>
      </c:txPr>
    </c:legend>
    <c:plotVisOnly val="1"/>
    <c:dispBlanksAs val="gap"/>
    <c:showDLblsOverMax val="0"/>
  </c:chart>
  <c:spPr>
    <a:ln>
      <a:solidFill>
        <a:schemeClr val="tx1"/>
      </a:solid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strRef>
              <c:f>Φύλλο1!$N$47</c:f>
              <c:strCache>
                <c:ptCount val="1"/>
                <c:pt idx="0">
                  <c:v>ΕΥΔ/ΕΠ-ΥΜΕΠΕΡΑΑ</c:v>
                </c:pt>
              </c:strCache>
            </c:strRef>
          </c:tx>
          <c:spPr>
            <a:solidFill>
              <a:srgbClr val="00B050"/>
            </a:solidFill>
          </c:spPr>
          <c:invertIfNegative val="0"/>
          <c:dLbls>
            <c:spPr>
              <a:solidFill>
                <a:schemeClr val="bg1"/>
              </a:solidFill>
            </c:spPr>
            <c:txPr>
              <a:bodyPr/>
              <a:lstStyle/>
              <a:p>
                <a:pPr>
                  <a:defRPr sz="1200" b="1"/>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Φύλλο1!$O$46:$Q$46</c:f>
              <c:strCache>
                <c:ptCount val="3"/>
                <c:pt idx="0">
                  <c:v>Εξειδίκευση</c:v>
                </c:pt>
                <c:pt idx="1">
                  <c:v>Προσκλήσεις</c:v>
                </c:pt>
                <c:pt idx="2">
                  <c:v>Εντάξεις</c:v>
                </c:pt>
              </c:strCache>
            </c:strRef>
          </c:cat>
          <c:val>
            <c:numRef>
              <c:f>Φύλλο1!$O$47:$Q$47</c:f>
              <c:numCache>
                <c:formatCode>#,##0.0</c:formatCode>
                <c:ptCount val="3"/>
                <c:pt idx="0">
                  <c:v>41.9</c:v>
                </c:pt>
                <c:pt idx="1">
                  <c:v>28.8</c:v>
                </c:pt>
                <c:pt idx="2">
                  <c:v>57.9</c:v>
                </c:pt>
              </c:numCache>
            </c:numRef>
          </c:val>
        </c:ser>
        <c:dLbls>
          <c:showLegendKey val="0"/>
          <c:showVal val="0"/>
          <c:showCatName val="0"/>
          <c:showSerName val="0"/>
          <c:showPercent val="0"/>
          <c:showBubbleSize val="0"/>
        </c:dLbls>
        <c:gapWidth val="150"/>
        <c:axId val="410659024"/>
        <c:axId val="410659416"/>
      </c:barChart>
      <c:catAx>
        <c:axId val="410659024"/>
        <c:scaling>
          <c:orientation val="minMax"/>
        </c:scaling>
        <c:delete val="0"/>
        <c:axPos val="b"/>
        <c:numFmt formatCode="General" sourceLinked="0"/>
        <c:majorTickMark val="out"/>
        <c:minorTickMark val="none"/>
        <c:tickLblPos val="nextTo"/>
        <c:txPr>
          <a:bodyPr/>
          <a:lstStyle/>
          <a:p>
            <a:pPr>
              <a:defRPr sz="1400" b="1"/>
            </a:pPr>
            <a:endParaRPr lang="el-GR"/>
          </a:p>
        </c:txPr>
        <c:crossAx val="410659416"/>
        <c:crosses val="autoZero"/>
        <c:auto val="1"/>
        <c:lblAlgn val="ctr"/>
        <c:lblOffset val="100"/>
        <c:noMultiLvlLbl val="0"/>
      </c:catAx>
      <c:valAx>
        <c:axId val="410659416"/>
        <c:scaling>
          <c:orientation val="minMax"/>
        </c:scaling>
        <c:delete val="0"/>
        <c:axPos val="l"/>
        <c:majorGridlines>
          <c:spPr>
            <a:ln w="9525" cap="flat" cmpd="sng" algn="ctr">
              <a:solidFill>
                <a:schemeClr val="bg1">
                  <a:lumMod val="85000"/>
                </a:schemeClr>
              </a:solidFill>
              <a:prstDash val="solid"/>
            </a:ln>
            <a:effectLst/>
          </c:spPr>
        </c:majorGridlines>
        <c:title>
          <c:tx>
            <c:rich>
              <a:bodyPr rot="-5400000" vert="horz"/>
              <a:lstStyle/>
              <a:p>
                <a:pPr>
                  <a:defRPr sz="1600"/>
                </a:pPr>
                <a:r>
                  <a:rPr lang="el-GR" sz="1600"/>
                  <a:t> ΣΔΔ εκατ. €</a:t>
                </a:r>
              </a:p>
            </c:rich>
          </c:tx>
          <c:layout>
            <c:manualLayout>
              <c:xMode val="edge"/>
              <c:yMode val="edge"/>
              <c:x val="2.8998298289636872E-3"/>
              <c:y val="0.32322338086117613"/>
            </c:manualLayout>
          </c:layout>
          <c:overlay val="0"/>
        </c:title>
        <c:numFmt formatCode="#,##0" sourceLinked="0"/>
        <c:majorTickMark val="out"/>
        <c:minorTickMark val="none"/>
        <c:tickLblPos val="nextTo"/>
        <c:txPr>
          <a:bodyPr/>
          <a:lstStyle/>
          <a:p>
            <a:pPr>
              <a:defRPr sz="1200" b="1"/>
            </a:pPr>
            <a:endParaRPr lang="el-GR"/>
          </a:p>
        </c:txPr>
        <c:crossAx val="410659024"/>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hart>
    <c:title>
      <c:layout>
        <c:manualLayout>
          <c:xMode val="edge"/>
          <c:yMode val="edge"/>
          <c:x val="1.1946688482121573E-3"/>
          <c:y val="0"/>
        </c:manualLayout>
      </c:layout>
      <c:overlay val="0"/>
      <c:txPr>
        <a:bodyPr/>
        <a:lstStyle/>
        <a:p>
          <a:pPr>
            <a:defRPr sz="1600"/>
          </a:pPr>
          <a:endParaRPr lang="el-GR"/>
        </a:p>
      </c:txPr>
    </c:title>
    <c:autoTitleDeleted val="0"/>
    <c:plotArea>
      <c:layout>
        <c:manualLayout>
          <c:layoutTarget val="inner"/>
          <c:xMode val="edge"/>
          <c:yMode val="edge"/>
          <c:x val="0.10221413232436855"/>
          <c:y val="0.28512124417283663"/>
          <c:w val="0.44644592153253571"/>
          <c:h val="0.6413495514553218"/>
        </c:manualLayout>
      </c:layout>
      <c:pieChart>
        <c:varyColors val="1"/>
        <c:ser>
          <c:idx val="0"/>
          <c:order val="0"/>
          <c:tx>
            <c:strRef>
              <c:f>Φύλλο1!$C$22</c:f>
              <c:strCache>
                <c:ptCount val="1"/>
                <c:pt idx="0">
                  <c:v>ΣΔΔ Προσκλήσεων (εκατ.€)</c:v>
                </c:pt>
              </c:strCache>
            </c:strRef>
          </c:tx>
          <c:dLbls>
            <c:dLbl>
              <c:idx val="2"/>
              <c:layout>
                <c:manualLayout>
                  <c:x val="-0.1041020997375328"/>
                  <c:y val="5.7127972639783663E-2"/>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3"/>
              <c:layout>
                <c:manualLayout>
                  <c:x val="-6.9053280839895009E-2"/>
                  <c:y val="9.4170046925952443E-4"/>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4"/>
              <c:layout>
                <c:manualLayout>
                  <c:x val="6.7323884514435689E-2"/>
                  <c:y val="1.3055754394337071E-3"/>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numFmt formatCode="0.0%" sourceLinked="0"/>
            <c:spPr>
              <a:noFill/>
              <a:ln>
                <a:noFill/>
              </a:ln>
              <a:effectLst/>
            </c:spPr>
            <c:txPr>
              <a:bodyPr/>
              <a:lstStyle/>
              <a:p>
                <a:pPr>
                  <a:defRPr sz="1100" b="1"/>
                </a:pPr>
                <a:endParaRPr lang="el-GR"/>
              </a:p>
            </c:txPr>
            <c:showLegendKey val="0"/>
            <c:showVal val="1"/>
            <c:showCatName val="0"/>
            <c:showSerName val="0"/>
            <c:showPercent val="1"/>
            <c:showBubbleSize val="0"/>
            <c:separator>
</c:separator>
            <c:showLeaderLines val="1"/>
            <c:extLst>
              <c:ext xmlns:c15="http://schemas.microsoft.com/office/drawing/2012/chart" uri="{CE6537A1-D6FC-4f65-9D91-7224C49458BB}">
                <c15:layout/>
              </c:ext>
            </c:extLst>
          </c:dLbls>
          <c:cat>
            <c:strRef>
              <c:f>Φύλλο1!$A$23:$A$27</c:f>
              <c:strCache>
                <c:ptCount val="5"/>
                <c:pt idx="0">
                  <c:v>Απορρίματα</c:v>
                </c:pt>
                <c:pt idx="1">
                  <c:v>Λύματα</c:v>
                </c:pt>
                <c:pt idx="2">
                  <c:v>Διαχείριση Υ.Π.</c:v>
                </c:pt>
                <c:pt idx="3">
                  <c:v>Βιοποικιλότητα</c:v>
                </c:pt>
                <c:pt idx="4">
                  <c:v>Τουρισμός</c:v>
                </c:pt>
              </c:strCache>
            </c:strRef>
          </c:cat>
          <c:val>
            <c:numRef>
              <c:f>Φύλλο1!$C$23:$C$27</c:f>
              <c:numCache>
                <c:formatCode>#,##0.0</c:formatCode>
                <c:ptCount val="5"/>
                <c:pt idx="0">
                  <c:v>540</c:v>
                </c:pt>
                <c:pt idx="1">
                  <c:v>592.9</c:v>
                </c:pt>
                <c:pt idx="2">
                  <c:v>128</c:v>
                </c:pt>
                <c:pt idx="3">
                  <c:v>0</c:v>
                </c:pt>
                <c:pt idx="4">
                  <c:v>28.8</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1915315131063164"/>
          <c:y val="0.13729737141066323"/>
          <c:w val="0.35660442444694412"/>
          <c:h val="0.65435508061492309"/>
        </c:manualLayout>
      </c:layout>
      <c:overlay val="0"/>
      <c:txPr>
        <a:bodyPr/>
        <a:lstStyle/>
        <a:p>
          <a:pPr>
            <a:defRPr sz="1200" b="1"/>
          </a:pPr>
          <a:endParaRPr lang="el-GR"/>
        </a:p>
      </c:txPr>
    </c:legend>
    <c:plotVisOnly val="1"/>
    <c:dispBlanksAs val="gap"/>
    <c:showDLblsOverMax val="0"/>
  </c:chart>
  <c:spPr>
    <a:ln>
      <a:solidFill>
        <a:schemeClr val="tx1"/>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hart>
    <c:title>
      <c:layout>
        <c:manualLayout>
          <c:xMode val="edge"/>
          <c:yMode val="edge"/>
          <c:x val="5.9679527559055118E-2"/>
          <c:y val="4.0616797900262444E-3"/>
        </c:manualLayout>
      </c:layout>
      <c:overlay val="0"/>
      <c:txPr>
        <a:bodyPr/>
        <a:lstStyle/>
        <a:p>
          <a:pPr>
            <a:defRPr sz="1600"/>
          </a:pPr>
          <a:endParaRPr lang="el-GR"/>
        </a:p>
      </c:txPr>
    </c:title>
    <c:autoTitleDeleted val="0"/>
    <c:plotArea>
      <c:layout>
        <c:manualLayout>
          <c:layoutTarget val="inner"/>
          <c:xMode val="edge"/>
          <c:yMode val="edge"/>
          <c:x val="0.10105590551181103"/>
          <c:y val="0.32249536822603059"/>
          <c:w val="0.43132309711286088"/>
          <c:h val="0.63429867222479541"/>
        </c:manualLayout>
      </c:layout>
      <c:pieChart>
        <c:varyColors val="1"/>
        <c:ser>
          <c:idx val="0"/>
          <c:order val="0"/>
          <c:tx>
            <c:strRef>
              <c:f>Φύλλο1!$D$22</c:f>
              <c:strCache>
                <c:ptCount val="1"/>
                <c:pt idx="0">
                  <c:v>ΣΔΔ Εντάξεων (εκατ.€)</c:v>
                </c:pt>
              </c:strCache>
            </c:strRef>
          </c:tx>
          <c:dLbls>
            <c:dLbl>
              <c:idx val="2"/>
              <c:layout>
                <c:manualLayout>
                  <c:x val="-5.1315879265091867E-2"/>
                  <c:y val="4.6344372394627145E-2"/>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3"/>
              <c:layout>
                <c:manualLayout>
                  <c:x val="-3.3879002624671917E-2"/>
                  <c:y val="-9.3754824764553739E-4"/>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4"/>
              <c:layout>
                <c:manualLayout>
                  <c:x val="0.11094908136482939"/>
                  <c:y val="-1.5885054809325304E-2"/>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numFmt formatCode="0.0%" sourceLinked="0"/>
            <c:spPr>
              <a:noFill/>
              <a:ln>
                <a:noFill/>
              </a:ln>
              <a:effectLst/>
            </c:spPr>
            <c:txPr>
              <a:bodyPr/>
              <a:lstStyle/>
              <a:p>
                <a:pPr>
                  <a:defRPr sz="1100" b="1"/>
                </a:pPr>
                <a:endParaRPr lang="el-GR"/>
              </a:p>
            </c:txPr>
            <c:showLegendKey val="0"/>
            <c:showVal val="1"/>
            <c:showCatName val="0"/>
            <c:showSerName val="0"/>
            <c:showPercent val="1"/>
            <c:showBubbleSize val="0"/>
            <c:separator>
</c:separator>
            <c:showLeaderLines val="1"/>
            <c:extLst>
              <c:ext xmlns:c15="http://schemas.microsoft.com/office/drawing/2012/chart" uri="{CE6537A1-D6FC-4f65-9D91-7224C49458BB}">
                <c15:layout/>
              </c:ext>
            </c:extLst>
          </c:dLbls>
          <c:cat>
            <c:strRef>
              <c:f>Φύλλο1!$A$23:$A$27</c:f>
              <c:strCache>
                <c:ptCount val="5"/>
                <c:pt idx="0">
                  <c:v>Απορρίματα</c:v>
                </c:pt>
                <c:pt idx="1">
                  <c:v>Λύματα</c:v>
                </c:pt>
                <c:pt idx="2">
                  <c:v>Διαχείριση Υ.Π.</c:v>
                </c:pt>
                <c:pt idx="3">
                  <c:v>Βιοποικιλότητα</c:v>
                </c:pt>
                <c:pt idx="4">
                  <c:v>Τουρισμός</c:v>
                </c:pt>
              </c:strCache>
            </c:strRef>
          </c:cat>
          <c:val>
            <c:numRef>
              <c:f>Φύλλο1!$D$23:$D$27</c:f>
              <c:numCache>
                <c:formatCode>#,##0.0</c:formatCode>
                <c:ptCount val="5"/>
                <c:pt idx="0">
                  <c:v>229.6</c:v>
                </c:pt>
                <c:pt idx="1">
                  <c:v>710.8</c:v>
                </c:pt>
                <c:pt idx="2">
                  <c:v>149.30000000000001</c:v>
                </c:pt>
                <c:pt idx="3">
                  <c:v>0</c:v>
                </c:pt>
                <c:pt idx="4">
                  <c:v>57.9</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9893674540682418"/>
          <c:y val="0.2584773153355831"/>
          <c:w val="0.38028398950131231"/>
          <c:h val="0.65435508061492309"/>
        </c:manualLayout>
      </c:layout>
      <c:overlay val="0"/>
      <c:txPr>
        <a:bodyPr/>
        <a:lstStyle/>
        <a:p>
          <a:pPr>
            <a:defRPr sz="1200" b="1"/>
          </a:pPr>
          <a:endParaRPr lang="el-GR"/>
        </a:p>
      </c:txPr>
    </c:legend>
    <c:plotVisOnly val="1"/>
    <c:dispBlanksAs val="gap"/>
    <c:showDLblsOverMax val="0"/>
  </c:chart>
  <c:spPr>
    <a:ln>
      <a:solidFill>
        <a:schemeClr val="tx1"/>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2774032152230971"/>
          <c:y val="4.1921902619315443E-2"/>
          <c:w val="0.72678928805774279"/>
          <c:h val="0.87286839145106865"/>
        </c:manualLayout>
      </c:layout>
      <c:barChart>
        <c:barDir val="col"/>
        <c:grouping val="clustered"/>
        <c:varyColors val="0"/>
        <c:ser>
          <c:idx val="0"/>
          <c:order val="0"/>
          <c:tx>
            <c:strRef>
              <c:f>Φύλλο1!$A$49</c:f>
              <c:strCache>
                <c:ptCount val="1"/>
                <c:pt idx="0">
                  <c:v>ΣΥΝΟΛΟ</c:v>
                </c:pt>
              </c:strCache>
            </c:strRef>
          </c:tx>
          <c:spPr>
            <a:solidFill>
              <a:schemeClr val="tx1">
                <a:lumMod val="65000"/>
                <a:lumOff val="35000"/>
              </a:schemeClr>
            </a:solidFill>
          </c:spPr>
          <c:invertIfNegative val="0"/>
          <c:dLbls>
            <c:spPr>
              <a:noFill/>
              <a:ln>
                <a:noFill/>
              </a:ln>
              <a:effectLst/>
            </c:spPr>
            <c:txPr>
              <a:bodyPr/>
              <a:lstStyle/>
              <a:p>
                <a:pPr>
                  <a:defRPr sz="1200" b="1"/>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Φύλλο1!$B$46:$D$46</c:f>
              <c:strCache>
                <c:ptCount val="3"/>
                <c:pt idx="0">
                  <c:v>Εξειδίκευση</c:v>
                </c:pt>
                <c:pt idx="1">
                  <c:v>Προσκλήσεις</c:v>
                </c:pt>
                <c:pt idx="2">
                  <c:v>Εντάξεις</c:v>
                </c:pt>
              </c:strCache>
            </c:strRef>
          </c:cat>
          <c:val>
            <c:numRef>
              <c:f>Φύλλο1!$B$49:$D$49</c:f>
              <c:numCache>
                <c:formatCode>#,##0.0</c:formatCode>
                <c:ptCount val="3"/>
                <c:pt idx="0">
                  <c:v>836.7</c:v>
                </c:pt>
                <c:pt idx="1">
                  <c:v>540</c:v>
                </c:pt>
                <c:pt idx="2">
                  <c:v>229.6</c:v>
                </c:pt>
              </c:numCache>
            </c:numRef>
          </c:val>
        </c:ser>
        <c:ser>
          <c:idx val="1"/>
          <c:order val="1"/>
          <c:tx>
            <c:strRef>
              <c:f>Φύλλο1!$A$47</c:f>
              <c:strCache>
                <c:ptCount val="1"/>
                <c:pt idx="0">
                  <c:v>ΕΥΔ/ΕΠ-ΥΜΕΠΕΡΑΑ</c:v>
                </c:pt>
              </c:strCache>
            </c:strRef>
          </c:tx>
          <c:invertIfNegative val="0"/>
          <c:dLbls>
            <c:spPr>
              <a:noFill/>
              <a:ln>
                <a:noFill/>
              </a:ln>
              <a:effectLst/>
            </c:spPr>
            <c:txPr>
              <a:bodyPr/>
              <a:lstStyle/>
              <a:p>
                <a:pPr>
                  <a:defRPr sz="1200" b="1"/>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Φύλλο1!$B$46:$D$46</c:f>
              <c:strCache>
                <c:ptCount val="3"/>
                <c:pt idx="0">
                  <c:v>Εξειδίκευση</c:v>
                </c:pt>
                <c:pt idx="1">
                  <c:v>Προσκλήσεις</c:v>
                </c:pt>
                <c:pt idx="2">
                  <c:v>Εντάξεις</c:v>
                </c:pt>
              </c:strCache>
            </c:strRef>
          </c:cat>
          <c:val>
            <c:numRef>
              <c:f>Φύλλο1!$B$47:$D$47</c:f>
              <c:numCache>
                <c:formatCode>#,##0.0</c:formatCode>
                <c:ptCount val="3"/>
                <c:pt idx="1">
                  <c:v>346</c:v>
                </c:pt>
                <c:pt idx="2">
                  <c:v>178.8</c:v>
                </c:pt>
              </c:numCache>
            </c:numRef>
          </c:val>
        </c:ser>
        <c:ser>
          <c:idx val="2"/>
          <c:order val="2"/>
          <c:tx>
            <c:strRef>
              <c:f>Φύλλο1!$A$48</c:f>
              <c:strCache>
                <c:ptCount val="1"/>
                <c:pt idx="0">
                  <c:v>ΕΦΔ</c:v>
                </c:pt>
              </c:strCache>
            </c:strRef>
          </c:tx>
          <c:spPr>
            <a:solidFill>
              <a:srgbClr val="3333FF"/>
            </a:solidFill>
          </c:spPr>
          <c:invertIfNegative val="0"/>
          <c:dLbls>
            <c:spPr>
              <a:noFill/>
              <a:ln>
                <a:noFill/>
              </a:ln>
              <a:effectLst/>
            </c:spPr>
            <c:txPr>
              <a:bodyPr/>
              <a:lstStyle/>
              <a:p>
                <a:pPr>
                  <a:defRPr sz="1200" b="1"/>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Φύλλο1!$B$46:$D$46</c:f>
              <c:strCache>
                <c:ptCount val="3"/>
                <c:pt idx="0">
                  <c:v>Εξειδίκευση</c:v>
                </c:pt>
                <c:pt idx="1">
                  <c:v>Προσκλήσεις</c:v>
                </c:pt>
                <c:pt idx="2">
                  <c:v>Εντάξεις</c:v>
                </c:pt>
              </c:strCache>
            </c:strRef>
          </c:cat>
          <c:val>
            <c:numRef>
              <c:f>Φύλλο1!$B$48:$D$48</c:f>
              <c:numCache>
                <c:formatCode>#,##0.0</c:formatCode>
                <c:ptCount val="3"/>
                <c:pt idx="1">
                  <c:v>194</c:v>
                </c:pt>
                <c:pt idx="2">
                  <c:v>50.799999999999983</c:v>
                </c:pt>
              </c:numCache>
            </c:numRef>
          </c:val>
        </c:ser>
        <c:dLbls>
          <c:showLegendKey val="0"/>
          <c:showVal val="0"/>
          <c:showCatName val="0"/>
          <c:showSerName val="0"/>
          <c:showPercent val="0"/>
          <c:showBubbleSize val="0"/>
        </c:dLbls>
        <c:gapWidth val="92"/>
        <c:overlap val="-6"/>
        <c:axId val="403347552"/>
        <c:axId val="337001072"/>
      </c:barChart>
      <c:catAx>
        <c:axId val="403347552"/>
        <c:scaling>
          <c:orientation val="minMax"/>
        </c:scaling>
        <c:delete val="0"/>
        <c:axPos val="b"/>
        <c:numFmt formatCode="General" sourceLinked="0"/>
        <c:majorTickMark val="out"/>
        <c:minorTickMark val="none"/>
        <c:tickLblPos val="nextTo"/>
        <c:txPr>
          <a:bodyPr/>
          <a:lstStyle/>
          <a:p>
            <a:pPr>
              <a:defRPr sz="1400" b="1"/>
            </a:pPr>
            <a:endParaRPr lang="el-GR"/>
          </a:p>
        </c:txPr>
        <c:crossAx val="337001072"/>
        <c:crosses val="autoZero"/>
        <c:auto val="1"/>
        <c:lblAlgn val="ctr"/>
        <c:lblOffset val="100"/>
        <c:noMultiLvlLbl val="0"/>
      </c:catAx>
      <c:valAx>
        <c:axId val="337001072"/>
        <c:scaling>
          <c:orientation val="minMax"/>
        </c:scaling>
        <c:delete val="0"/>
        <c:axPos val="l"/>
        <c:majorGridlines>
          <c:spPr>
            <a:ln w="9525" cap="flat" cmpd="sng" algn="ctr">
              <a:solidFill>
                <a:schemeClr val="bg1">
                  <a:lumMod val="85000"/>
                </a:schemeClr>
              </a:solidFill>
              <a:prstDash val="solid"/>
            </a:ln>
            <a:effectLst/>
          </c:spPr>
        </c:majorGridlines>
        <c:title>
          <c:tx>
            <c:rich>
              <a:bodyPr rot="-5400000" vert="horz"/>
              <a:lstStyle/>
              <a:p>
                <a:pPr>
                  <a:defRPr sz="1600"/>
                </a:pPr>
                <a:r>
                  <a:rPr lang="el-GR" sz="1600"/>
                  <a:t> ΣΔΔ εκατ. €</a:t>
                </a:r>
              </a:p>
            </c:rich>
          </c:tx>
          <c:layout>
            <c:manualLayout>
              <c:xMode val="edge"/>
              <c:yMode val="edge"/>
              <c:x val="1.3888888888888888E-2"/>
              <c:y val="0.3196197871099446"/>
            </c:manualLayout>
          </c:layout>
          <c:overlay val="0"/>
        </c:title>
        <c:numFmt formatCode="#,##0" sourceLinked="0"/>
        <c:majorTickMark val="out"/>
        <c:minorTickMark val="none"/>
        <c:tickLblPos val="nextTo"/>
        <c:txPr>
          <a:bodyPr/>
          <a:lstStyle/>
          <a:p>
            <a:pPr>
              <a:defRPr sz="1200" b="1"/>
            </a:pPr>
            <a:endParaRPr lang="el-GR"/>
          </a:p>
        </c:txPr>
        <c:crossAx val="403347552"/>
        <c:crosses val="autoZero"/>
        <c:crossBetween val="between"/>
      </c:valAx>
    </c:plotArea>
    <c:legend>
      <c:legendPos val="r"/>
      <c:layout>
        <c:manualLayout>
          <c:xMode val="edge"/>
          <c:yMode val="edge"/>
          <c:x val="0.7178208388013998"/>
          <c:y val="2.3139161176281536E-2"/>
          <c:w val="0.27002638342082241"/>
          <c:h val="0.25115157480314959"/>
        </c:manualLayout>
      </c:layout>
      <c:overlay val="0"/>
      <c:spPr>
        <a:solidFill>
          <a:schemeClr val="bg1"/>
        </a:solidFill>
      </c:spPr>
      <c:txPr>
        <a:bodyPr/>
        <a:lstStyle/>
        <a:p>
          <a:pPr>
            <a:defRPr sz="1400"/>
          </a:pPr>
          <a:endParaRPr lang="el-GR"/>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1031811023622047"/>
          <c:y val="4.0226520597968732E-2"/>
          <c:w val="0.77351541994750661"/>
          <c:h val="0.85282547205871106"/>
        </c:manualLayout>
      </c:layout>
      <c:barChart>
        <c:barDir val="col"/>
        <c:grouping val="clustered"/>
        <c:varyColors val="0"/>
        <c:ser>
          <c:idx val="0"/>
          <c:order val="0"/>
          <c:tx>
            <c:strRef>
              <c:f>Φύλλο1!$A$72</c:f>
              <c:strCache>
                <c:ptCount val="1"/>
                <c:pt idx="0">
                  <c:v>ΣΥΝΟΛΟ</c:v>
                </c:pt>
              </c:strCache>
            </c:strRef>
          </c:tx>
          <c:spPr>
            <a:solidFill>
              <a:schemeClr val="tx1">
                <a:lumMod val="65000"/>
                <a:lumOff val="35000"/>
              </a:schemeClr>
            </a:solidFill>
          </c:spPr>
          <c:invertIfNegative val="0"/>
          <c:dLbls>
            <c:spPr>
              <a:noFill/>
              <a:ln>
                <a:noFill/>
              </a:ln>
              <a:effectLst/>
            </c:spPr>
            <c:txPr>
              <a:bodyPr/>
              <a:lstStyle/>
              <a:p>
                <a:pPr>
                  <a:defRPr sz="1200" b="1"/>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Φύλλο1!$B$69:$D$69</c:f>
              <c:strCache>
                <c:ptCount val="3"/>
                <c:pt idx="0">
                  <c:v>Εξειδίκευση</c:v>
                </c:pt>
                <c:pt idx="1">
                  <c:v>Προσκλήσεις</c:v>
                </c:pt>
                <c:pt idx="2">
                  <c:v>Εντάξεις</c:v>
                </c:pt>
              </c:strCache>
            </c:strRef>
          </c:cat>
          <c:val>
            <c:numRef>
              <c:f>Φύλλο1!$B$72:$D$72</c:f>
              <c:numCache>
                <c:formatCode>#,##0.0</c:formatCode>
                <c:ptCount val="3"/>
                <c:pt idx="0">
                  <c:v>659.2</c:v>
                </c:pt>
                <c:pt idx="1">
                  <c:v>592.9</c:v>
                </c:pt>
                <c:pt idx="2">
                  <c:v>710.8</c:v>
                </c:pt>
              </c:numCache>
            </c:numRef>
          </c:val>
        </c:ser>
        <c:ser>
          <c:idx val="1"/>
          <c:order val="1"/>
          <c:tx>
            <c:strRef>
              <c:f>Φύλλο1!$A$70</c:f>
              <c:strCache>
                <c:ptCount val="1"/>
                <c:pt idx="0">
                  <c:v>ΕΥΔ/ΕΠ-ΥΜΕΠΕΡΑΑ</c:v>
                </c:pt>
              </c:strCache>
            </c:strRef>
          </c:tx>
          <c:invertIfNegative val="0"/>
          <c:dLbls>
            <c:spPr>
              <a:noFill/>
              <a:ln>
                <a:noFill/>
              </a:ln>
              <a:effectLst/>
            </c:spPr>
            <c:txPr>
              <a:bodyPr/>
              <a:lstStyle/>
              <a:p>
                <a:pPr>
                  <a:defRPr sz="1200" b="1"/>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Φύλλο1!$B$69:$D$69</c:f>
              <c:strCache>
                <c:ptCount val="3"/>
                <c:pt idx="0">
                  <c:v>Εξειδίκευση</c:v>
                </c:pt>
                <c:pt idx="1">
                  <c:v>Προσκλήσεις</c:v>
                </c:pt>
                <c:pt idx="2">
                  <c:v>Εντάξεις</c:v>
                </c:pt>
              </c:strCache>
            </c:strRef>
          </c:cat>
          <c:val>
            <c:numRef>
              <c:f>Φύλλο1!$B$70:$D$70</c:f>
              <c:numCache>
                <c:formatCode>#,##0.0</c:formatCode>
                <c:ptCount val="3"/>
                <c:pt idx="1">
                  <c:v>49</c:v>
                </c:pt>
                <c:pt idx="2">
                  <c:v>345.9</c:v>
                </c:pt>
              </c:numCache>
            </c:numRef>
          </c:val>
        </c:ser>
        <c:ser>
          <c:idx val="2"/>
          <c:order val="2"/>
          <c:tx>
            <c:strRef>
              <c:f>Φύλλο1!$A$71</c:f>
              <c:strCache>
                <c:ptCount val="1"/>
                <c:pt idx="0">
                  <c:v>ΕΦΔ</c:v>
                </c:pt>
              </c:strCache>
            </c:strRef>
          </c:tx>
          <c:spPr>
            <a:solidFill>
              <a:srgbClr val="3333FF"/>
            </a:solidFill>
          </c:spPr>
          <c:invertIfNegative val="0"/>
          <c:dLbls>
            <c:spPr>
              <a:noFill/>
              <a:ln>
                <a:noFill/>
              </a:ln>
              <a:effectLst/>
            </c:spPr>
            <c:txPr>
              <a:bodyPr/>
              <a:lstStyle/>
              <a:p>
                <a:pPr>
                  <a:defRPr sz="1200" b="1"/>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Φύλλο1!$B$69:$D$69</c:f>
              <c:strCache>
                <c:ptCount val="3"/>
                <c:pt idx="0">
                  <c:v>Εξειδίκευση</c:v>
                </c:pt>
                <c:pt idx="1">
                  <c:v>Προσκλήσεις</c:v>
                </c:pt>
                <c:pt idx="2">
                  <c:v>Εντάξεις</c:v>
                </c:pt>
              </c:strCache>
            </c:strRef>
          </c:cat>
          <c:val>
            <c:numRef>
              <c:f>Φύλλο1!$B$71:$D$71</c:f>
              <c:numCache>
                <c:formatCode>#,##0.0</c:formatCode>
                <c:ptCount val="3"/>
                <c:pt idx="1">
                  <c:v>543.9</c:v>
                </c:pt>
                <c:pt idx="2">
                  <c:v>364.9</c:v>
                </c:pt>
              </c:numCache>
            </c:numRef>
          </c:val>
        </c:ser>
        <c:dLbls>
          <c:showLegendKey val="0"/>
          <c:showVal val="0"/>
          <c:showCatName val="0"/>
          <c:showSerName val="0"/>
          <c:showPercent val="0"/>
          <c:showBubbleSize val="0"/>
        </c:dLbls>
        <c:gapWidth val="150"/>
        <c:axId val="337000680"/>
        <c:axId val="336999504"/>
      </c:barChart>
      <c:catAx>
        <c:axId val="337000680"/>
        <c:scaling>
          <c:orientation val="minMax"/>
        </c:scaling>
        <c:delete val="0"/>
        <c:axPos val="b"/>
        <c:numFmt formatCode="General" sourceLinked="0"/>
        <c:majorTickMark val="out"/>
        <c:minorTickMark val="none"/>
        <c:tickLblPos val="nextTo"/>
        <c:txPr>
          <a:bodyPr/>
          <a:lstStyle/>
          <a:p>
            <a:pPr>
              <a:defRPr sz="1400" b="1"/>
            </a:pPr>
            <a:endParaRPr lang="el-GR"/>
          </a:p>
        </c:txPr>
        <c:crossAx val="336999504"/>
        <c:crosses val="autoZero"/>
        <c:auto val="1"/>
        <c:lblAlgn val="ctr"/>
        <c:lblOffset val="100"/>
        <c:noMultiLvlLbl val="0"/>
      </c:catAx>
      <c:valAx>
        <c:axId val="336999504"/>
        <c:scaling>
          <c:orientation val="minMax"/>
        </c:scaling>
        <c:delete val="0"/>
        <c:axPos val="l"/>
        <c:majorGridlines>
          <c:spPr>
            <a:ln>
              <a:solidFill>
                <a:schemeClr val="bg1">
                  <a:lumMod val="85000"/>
                </a:schemeClr>
              </a:solidFill>
            </a:ln>
          </c:spPr>
        </c:majorGridlines>
        <c:title>
          <c:tx>
            <c:rich>
              <a:bodyPr rot="-5400000" vert="horz"/>
              <a:lstStyle/>
              <a:p>
                <a:pPr>
                  <a:defRPr sz="1600"/>
                </a:pPr>
                <a:r>
                  <a:rPr lang="el-GR" sz="1600"/>
                  <a:t>ΣΔΔ εκατ.€</a:t>
                </a:r>
              </a:p>
            </c:rich>
          </c:tx>
          <c:layout>
            <c:manualLayout>
              <c:xMode val="edge"/>
              <c:yMode val="edge"/>
              <c:x val="6.5151515151515146E-3"/>
              <c:y val="0.37361588729980183"/>
            </c:manualLayout>
          </c:layout>
          <c:overlay val="0"/>
        </c:title>
        <c:numFmt formatCode="#,##0" sourceLinked="0"/>
        <c:majorTickMark val="out"/>
        <c:minorTickMark val="none"/>
        <c:tickLblPos val="nextTo"/>
        <c:txPr>
          <a:bodyPr/>
          <a:lstStyle/>
          <a:p>
            <a:pPr>
              <a:defRPr sz="1200" b="1"/>
            </a:pPr>
            <a:endParaRPr lang="el-GR"/>
          </a:p>
        </c:txPr>
        <c:crossAx val="337000680"/>
        <c:crosses val="autoZero"/>
        <c:crossBetween val="between"/>
      </c:valAx>
    </c:plotArea>
    <c:legend>
      <c:legendPos val="r"/>
      <c:layout>
        <c:manualLayout>
          <c:xMode val="edge"/>
          <c:yMode val="edge"/>
          <c:x val="0.75883353523117303"/>
          <c:y val="2.2101612298462692E-2"/>
          <c:w val="0.23949979810216029"/>
          <c:h val="0.19655340636768229"/>
        </c:manualLayout>
      </c:layout>
      <c:overlay val="0"/>
      <c:spPr>
        <a:solidFill>
          <a:schemeClr val="bg1"/>
        </a:solidFill>
      </c:spPr>
      <c:txPr>
        <a:bodyPr/>
        <a:lstStyle/>
        <a:p>
          <a:pPr>
            <a:defRPr sz="1400"/>
          </a:pPr>
          <a:endParaRPr lang="el-GR"/>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sz="1200"/>
            </a:pPr>
            <a:r>
              <a:rPr lang="el-GR" sz="1200" dirty="0"/>
              <a:t>Ενταγμένα έργα διαχειριστικής αρμοδιότητας ΕΥΔ/ΕΠ-ΥΜΕΠΕΡΑΑ (</a:t>
            </a:r>
            <a:r>
              <a:rPr lang="el-GR" sz="1200" u="sng" dirty="0"/>
              <a:t>επιλέξιμος Π/Υ σε εκατ. €</a:t>
            </a:r>
            <a:r>
              <a:rPr lang="el-GR" sz="1200" dirty="0"/>
              <a:t>)
</a:t>
            </a:r>
          </a:p>
        </c:rich>
      </c:tx>
      <c:layout>
        <c:manualLayout>
          <c:xMode val="edge"/>
          <c:yMode val="edge"/>
          <c:x val="2.123990510801536E-2"/>
          <c:y val="0"/>
        </c:manualLayout>
      </c:layout>
      <c:overlay val="0"/>
    </c:title>
    <c:autoTitleDeleted val="0"/>
    <c:plotArea>
      <c:layout>
        <c:manualLayout>
          <c:layoutTarget val="inner"/>
          <c:xMode val="edge"/>
          <c:yMode val="edge"/>
          <c:x val="1.9686048859277196E-2"/>
          <c:y val="0.23044291338582681"/>
          <c:w val="0.4992938623056733"/>
          <c:h val="0.72120224555263912"/>
        </c:manualLayout>
      </c:layout>
      <c:pieChart>
        <c:varyColors val="1"/>
        <c:ser>
          <c:idx val="0"/>
          <c:order val="0"/>
          <c:tx>
            <c:strRef>
              <c:f>Φύλλο1!$A$77</c:f>
              <c:strCache>
                <c:ptCount val="1"/>
                <c:pt idx="0">
                  <c:v>Ενταγμένα έργα διαχειριστικής αρμοδιότητας ΕΥΔ/ΕΠ-ΥΜΕΠΕΡΑΑ (επιλέξιμος Π/Υ σε εκατ. €)
</c:v>
                </c:pt>
              </c:strCache>
            </c:strRef>
          </c:tx>
          <c:dPt>
            <c:idx val="1"/>
            <c:bubble3D val="0"/>
            <c:spPr>
              <a:solidFill>
                <a:srgbClr val="99CB38"/>
              </a:solidFill>
            </c:spPr>
          </c:dPt>
          <c:dPt>
            <c:idx val="2"/>
            <c:bubble3D val="0"/>
            <c:spPr>
              <a:solidFill>
                <a:srgbClr val="FF0000"/>
              </a:solidFill>
            </c:spPr>
          </c:dPt>
          <c:dLbls>
            <c:dLbl>
              <c:idx val="0"/>
              <c:layout>
                <c:manualLayout>
                  <c:x val="-0.16675714213607915"/>
                  <c:y val="-0.10307451151939341"/>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1"/>
              <c:layout>
                <c:manualLayout>
                  <c:x val="9.5889486169997984E-2"/>
                  <c:y val="9.8743438320209972E-2"/>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2"/>
              <c:layout>
                <c:manualLayout>
                  <c:x val="2.3491056673471428E-2"/>
                  <c:y val="3.9605341303140029E-2"/>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spPr>
              <a:noFill/>
              <a:ln>
                <a:noFill/>
              </a:ln>
              <a:effectLst/>
            </c:spPr>
            <c:txPr>
              <a:bodyPr/>
              <a:lstStyle/>
              <a:p>
                <a:pPr>
                  <a:defRPr sz="1200" b="1"/>
                </a:pPr>
                <a:endParaRPr lang="el-GR"/>
              </a:p>
            </c:txPr>
            <c:showLegendKey val="0"/>
            <c:showVal val="1"/>
            <c:showCatName val="0"/>
            <c:showSerName val="0"/>
            <c:showPercent val="1"/>
            <c:showBubbleSize val="0"/>
            <c:separator>
</c:separator>
            <c:showLeaderLines val="1"/>
            <c:extLst>
              <c:ext xmlns:c15="http://schemas.microsoft.com/office/drawing/2012/chart" uri="{CE6537A1-D6FC-4f65-9D91-7224C49458BB}"/>
            </c:extLst>
          </c:dLbls>
          <c:cat>
            <c:strRef>
              <c:f>Φύλλο1!$A$79:$A$81</c:f>
              <c:strCache>
                <c:ptCount val="3"/>
                <c:pt idx="0">
                  <c:v>Πλήρως συμβασιοποιημένα</c:v>
                </c:pt>
                <c:pt idx="1">
                  <c:v>Μερικώς συμβασιοποιημένα</c:v>
                </c:pt>
                <c:pt idx="2">
                  <c:v>Μη συμβασιοποιημένα</c:v>
                </c:pt>
              </c:strCache>
            </c:strRef>
          </c:cat>
          <c:val>
            <c:numRef>
              <c:f>Φύλλο1!$B$79:$B$81</c:f>
              <c:numCache>
                <c:formatCode>General</c:formatCode>
                <c:ptCount val="3"/>
                <c:pt idx="0">
                  <c:v>155.30000000000001</c:v>
                </c:pt>
                <c:pt idx="1">
                  <c:v>188.8</c:v>
                </c:pt>
                <c:pt idx="2">
                  <c:v>3.5</c:v>
                </c:pt>
              </c:numCache>
            </c:numRef>
          </c:val>
        </c:ser>
        <c:dLbls>
          <c:showLegendKey val="0"/>
          <c:showVal val="0"/>
          <c:showCatName val="0"/>
          <c:showSerName val="0"/>
          <c:showPercent val="0"/>
          <c:showBubbleSize val="0"/>
          <c:showLeaderLines val="1"/>
        </c:dLbls>
        <c:firstSliceAng val="40"/>
      </c:pieChart>
    </c:plotArea>
    <c:legend>
      <c:legendPos val="r"/>
      <c:layout>
        <c:manualLayout>
          <c:xMode val="edge"/>
          <c:yMode val="edge"/>
          <c:x val="0.57692307692307687"/>
          <c:y val="0.27874562554680665"/>
          <c:w val="0.40384615384615385"/>
          <c:h val="0.5626476377952756"/>
        </c:manualLayout>
      </c:layout>
      <c:overlay val="0"/>
      <c:txPr>
        <a:bodyPr/>
        <a:lstStyle/>
        <a:p>
          <a:pPr>
            <a:defRPr sz="1200" b="1"/>
          </a:pPr>
          <a:endParaRPr lang="el-GR"/>
        </a:p>
      </c:txPr>
    </c:legend>
    <c:plotVisOnly val="1"/>
    <c:dispBlanksAs val="gap"/>
    <c:showDLblsOverMax val="0"/>
  </c:chart>
  <c:spPr>
    <a:ln>
      <a:solidFill>
        <a:srgbClr val="000000"/>
      </a:solidFill>
    </a:ln>
  </c:sp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sz="1200"/>
            </a:pPr>
            <a:r>
              <a:rPr lang="el-GR" dirty="0"/>
              <a:t>Ενταγμένα έργα διαχειριστικής αρμοδιότητας </a:t>
            </a:r>
            <a:r>
              <a:rPr lang="el-GR" dirty="0" err="1"/>
              <a:t>ΕΥΔ</a:t>
            </a:r>
            <a:r>
              <a:rPr lang="el-GR" dirty="0"/>
              <a:t>/</a:t>
            </a:r>
            <a:r>
              <a:rPr lang="el-GR" dirty="0" err="1"/>
              <a:t>ΕΠ</a:t>
            </a:r>
            <a:r>
              <a:rPr lang="el-GR" dirty="0"/>
              <a:t>-</a:t>
            </a:r>
            <a:r>
              <a:rPr lang="el-GR" dirty="0" err="1"/>
              <a:t>ΥΜΕΠΕΡΑΑ</a:t>
            </a:r>
            <a:r>
              <a:rPr lang="el-GR" dirty="0"/>
              <a:t> (</a:t>
            </a:r>
            <a:r>
              <a:rPr lang="el-GR" u="sng" dirty="0"/>
              <a:t>αριθμός έργων</a:t>
            </a:r>
            <a:r>
              <a:rPr lang="el-GR" dirty="0"/>
              <a:t>)
</a:t>
            </a:r>
          </a:p>
        </c:rich>
      </c:tx>
      <c:layout>
        <c:manualLayout>
          <c:xMode val="edge"/>
          <c:yMode val="edge"/>
          <c:x val="0.14303477690288713"/>
          <c:y val="0"/>
        </c:manualLayout>
      </c:layout>
      <c:overlay val="0"/>
    </c:title>
    <c:autoTitleDeleted val="0"/>
    <c:plotArea>
      <c:layout>
        <c:manualLayout>
          <c:layoutTarget val="inner"/>
          <c:xMode val="edge"/>
          <c:yMode val="edge"/>
          <c:x val="0.1062244094488189"/>
          <c:y val="0.24139144065325172"/>
          <c:w val="0.43519138232720911"/>
          <c:h val="0.72531897054534855"/>
        </c:manualLayout>
      </c:layout>
      <c:pieChart>
        <c:varyColors val="1"/>
        <c:ser>
          <c:idx val="0"/>
          <c:order val="0"/>
          <c:tx>
            <c:strRef>
              <c:f>Φύλλο1!$C$77</c:f>
              <c:strCache>
                <c:ptCount val="1"/>
                <c:pt idx="0">
                  <c:v>Ενταγμένα έργα διαχειριστικής αρμοδιότητας ΕΥΔ/ΕΠ-ΥΜΕΠΕΡΑΑ (αριθμός έργων)
</c:v>
                </c:pt>
              </c:strCache>
            </c:strRef>
          </c:tx>
          <c:dPt>
            <c:idx val="1"/>
            <c:bubble3D val="0"/>
            <c:spPr>
              <a:solidFill>
                <a:srgbClr val="92D050"/>
              </a:solidFill>
            </c:spPr>
          </c:dPt>
          <c:dPt>
            <c:idx val="2"/>
            <c:bubble3D val="0"/>
            <c:spPr>
              <a:solidFill>
                <a:srgbClr val="FF0000"/>
              </a:solidFill>
            </c:spPr>
          </c:dPt>
          <c:dLbls>
            <c:dLbl>
              <c:idx val="0"/>
              <c:layout>
                <c:manualLayout>
                  <c:x val="-0.11641076115485564"/>
                  <c:y val="-0.18148148148148149"/>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1"/>
              <c:layout>
                <c:manualLayout>
                  <c:x val="9.3654164939908829E-2"/>
                  <c:y val="0.18031095071449402"/>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2"/>
              <c:layout>
                <c:manualLayout>
                  <c:x val="2.3491032370953631E-2"/>
                  <c:y val="2.5006926217556139E-2"/>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spPr>
              <a:noFill/>
              <a:ln>
                <a:noFill/>
              </a:ln>
              <a:effectLst/>
            </c:spPr>
            <c:txPr>
              <a:bodyPr/>
              <a:lstStyle/>
              <a:p>
                <a:pPr>
                  <a:defRPr sz="1200" b="1"/>
                </a:pPr>
                <a:endParaRPr lang="el-GR"/>
              </a:p>
            </c:txPr>
            <c:showLegendKey val="0"/>
            <c:showVal val="1"/>
            <c:showCatName val="0"/>
            <c:showSerName val="0"/>
            <c:showPercent val="1"/>
            <c:showBubbleSize val="0"/>
            <c:separator>
</c:separator>
            <c:showLeaderLines val="1"/>
            <c:extLst>
              <c:ext xmlns:c15="http://schemas.microsoft.com/office/drawing/2012/chart" uri="{CE6537A1-D6FC-4f65-9D91-7224C49458BB}"/>
            </c:extLst>
          </c:dLbls>
          <c:cat>
            <c:strRef>
              <c:f>Φύλλο1!$A$79:$A$81</c:f>
              <c:strCache>
                <c:ptCount val="3"/>
                <c:pt idx="0">
                  <c:v>Πλήρως συμβασιοποιημένα</c:v>
                </c:pt>
                <c:pt idx="1">
                  <c:v>Μερικώς συμβασιοποιημένα</c:v>
                </c:pt>
                <c:pt idx="2">
                  <c:v>Μη συμβασιοποιημένα</c:v>
                </c:pt>
              </c:strCache>
            </c:strRef>
          </c:cat>
          <c:val>
            <c:numRef>
              <c:f>Φύλλο1!$C$79:$C$81</c:f>
              <c:numCache>
                <c:formatCode>General</c:formatCode>
                <c:ptCount val="3"/>
                <c:pt idx="0">
                  <c:v>35</c:v>
                </c:pt>
                <c:pt idx="1">
                  <c:v>22</c:v>
                </c:pt>
                <c:pt idx="2">
                  <c:v>2</c:v>
                </c:pt>
              </c:numCache>
            </c:numRef>
          </c:val>
        </c:ser>
        <c:dLbls>
          <c:showLegendKey val="0"/>
          <c:showVal val="0"/>
          <c:showCatName val="0"/>
          <c:showSerName val="0"/>
          <c:showPercent val="0"/>
          <c:showBubbleSize val="0"/>
          <c:showLeaderLines val="1"/>
        </c:dLbls>
        <c:firstSliceAng val="40"/>
      </c:pieChart>
    </c:plotArea>
    <c:legend>
      <c:legendPos val="r"/>
      <c:layout>
        <c:manualLayout>
          <c:xMode val="edge"/>
          <c:yMode val="edge"/>
          <c:x val="0.63157894736842102"/>
          <c:y val="0.31002004957713619"/>
          <c:w val="0.34210526315789475"/>
          <c:h val="0.48620953630796149"/>
        </c:manualLayout>
      </c:layout>
      <c:overlay val="0"/>
      <c:txPr>
        <a:bodyPr/>
        <a:lstStyle/>
        <a:p>
          <a:pPr>
            <a:defRPr sz="1200" b="1"/>
          </a:pPr>
          <a:endParaRPr lang="el-GR"/>
        </a:p>
      </c:txPr>
    </c:legend>
    <c:plotVisOnly val="1"/>
    <c:dispBlanksAs val="gap"/>
    <c:showDLblsOverMax val="0"/>
  </c:chart>
  <c:spPr>
    <a:ln>
      <a:solidFill>
        <a:srgbClr val="000000"/>
      </a:solid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sz="1200"/>
            </a:pPr>
            <a:r>
              <a:rPr lang="el-GR" dirty="0"/>
              <a:t>Ενταγμένα έργα διαχειριστικής αρμοδιότητας </a:t>
            </a:r>
            <a:r>
              <a:rPr lang="el-GR" dirty="0" err="1"/>
              <a:t>ΕΥΔ</a:t>
            </a:r>
            <a:r>
              <a:rPr lang="el-GR" dirty="0"/>
              <a:t>/</a:t>
            </a:r>
            <a:r>
              <a:rPr lang="el-GR" dirty="0" err="1"/>
              <a:t>ΕΠ</a:t>
            </a:r>
            <a:r>
              <a:rPr lang="el-GR" dirty="0"/>
              <a:t>-</a:t>
            </a:r>
            <a:r>
              <a:rPr lang="el-GR" dirty="0" err="1"/>
              <a:t>ΥΜΕΠΕΡΑΑ</a:t>
            </a:r>
            <a:r>
              <a:rPr lang="el-GR" dirty="0"/>
              <a:t> (</a:t>
            </a:r>
            <a:r>
              <a:rPr lang="el-GR" u="sng" dirty="0"/>
              <a:t>αριθμός οικισμών</a:t>
            </a:r>
            <a:r>
              <a:rPr lang="el-GR" dirty="0"/>
              <a:t>)
</a:t>
            </a:r>
          </a:p>
        </c:rich>
      </c:tx>
      <c:layout>
        <c:manualLayout>
          <c:xMode val="edge"/>
          <c:yMode val="edge"/>
          <c:x val="0.14303477690288713"/>
          <c:y val="0"/>
        </c:manualLayout>
      </c:layout>
      <c:overlay val="0"/>
    </c:title>
    <c:autoTitleDeleted val="0"/>
    <c:plotArea>
      <c:layout>
        <c:manualLayout>
          <c:layoutTarget val="inner"/>
          <c:xMode val="edge"/>
          <c:yMode val="edge"/>
          <c:x val="5.4261019096750837E-2"/>
          <c:y val="0.21108844349001829"/>
          <c:w val="0.42992284369626205"/>
          <c:h val="0.75562196770858181"/>
        </c:manualLayout>
      </c:layout>
      <c:pieChart>
        <c:varyColors val="1"/>
        <c:ser>
          <c:idx val="0"/>
          <c:order val="0"/>
          <c:tx>
            <c:strRef>
              <c:f>Φύλλο1!$D$77</c:f>
              <c:strCache>
                <c:ptCount val="1"/>
                <c:pt idx="0">
                  <c:v>Ενταγμένα έργα διαχειριστικής αρμοδιότητας ΕΥΔ/ΕΠ-ΥΜΕΠΕΡΑΑ (αριθμός οικισμών)
</c:v>
                </c:pt>
              </c:strCache>
            </c:strRef>
          </c:tx>
          <c:dPt>
            <c:idx val="1"/>
            <c:bubble3D val="0"/>
            <c:spPr>
              <a:solidFill>
                <a:srgbClr val="92D050"/>
              </a:solidFill>
            </c:spPr>
          </c:dPt>
          <c:dPt>
            <c:idx val="2"/>
            <c:bubble3D val="0"/>
            <c:spPr>
              <a:solidFill>
                <a:srgbClr val="FF0000"/>
              </a:solidFill>
            </c:spPr>
          </c:dPt>
          <c:dLbls>
            <c:dLbl>
              <c:idx val="0"/>
              <c:layout>
                <c:manualLayout>
                  <c:x val="-0.13013315684677346"/>
                  <c:y val="-0.19798814920862165"/>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1"/>
              <c:layout>
                <c:manualLayout>
                  <c:x val="0.143482328717531"/>
                  <c:y val="0.18449097271931916"/>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dLbl>
              <c:idx val="2"/>
              <c:layout>
                <c:manualLayout>
                  <c:x val="6.0847135487374422E-2"/>
                  <c:y val="0.1007643362761473"/>
                </c:manualLayout>
              </c:layout>
              <c:showLegendKey val="0"/>
              <c:showVal val="1"/>
              <c:showCatName val="0"/>
              <c:showSerName val="0"/>
              <c:showPercent val="1"/>
              <c:showBubbleSize val="0"/>
              <c:separator>
</c:separator>
              <c:extLst>
                <c:ext xmlns:c15="http://schemas.microsoft.com/office/drawing/2012/chart" uri="{CE6537A1-D6FC-4f65-9D91-7224C49458BB}">
                  <c15:layout/>
                </c:ext>
              </c:extLst>
            </c:dLbl>
            <c:spPr>
              <a:noFill/>
              <a:ln>
                <a:noFill/>
              </a:ln>
              <a:effectLst/>
            </c:spPr>
            <c:txPr>
              <a:bodyPr/>
              <a:lstStyle/>
              <a:p>
                <a:pPr>
                  <a:defRPr sz="1200" b="1"/>
                </a:pPr>
                <a:endParaRPr lang="el-GR"/>
              </a:p>
            </c:txPr>
            <c:showLegendKey val="0"/>
            <c:showVal val="1"/>
            <c:showCatName val="0"/>
            <c:showSerName val="0"/>
            <c:showPercent val="1"/>
            <c:showBubbleSize val="0"/>
            <c:separator>
</c:separator>
            <c:showLeaderLines val="1"/>
            <c:extLst>
              <c:ext xmlns:c15="http://schemas.microsoft.com/office/drawing/2012/chart" uri="{CE6537A1-D6FC-4f65-9D91-7224C49458BB}"/>
            </c:extLst>
          </c:dLbls>
          <c:cat>
            <c:strRef>
              <c:f>Φύλλο1!$A$79:$A$81</c:f>
              <c:strCache>
                <c:ptCount val="3"/>
                <c:pt idx="0">
                  <c:v>Πλήρως συμβασιοποιημένα</c:v>
                </c:pt>
                <c:pt idx="1">
                  <c:v>Μερικώς συμβασιοποιημένα</c:v>
                </c:pt>
                <c:pt idx="2">
                  <c:v>Μη συμβασιοποιημένα</c:v>
                </c:pt>
              </c:strCache>
            </c:strRef>
          </c:cat>
          <c:val>
            <c:numRef>
              <c:f>Φύλλο1!$D$79:$D$81</c:f>
              <c:numCache>
                <c:formatCode>General</c:formatCode>
                <c:ptCount val="3"/>
                <c:pt idx="0">
                  <c:v>48</c:v>
                </c:pt>
                <c:pt idx="1">
                  <c:v>45</c:v>
                </c:pt>
                <c:pt idx="2">
                  <c:v>2</c:v>
                </c:pt>
              </c:numCache>
            </c:numRef>
          </c:val>
        </c:ser>
        <c:dLbls>
          <c:showLegendKey val="0"/>
          <c:showVal val="0"/>
          <c:showCatName val="0"/>
          <c:showSerName val="0"/>
          <c:showPercent val="0"/>
          <c:showBubbleSize val="0"/>
          <c:showLeaderLines val="1"/>
        </c:dLbls>
        <c:firstSliceAng val="40"/>
      </c:pieChart>
    </c:plotArea>
    <c:legend>
      <c:legendPos val="r"/>
      <c:layout>
        <c:manualLayout>
          <c:xMode val="edge"/>
          <c:yMode val="edge"/>
          <c:x val="0.63548986333604851"/>
          <c:y val="0.27386980036586334"/>
          <c:w val="0.34726875735360668"/>
          <c:h val="0.58837111270182141"/>
        </c:manualLayout>
      </c:layout>
      <c:overlay val="0"/>
      <c:txPr>
        <a:bodyPr/>
        <a:lstStyle/>
        <a:p>
          <a:pPr>
            <a:defRPr sz="1200" b="1"/>
          </a:pPr>
          <a:endParaRPr lang="el-GR"/>
        </a:p>
      </c:txPr>
    </c:legend>
    <c:plotVisOnly val="1"/>
    <c:dispBlanksAs val="gap"/>
    <c:showDLblsOverMax val="0"/>
  </c:chart>
  <c:spPr>
    <a:ln>
      <a:solidFill>
        <a:srgbClr val="000000"/>
      </a:solidFill>
    </a:ln>
  </c:sp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strRef>
              <c:f>Φύλλο1!$H$47</c:f>
              <c:strCache>
                <c:ptCount val="1"/>
                <c:pt idx="0">
                  <c:v>ΕΥΔ/ΕΠ-ΥΜΕΠΕΡΑΑ</c:v>
                </c:pt>
              </c:strCache>
            </c:strRef>
          </c:tx>
          <c:spPr>
            <a:solidFill>
              <a:srgbClr val="00B050"/>
            </a:solidFill>
          </c:spPr>
          <c:invertIfNegative val="0"/>
          <c:dLbls>
            <c:spPr>
              <a:solidFill>
                <a:schemeClr val="bg1"/>
              </a:solidFill>
            </c:spPr>
            <c:txPr>
              <a:bodyPr/>
              <a:lstStyle/>
              <a:p>
                <a:pPr>
                  <a:defRPr sz="1200" b="1"/>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Φύλλο1!$I$46:$K$46</c:f>
              <c:strCache>
                <c:ptCount val="3"/>
                <c:pt idx="0">
                  <c:v>Εξειδίκευση</c:v>
                </c:pt>
                <c:pt idx="1">
                  <c:v>Προσκλήσεις</c:v>
                </c:pt>
                <c:pt idx="2">
                  <c:v>Εντάξεις</c:v>
                </c:pt>
              </c:strCache>
            </c:strRef>
          </c:cat>
          <c:val>
            <c:numRef>
              <c:f>Φύλλο1!$I$47:$K$47</c:f>
              <c:numCache>
                <c:formatCode>#,##0.0</c:formatCode>
                <c:ptCount val="3"/>
                <c:pt idx="0">
                  <c:v>376.4</c:v>
                </c:pt>
                <c:pt idx="1">
                  <c:v>128</c:v>
                </c:pt>
                <c:pt idx="2">
                  <c:v>149.30000000000001</c:v>
                </c:pt>
              </c:numCache>
            </c:numRef>
          </c:val>
        </c:ser>
        <c:dLbls>
          <c:showLegendKey val="0"/>
          <c:showVal val="0"/>
          <c:showCatName val="0"/>
          <c:showSerName val="0"/>
          <c:showPercent val="0"/>
          <c:showBubbleSize val="0"/>
        </c:dLbls>
        <c:gapWidth val="150"/>
        <c:axId val="409036960"/>
        <c:axId val="409037352"/>
      </c:barChart>
      <c:catAx>
        <c:axId val="409036960"/>
        <c:scaling>
          <c:orientation val="minMax"/>
        </c:scaling>
        <c:delete val="0"/>
        <c:axPos val="b"/>
        <c:numFmt formatCode="General" sourceLinked="0"/>
        <c:majorTickMark val="out"/>
        <c:minorTickMark val="none"/>
        <c:tickLblPos val="nextTo"/>
        <c:txPr>
          <a:bodyPr/>
          <a:lstStyle/>
          <a:p>
            <a:pPr>
              <a:defRPr sz="1400" b="1"/>
            </a:pPr>
            <a:endParaRPr lang="el-GR"/>
          </a:p>
        </c:txPr>
        <c:crossAx val="409037352"/>
        <c:crosses val="autoZero"/>
        <c:auto val="1"/>
        <c:lblAlgn val="ctr"/>
        <c:lblOffset val="100"/>
        <c:noMultiLvlLbl val="0"/>
      </c:catAx>
      <c:valAx>
        <c:axId val="409037352"/>
        <c:scaling>
          <c:orientation val="minMax"/>
        </c:scaling>
        <c:delete val="0"/>
        <c:axPos val="l"/>
        <c:majorGridlines>
          <c:spPr>
            <a:ln w="9525" cap="flat" cmpd="sng" algn="ctr">
              <a:solidFill>
                <a:schemeClr val="bg1">
                  <a:lumMod val="85000"/>
                </a:schemeClr>
              </a:solidFill>
              <a:prstDash val="solid"/>
            </a:ln>
            <a:effectLst/>
          </c:spPr>
        </c:majorGridlines>
        <c:title>
          <c:tx>
            <c:rich>
              <a:bodyPr rot="-5400000" vert="horz"/>
              <a:lstStyle/>
              <a:p>
                <a:pPr>
                  <a:defRPr sz="1600"/>
                </a:pPr>
                <a:r>
                  <a:rPr lang="el-GR" sz="1600"/>
                  <a:t> ΣΔΔ εκατ. €</a:t>
                </a:r>
              </a:p>
            </c:rich>
          </c:tx>
          <c:layout>
            <c:manualLayout>
              <c:xMode val="edge"/>
              <c:yMode val="edge"/>
              <c:x val="4.3103448275862068E-3"/>
              <c:y val="0.32656414041994752"/>
            </c:manualLayout>
          </c:layout>
          <c:overlay val="0"/>
        </c:title>
        <c:numFmt formatCode="#,##0" sourceLinked="0"/>
        <c:majorTickMark val="out"/>
        <c:minorTickMark val="none"/>
        <c:tickLblPos val="nextTo"/>
        <c:txPr>
          <a:bodyPr/>
          <a:lstStyle/>
          <a:p>
            <a:pPr>
              <a:defRPr sz="1100" b="1"/>
            </a:pPr>
            <a:endParaRPr lang="el-GR"/>
          </a:p>
        </c:txPr>
        <c:crossAx val="409036960"/>
        <c:crosses val="autoZero"/>
        <c:crossBetween val="between"/>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0.53448</cdr:x>
      <cdr:y>0.29167</cdr:y>
    </cdr:from>
    <cdr:to>
      <cdr:x>0.75287</cdr:x>
      <cdr:y>0.4375</cdr:y>
    </cdr:to>
    <cdr:sp macro="" textlink="">
      <cdr:nvSpPr>
        <cdr:cNvPr id="2" name="Επεξήγηση με παραλληλόγραμμο 1"/>
        <cdr:cNvSpPr/>
      </cdr:nvSpPr>
      <cdr:spPr>
        <a:xfrm xmlns:a="http://schemas.openxmlformats.org/drawingml/2006/main">
          <a:off x="3543300" y="1066800"/>
          <a:ext cx="1447800" cy="533400"/>
        </a:xfrm>
        <a:prstGeom xmlns:a="http://schemas.openxmlformats.org/drawingml/2006/main" prst="wedgeRectCallout">
          <a:avLst>
            <a:gd name="adj1" fmla="val -39583"/>
            <a:gd name="adj2" fmla="val 127083"/>
          </a:avLst>
        </a:prstGeom>
      </cdr:spPr>
      <cdr:style>
        <a:lnRef xmlns:a="http://schemas.openxmlformats.org/drawingml/2006/main" idx="3">
          <a:schemeClr val="lt1"/>
        </a:lnRef>
        <a:fillRef xmlns:a="http://schemas.openxmlformats.org/drawingml/2006/main" idx="1">
          <a:schemeClr val="accent5"/>
        </a:fillRef>
        <a:effectRef xmlns:a="http://schemas.openxmlformats.org/drawingml/2006/main" idx="1">
          <a:schemeClr val="accent5"/>
        </a:effectRef>
        <a:fontRef xmlns:a="http://schemas.openxmlformats.org/drawingml/2006/main" idx="minor">
          <a:schemeClr val="lt1"/>
        </a:fontRef>
      </cdr:style>
      <cdr:txBody>
        <a:bodyPr xmlns:a="http://schemas.openxmlformats.org/drawingml/2006/main" vertOverflow="clip" lIns="36000" tIns="36000" rIns="36000" bIns="36000"/>
        <a:lstStyle xmlns:a="http://schemas.openxmlformats.org/drawingml/2006/main"/>
        <a:p xmlns:a="http://schemas.openxmlformats.org/drawingml/2006/main">
          <a:pPr algn="ctr"/>
          <a:r>
            <a:rPr lang="el-GR" sz="1200" b="1" dirty="0" smtClean="0">
              <a:solidFill>
                <a:schemeClr val="tx1"/>
              </a:solidFill>
            </a:rPr>
            <a:t>39,6% της Εξειδικευμένης </a:t>
          </a:r>
          <a:r>
            <a:rPr lang="el-GR" sz="1200" b="1" dirty="0" err="1" smtClean="0">
              <a:solidFill>
                <a:schemeClr val="tx1"/>
              </a:solidFill>
            </a:rPr>
            <a:t>ΣΔΔ</a:t>
          </a:r>
          <a:endParaRPr lang="el-GR" sz="1200" b="1"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0.53984</cdr:x>
      <cdr:y>0.2</cdr:y>
    </cdr:from>
    <cdr:to>
      <cdr:x>0.74863</cdr:x>
      <cdr:y>0.35135</cdr:y>
    </cdr:to>
    <cdr:sp macro="" textlink="">
      <cdr:nvSpPr>
        <cdr:cNvPr id="2" name="Επεξήγηση με παραλληλόγραμμο 1"/>
        <cdr:cNvSpPr/>
      </cdr:nvSpPr>
      <cdr:spPr>
        <a:xfrm xmlns:a="http://schemas.openxmlformats.org/drawingml/2006/main">
          <a:off x="3743324" y="704850"/>
          <a:ext cx="1447800" cy="533400"/>
        </a:xfrm>
        <a:prstGeom xmlns:a="http://schemas.openxmlformats.org/drawingml/2006/main" prst="wedgeRectCallout">
          <a:avLst>
            <a:gd name="adj1" fmla="val -39583"/>
            <a:gd name="adj2" fmla="val 127083"/>
          </a:avLst>
        </a:prstGeom>
      </cdr:spPr>
      <cdr:style>
        <a:lnRef xmlns:a="http://schemas.openxmlformats.org/drawingml/2006/main" idx="3">
          <a:schemeClr val="lt1"/>
        </a:lnRef>
        <a:fillRef xmlns:a="http://schemas.openxmlformats.org/drawingml/2006/main" idx="1">
          <a:schemeClr val="accent5"/>
        </a:fillRef>
        <a:effectRef xmlns:a="http://schemas.openxmlformats.org/drawingml/2006/main" idx="1">
          <a:schemeClr val="accent5"/>
        </a:effectRef>
        <a:fontRef xmlns:a="http://schemas.openxmlformats.org/drawingml/2006/main" idx="minor">
          <a:schemeClr val="lt1"/>
        </a:fontRef>
      </cdr:style>
      <cdr:txBody>
        <a:bodyPr xmlns:a="http://schemas.openxmlformats.org/drawingml/2006/main" lIns="36000" tIns="36000" rIns="36000" bIns="36000"/>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l-GR" sz="1200" b="1" dirty="0" smtClean="0">
              <a:solidFill>
                <a:schemeClr val="tx1"/>
              </a:solidFill>
            </a:rPr>
            <a:t>68,7% της Εξειδικευμένης </a:t>
          </a:r>
          <a:r>
            <a:rPr lang="el-GR" sz="1200" b="1" dirty="0" err="1" smtClean="0">
              <a:solidFill>
                <a:schemeClr val="tx1"/>
              </a:solidFill>
            </a:rPr>
            <a:t>ΣΔΔ</a:t>
          </a:r>
          <a:endParaRPr lang="el-GR" sz="1200" b="1"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6888" cy="463550"/>
          </a:xfrm>
          <a:prstGeom prst="rect">
            <a:avLst/>
          </a:prstGeom>
          <a:noFill/>
          <a:ln>
            <a:noFill/>
          </a:ln>
          <a:effectLst/>
          <a:extLst/>
        </p:spPr>
        <p:txBody>
          <a:bodyPr vert="horz" wrap="square" lIns="90955" tIns="45478" rIns="90955" bIns="45478" numCol="1" anchor="t" anchorCtr="0" compatLnSpc="1">
            <a:prstTxWarp prst="textNoShape">
              <a:avLst/>
            </a:prstTxWarp>
          </a:bodyPr>
          <a:lstStyle>
            <a:lvl1pPr>
              <a:defRPr sz="1200">
                <a:latin typeface="Arial" charset="0"/>
              </a:defRPr>
            </a:lvl1pPr>
          </a:lstStyle>
          <a:p>
            <a:pPr>
              <a:defRPr/>
            </a:pPr>
            <a:endParaRPr lang="el-GR" altLang="el-GR"/>
          </a:p>
        </p:txBody>
      </p:sp>
      <p:sp>
        <p:nvSpPr>
          <p:cNvPr id="9219" name="Rectangle 3"/>
          <p:cNvSpPr>
            <a:spLocks noGrp="1" noChangeArrowheads="1"/>
          </p:cNvSpPr>
          <p:nvPr>
            <p:ph type="dt" idx="1"/>
          </p:nvPr>
        </p:nvSpPr>
        <p:spPr bwMode="auto">
          <a:xfrm>
            <a:off x="3971925" y="0"/>
            <a:ext cx="3036888" cy="463550"/>
          </a:xfrm>
          <a:prstGeom prst="rect">
            <a:avLst/>
          </a:prstGeom>
          <a:noFill/>
          <a:ln>
            <a:noFill/>
          </a:ln>
          <a:effectLst/>
          <a:extLst/>
        </p:spPr>
        <p:txBody>
          <a:bodyPr vert="horz" wrap="square" lIns="90955" tIns="45478" rIns="90955" bIns="45478" numCol="1" anchor="t" anchorCtr="0" compatLnSpc="1">
            <a:prstTxWarp prst="textNoShape">
              <a:avLst/>
            </a:prstTxWarp>
          </a:bodyPr>
          <a:lstStyle>
            <a:lvl1pPr algn="r">
              <a:defRPr sz="1200">
                <a:latin typeface="Arial" charset="0"/>
              </a:defRPr>
            </a:lvl1pPr>
          </a:lstStyle>
          <a:p>
            <a:pPr>
              <a:defRPr/>
            </a:pPr>
            <a:endParaRPr lang="el-GR" altLang="el-GR"/>
          </a:p>
        </p:txBody>
      </p:sp>
      <p:sp>
        <p:nvSpPr>
          <p:cNvPr id="8196"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701675" y="4414838"/>
            <a:ext cx="5608638" cy="4184650"/>
          </a:xfrm>
          <a:prstGeom prst="rect">
            <a:avLst/>
          </a:prstGeom>
          <a:noFill/>
          <a:ln>
            <a:noFill/>
          </a:ln>
          <a:effectLst/>
          <a:extLst/>
        </p:spPr>
        <p:txBody>
          <a:bodyPr vert="horz" wrap="square" lIns="90955" tIns="45478" rIns="90955" bIns="45478" numCol="1" anchor="t" anchorCtr="0" compatLnSpc="1">
            <a:prstTxWarp prst="textNoShape">
              <a:avLst/>
            </a:prstTxWarp>
          </a:bodyPr>
          <a:lstStyle/>
          <a:p>
            <a:pPr lvl="0"/>
            <a:r>
              <a:rPr lang="el-GR" altLang="el-GR" noProof="0" smtClean="0"/>
              <a:t>Κάντε κλικ για να επεξεργαστείτε τα στυλ κειμένου του υποδείγματος</a:t>
            </a:r>
          </a:p>
          <a:p>
            <a:pPr lvl="1"/>
            <a:r>
              <a:rPr lang="el-GR" altLang="el-GR" noProof="0" smtClean="0"/>
              <a:t>Δεύτερου επιπέδου</a:t>
            </a:r>
          </a:p>
          <a:p>
            <a:pPr lvl="2"/>
            <a:r>
              <a:rPr lang="el-GR" altLang="el-GR" noProof="0" smtClean="0"/>
              <a:t>Τρίτου επιπέδου</a:t>
            </a:r>
          </a:p>
          <a:p>
            <a:pPr lvl="3"/>
            <a:r>
              <a:rPr lang="el-GR" altLang="el-GR" noProof="0" smtClean="0"/>
              <a:t>Τέταρτου επιπέδου</a:t>
            </a:r>
          </a:p>
          <a:p>
            <a:pPr lvl="4"/>
            <a:r>
              <a:rPr lang="el-GR" altLang="el-GR" noProof="0" smtClean="0"/>
              <a:t>Πέμπτου επιπέδου</a:t>
            </a:r>
          </a:p>
        </p:txBody>
      </p:sp>
      <p:sp>
        <p:nvSpPr>
          <p:cNvPr id="9222" name="Rectangle 6"/>
          <p:cNvSpPr>
            <a:spLocks noGrp="1" noChangeArrowheads="1"/>
          </p:cNvSpPr>
          <p:nvPr>
            <p:ph type="ftr" sz="quarter" idx="4"/>
          </p:nvPr>
        </p:nvSpPr>
        <p:spPr bwMode="auto">
          <a:xfrm>
            <a:off x="0" y="8831263"/>
            <a:ext cx="3036888" cy="463550"/>
          </a:xfrm>
          <a:prstGeom prst="rect">
            <a:avLst/>
          </a:prstGeom>
          <a:noFill/>
          <a:ln>
            <a:noFill/>
          </a:ln>
          <a:effectLst/>
          <a:extLst/>
        </p:spPr>
        <p:txBody>
          <a:bodyPr vert="horz" wrap="square" lIns="90955" tIns="45478" rIns="90955" bIns="45478" numCol="1" anchor="b" anchorCtr="0" compatLnSpc="1">
            <a:prstTxWarp prst="textNoShape">
              <a:avLst/>
            </a:prstTxWarp>
          </a:bodyPr>
          <a:lstStyle>
            <a:lvl1pPr>
              <a:defRPr sz="1200">
                <a:latin typeface="Arial" charset="0"/>
              </a:defRPr>
            </a:lvl1pPr>
          </a:lstStyle>
          <a:p>
            <a:pPr>
              <a:defRPr/>
            </a:pPr>
            <a:endParaRPr lang="el-GR" altLang="el-GR"/>
          </a:p>
        </p:txBody>
      </p:sp>
      <p:sp>
        <p:nvSpPr>
          <p:cNvPr id="9223" name="Rectangle 7"/>
          <p:cNvSpPr>
            <a:spLocks noGrp="1" noChangeArrowheads="1"/>
          </p:cNvSpPr>
          <p:nvPr>
            <p:ph type="sldNum" sz="quarter" idx="5"/>
          </p:nvPr>
        </p:nvSpPr>
        <p:spPr bwMode="auto">
          <a:xfrm>
            <a:off x="3971925" y="8831263"/>
            <a:ext cx="3036888" cy="463550"/>
          </a:xfrm>
          <a:prstGeom prst="rect">
            <a:avLst/>
          </a:prstGeom>
          <a:noFill/>
          <a:ln>
            <a:noFill/>
          </a:ln>
          <a:effectLst/>
          <a:extLst/>
        </p:spPr>
        <p:txBody>
          <a:bodyPr vert="horz" wrap="square" lIns="90955" tIns="45478" rIns="90955" bIns="45478" numCol="1" anchor="b" anchorCtr="0" compatLnSpc="1">
            <a:prstTxWarp prst="textNoShape">
              <a:avLst/>
            </a:prstTxWarp>
          </a:bodyPr>
          <a:lstStyle>
            <a:lvl1pPr algn="r">
              <a:defRPr sz="1200">
                <a:latin typeface="Arial" charset="0"/>
              </a:defRPr>
            </a:lvl1pPr>
          </a:lstStyle>
          <a:p>
            <a:pPr>
              <a:defRPr/>
            </a:pPr>
            <a:fld id="{9CEA1468-C5C2-40A2-8A27-8D9AC44C6038}" type="slidenum">
              <a:rPr lang="el-GR" altLang="el-GR"/>
              <a:pPr>
                <a:defRPr/>
              </a:pPr>
              <a:t>‹#›</a:t>
            </a:fld>
            <a:endParaRPr lang="el-GR" altLang="el-GR"/>
          </a:p>
        </p:txBody>
      </p:sp>
    </p:spTree>
    <p:extLst>
      <p:ext uri="{BB962C8B-B14F-4D97-AF65-F5344CB8AC3E}">
        <p14:creationId xmlns:p14="http://schemas.microsoft.com/office/powerpoint/2010/main" val="7404116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92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34F1430-FE61-4CE0-B278-97287FC88515}" type="slidenum">
              <a:rPr lang="el-GR" altLang="el-GR" smtClean="0"/>
              <a:pPr eaLnBrk="1" hangingPunct="1">
                <a:spcBef>
                  <a:spcPct val="0"/>
                </a:spcBef>
              </a:pPr>
              <a:t>1</a:t>
            </a:fld>
            <a:endParaRPr lang="el-GR" altLang="el-GR" smtClean="0"/>
          </a:p>
        </p:txBody>
      </p:sp>
    </p:spTree>
    <p:extLst>
      <p:ext uri="{BB962C8B-B14F-4D97-AF65-F5344CB8AC3E}">
        <p14:creationId xmlns:p14="http://schemas.microsoft.com/office/powerpoint/2010/main" val="2194493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10</a:t>
            </a:fld>
            <a:endParaRPr lang="el-GR" altLang="el-GR" smtClean="0"/>
          </a:p>
        </p:txBody>
      </p:sp>
    </p:spTree>
    <p:extLst>
      <p:ext uri="{BB962C8B-B14F-4D97-AF65-F5344CB8AC3E}">
        <p14:creationId xmlns:p14="http://schemas.microsoft.com/office/powerpoint/2010/main" val="2742630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11</a:t>
            </a:fld>
            <a:endParaRPr lang="el-GR" altLang="el-GR" smtClean="0"/>
          </a:p>
        </p:txBody>
      </p:sp>
    </p:spTree>
    <p:extLst>
      <p:ext uri="{BB962C8B-B14F-4D97-AF65-F5344CB8AC3E}">
        <p14:creationId xmlns:p14="http://schemas.microsoft.com/office/powerpoint/2010/main" val="1556182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12</a:t>
            </a:fld>
            <a:endParaRPr lang="el-GR" altLang="el-GR" smtClean="0"/>
          </a:p>
        </p:txBody>
      </p:sp>
    </p:spTree>
    <p:extLst>
      <p:ext uri="{BB962C8B-B14F-4D97-AF65-F5344CB8AC3E}">
        <p14:creationId xmlns:p14="http://schemas.microsoft.com/office/powerpoint/2010/main" val="643033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13</a:t>
            </a:fld>
            <a:endParaRPr lang="el-GR" altLang="el-GR" smtClean="0"/>
          </a:p>
        </p:txBody>
      </p:sp>
    </p:spTree>
    <p:extLst>
      <p:ext uri="{BB962C8B-B14F-4D97-AF65-F5344CB8AC3E}">
        <p14:creationId xmlns:p14="http://schemas.microsoft.com/office/powerpoint/2010/main" val="1250800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14</a:t>
            </a:fld>
            <a:endParaRPr lang="el-GR" altLang="el-GR" smtClean="0"/>
          </a:p>
        </p:txBody>
      </p:sp>
    </p:spTree>
    <p:extLst>
      <p:ext uri="{BB962C8B-B14F-4D97-AF65-F5344CB8AC3E}">
        <p14:creationId xmlns:p14="http://schemas.microsoft.com/office/powerpoint/2010/main" val="2430650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15</a:t>
            </a:fld>
            <a:endParaRPr lang="el-GR" altLang="el-GR" smtClean="0"/>
          </a:p>
        </p:txBody>
      </p:sp>
    </p:spTree>
    <p:extLst>
      <p:ext uri="{BB962C8B-B14F-4D97-AF65-F5344CB8AC3E}">
        <p14:creationId xmlns:p14="http://schemas.microsoft.com/office/powerpoint/2010/main" val="1556725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16</a:t>
            </a:fld>
            <a:endParaRPr lang="el-GR" altLang="el-GR" smtClean="0"/>
          </a:p>
        </p:txBody>
      </p:sp>
    </p:spTree>
    <p:extLst>
      <p:ext uri="{BB962C8B-B14F-4D97-AF65-F5344CB8AC3E}">
        <p14:creationId xmlns:p14="http://schemas.microsoft.com/office/powerpoint/2010/main" val="3802960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17</a:t>
            </a:fld>
            <a:endParaRPr lang="el-GR" altLang="el-GR" smtClean="0"/>
          </a:p>
        </p:txBody>
      </p:sp>
    </p:spTree>
    <p:extLst>
      <p:ext uri="{BB962C8B-B14F-4D97-AF65-F5344CB8AC3E}">
        <p14:creationId xmlns:p14="http://schemas.microsoft.com/office/powerpoint/2010/main" val="16635616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18</a:t>
            </a:fld>
            <a:endParaRPr lang="el-GR" altLang="el-GR" smtClean="0"/>
          </a:p>
        </p:txBody>
      </p:sp>
    </p:spTree>
    <p:extLst>
      <p:ext uri="{BB962C8B-B14F-4D97-AF65-F5344CB8AC3E}">
        <p14:creationId xmlns:p14="http://schemas.microsoft.com/office/powerpoint/2010/main" val="17735379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19</a:t>
            </a:fld>
            <a:endParaRPr lang="el-GR" altLang="el-GR" smtClean="0"/>
          </a:p>
        </p:txBody>
      </p:sp>
    </p:spTree>
    <p:extLst>
      <p:ext uri="{BB962C8B-B14F-4D97-AF65-F5344CB8AC3E}">
        <p14:creationId xmlns:p14="http://schemas.microsoft.com/office/powerpoint/2010/main" val="2623844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a:t>
            </a:fld>
            <a:endParaRPr lang="el-GR" altLang="el-GR" smtClean="0"/>
          </a:p>
        </p:txBody>
      </p:sp>
    </p:spTree>
    <p:extLst>
      <p:ext uri="{BB962C8B-B14F-4D97-AF65-F5344CB8AC3E}">
        <p14:creationId xmlns:p14="http://schemas.microsoft.com/office/powerpoint/2010/main" val="7524449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20</a:t>
            </a:fld>
            <a:endParaRPr lang="el-GR" altLang="el-GR" smtClean="0"/>
          </a:p>
        </p:txBody>
      </p:sp>
    </p:spTree>
    <p:extLst>
      <p:ext uri="{BB962C8B-B14F-4D97-AF65-F5344CB8AC3E}">
        <p14:creationId xmlns:p14="http://schemas.microsoft.com/office/powerpoint/2010/main" val="21866615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21</a:t>
            </a:fld>
            <a:endParaRPr lang="el-GR" altLang="el-GR" smtClean="0"/>
          </a:p>
        </p:txBody>
      </p:sp>
    </p:spTree>
    <p:extLst>
      <p:ext uri="{BB962C8B-B14F-4D97-AF65-F5344CB8AC3E}">
        <p14:creationId xmlns:p14="http://schemas.microsoft.com/office/powerpoint/2010/main" val="2880489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22</a:t>
            </a:fld>
            <a:endParaRPr lang="el-GR" altLang="el-GR" smtClean="0"/>
          </a:p>
        </p:txBody>
      </p:sp>
    </p:spTree>
    <p:extLst>
      <p:ext uri="{BB962C8B-B14F-4D97-AF65-F5344CB8AC3E}">
        <p14:creationId xmlns:p14="http://schemas.microsoft.com/office/powerpoint/2010/main" val="2888612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23</a:t>
            </a:fld>
            <a:endParaRPr lang="el-GR" altLang="el-GR" smtClean="0"/>
          </a:p>
        </p:txBody>
      </p:sp>
    </p:spTree>
    <p:extLst>
      <p:ext uri="{BB962C8B-B14F-4D97-AF65-F5344CB8AC3E}">
        <p14:creationId xmlns:p14="http://schemas.microsoft.com/office/powerpoint/2010/main" val="21904941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24</a:t>
            </a:fld>
            <a:endParaRPr lang="el-GR" altLang="el-GR" smtClean="0"/>
          </a:p>
        </p:txBody>
      </p:sp>
    </p:spTree>
    <p:extLst>
      <p:ext uri="{BB962C8B-B14F-4D97-AF65-F5344CB8AC3E}">
        <p14:creationId xmlns:p14="http://schemas.microsoft.com/office/powerpoint/2010/main" val="38258639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25</a:t>
            </a:fld>
            <a:endParaRPr lang="el-GR" altLang="el-GR" smtClean="0"/>
          </a:p>
        </p:txBody>
      </p:sp>
    </p:spTree>
    <p:extLst>
      <p:ext uri="{BB962C8B-B14F-4D97-AF65-F5344CB8AC3E}">
        <p14:creationId xmlns:p14="http://schemas.microsoft.com/office/powerpoint/2010/main" val="19368474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26</a:t>
            </a:fld>
            <a:endParaRPr lang="el-GR" altLang="el-GR" smtClean="0"/>
          </a:p>
        </p:txBody>
      </p:sp>
    </p:spTree>
    <p:extLst>
      <p:ext uri="{BB962C8B-B14F-4D97-AF65-F5344CB8AC3E}">
        <p14:creationId xmlns:p14="http://schemas.microsoft.com/office/powerpoint/2010/main" val="18291698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27</a:t>
            </a:fld>
            <a:endParaRPr lang="el-GR" altLang="el-GR" smtClean="0"/>
          </a:p>
        </p:txBody>
      </p:sp>
    </p:spTree>
    <p:extLst>
      <p:ext uri="{BB962C8B-B14F-4D97-AF65-F5344CB8AC3E}">
        <p14:creationId xmlns:p14="http://schemas.microsoft.com/office/powerpoint/2010/main" val="3526114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28</a:t>
            </a:fld>
            <a:endParaRPr lang="el-GR" altLang="el-GR" smtClean="0"/>
          </a:p>
        </p:txBody>
      </p:sp>
    </p:spTree>
    <p:extLst>
      <p:ext uri="{BB962C8B-B14F-4D97-AF65-F5344CB8AC3E}">
        <p14:creationId xmlns:p14="http://schemas.microsoft.com/office/powerpoint/2010/main" val="36732143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29</a:t>
            </a:fld>
            <a:endParaRPr lang="el-GR" altLang="el-GR" smtClean="0"/>
          </a:p>
        </p:txBody>
      </p:sp>
    </p:spTree>
    <p:extLst>
      <p:ext uri="{BB962C8B-B14F-4D97-AF65-F5344CB8AC3E}">
        <p14:creationId xmlns:p14="http://schemas.microsoft.com/office/powerpoint/2010/main" val="3167606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a:t>
            </a:fld>
            <a:endParaRPr lang="el-GR" altLang="el-GR" smtClean="0"/>
          </a:p>
        </p:txBody>
      </p:sp>
    </p:spTree>
    <p:extLst>
      <p:ext uri="{BB962C8B-B14F-4D97-AF65-F5344CB8AC3E}">
        <p14:creationId xmlns:p14="http://schemas.microsoft.com/office/powerpoint/2010/main" val="40463547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30</a:t>
            </a:fld>
            <a:endParaRPr lang="el-GR" altLang="el-GR" smtClean="0"/>
          </a:p>
        </p:txBody>
      </p:sp>
    </p:spTree>
    <p:extLst>
      <p:ext uri="{BB962C8B-B14F-4D97-AF65-F5344CB8AC3E}">
        <p14:creationId xmlns:p14="http://schemas.microsoft.com/office/powerpoint/2010/main" val="36745206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31</a:t>
            </a:fld>
            <a:endParaRPr lang="el-GR" altLang="el-GR" smtClean="0"/>
          </a:p>
        </p:txBody>
      </p:sp>
    </p:spTree>
    <p:extLst>
      <p:ext uri="{BB962C8B-B14F-4D97-AF65-F5344CB8AC3E}">
        <p14:creationId xmlns:p14="http://schemas.microsoft.com/office/powerpoint/2010/main" val="2954884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32</a:t>
            </a:fld>
            <a:endParaRPr lang="el-GR" altLang="el-GR" smtClean="0"/>
          </a:p>
        </p:txBody>
      </p:sp>
    </p:spTree>
    <p:extLst>
      <p:ext uri="{BB962C8B-B14F-4D97-AF65-F5344CB8AC3E}">
        <p14:creationId xmlns:p14="http://schemas.microsoft.com/office/powerpoint/2010/main" val="2637282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dirty="0"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33</a:t>
            </a:fld>
            <a:endParaRPr lang="el-GR" altLang="el-GR" smtClean="0"/>
          </a:p>
        </p:txBody>
      </p:sp>
    </p:spTree>
    <p:extLst>
      <p:ext uri="{BB962C8B-B14F-4D97-AF65-F5344CB8AC3E}">
        <p14:creationId xmlns:p14="http://schemas.microsoft.com/office/powerpoint/2010/main" val="20183187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34</a:t>
            </a:fld>
            <a:endParaRPr lang="el-GR" altLang="el-GR" smtClean="0"/>
          </a:p>
        </p:txBody>
      </p:sp>
    </p:spTree>
    <p:extLst>
      <p:ext uri="{BB962C8B-B14F-4D97-AF65-F5344CB8AC3E}">
        <p14:creationId xmlns:p14="http://schemas.microsoft.com/office/powerpoint/2010/main" val="39576468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35</a:t>
            </a:fld>
            <a:endParaRPr lang="el-GR" altLang="el-GR" smtClean="0"/>
          </a:p>
        </p:txBody>
      </p:sp>
    </p:spTree>
    <p:extLst>
      <p:ext uri="{BB962C8B-B14F-4D97-AF65-F5344CB8AC3E}">
        <p14:creationId xmlns:p14="http://schemas.microsoft.com/office/powerpoint/2010/main" val="31646319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36</a:t>
            </a:fld>
            <a:endParaRPr lang="el-GR" altLang="el-GR" smtClean="0"/>
          </a:p>
        </p:txBody>
      </p:sp>
    </p:spTree>
    <p:extLst>
      <p:ext uri="{BB962C8B-B14F-4D97-AF65-F5344CB8AC3E}">
        <p14:creationId xmlns:p14="http://schemas.microsoft.com/office/powerpoint/2010/main" val="32147969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37</a:t>
            </a:fld>
            <a:endParaRPr lang="el-GR" altLang="el-GR" smtClean="0"/>
          </a:p>
        </p:txBody>
      </p:sp>
    </p:spTree>
    <p:extLst>
      <p:ext uri="{BB962C8B-B14F-4D97-AF65-F5344CB8AC3E}">
        <p14:creationId xmlns:p14="http://schemas.microsoft.com/office/powerpoint/2010/main" val="14560744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38</a:t>
            </a:fld>
            <a:endParaRPr lang="el-GR" altLang="el-GR" smtClean="0"/>
          </a:p>
        </p:txBody>
      </p:sp>
    </p:spTree>
    <p:extLst>
      <p:ext uri="{BB962C8B-B14F-4D97-AF65-F5344CB8AC3E}">
        <p14:creationId xmlns:p14="http://schemas.microsoft.com/office/powerpoint/2010/main" val="33827258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39</a:t>
            </a:fld>
            <a:endParaRPr lang="el-GR" altLang="el-GR" smtClean="0"/>
          </a:p>
        </p:txBody>
      </p:sp>
    </p:spTree>
    <p:extLst>
      <p:ext uri="{BB962C8B-B14F-4D97-AF65-F5344CB8AC3E}">
        <p14:creationId xmlns:p14="http://schemas.microsoft.com/office/powerpoint/2010/main" val="302203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4</a:t>
            </a:fld>
            <a:endParaRPr lang="el-GR" altLang="el-GR" smtClean="0"/>
          </a:p>
        </p:txBody>
      </p:sp>
    </p:spTree>
    <p:extLst>
      <p:ext uri="{BB962C8B-B14F-4D97-AF65-F5344CB8AC3E}">
        <p14:creationId xmlns:p14="http://schemas.microsoft.com/office/powerpoint/2010/main" val="36001917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40</a:t>
            </a:fld>
            <a:endParaRPr lang="el-GR" altLang="el-GR" smtClean="0"/>
          </a:p>
        </p:txBody>
      </p:sp>
    </p:spTree>
    <p:extLst>
      <p:ext uri="{BB962C8B-B14F-4D97-AF65-F5344CB8AC3E}">
        <p14:creationId xmlns:p14="http://schemas.microsoft.com/office/powerpoint/2010/main" val="1414032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92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34F1430-FE61-4CE0-B278-97287FC88515}" type="slidenum">
              <a:rPr lang="el-GR" altLang="el-GR" smtClean="0"/>
              <a:pPr eaLnBrk="1" hangingPunct="1">
                <a:spcBef>
                  <a:spcPct val="0"/>
                </a:spcBef>
              </a:pPr>
              <a:t>41</a:t>
            </a:fld>
            <a:endParaRPr lang="el-GR" altLang="el-GR" smtClean="0"/>
          </a:p>
        </p:txBody>
      </p:sp>
    </p:spTree>
    <p:extLst>
      <p:ext uri="{BB962C8B-B14F-4D97-AF65-F5344CB8AC3E}">
        <p14:creationId xmlns:p14="http://schemas.microsoft.com/office/powerpoint/2010/main" val="2512726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5</a:t>
            </a:fld>
            <a:endParaRPr lang="el-GR" altLang="el-GR" smtClean="0"/>
          </a:p>
        </p:txBody>
      </p:sp>
    </p:spTree>
    <p:extLst>
      <p:ext uri="{BB962C8B-B14F-4D97-AF65-F5344CB8AC3E}">
        <p14:creationId xmlns:p14="http://schemas.microsoft.com/office/powerpoint/2010/main" val="4041057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6</a:t>
            </a:fld>
            <a:endParaRPr lang="el-GR" altLang="el-GR" smtClean="0"/>
          </a:p>
        </p:txBody>
      </p:sp>
    </p:spTree>
    <p:extLst>
      <p:ext uri="{BB962C8B-B14F-4D97-AF65-F5344CB8AC3E}">
        <p14:creationId xmlns:p14="http://schemas.microsoft.com/office/powerpoint/2010/main" val="846673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7</a:t>
            </a:fld>
            <a:endParaRPr lang="el-GR" altLang="el-GR" smtClean="0"/>
          </a:p>
        </p:txBody>
      </p:sp>
    </p:spTree>
    <p:extLst>
      <p:ext uri="{BB962C8B-B14F-4D97-AF65-F5344CB8AC3E}">
        <p14:creationId xmlns:p14="http://schemas.microsoft.com/office/powerpoint/2010/main" val="919215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8</a:t>
            </a:fld>
            <a:endParaRPr lang="el-GR" altLang="el-GR" smtClean="0"/>
          </a:p>
        </p:txBody>
      </p:sp>
    </p:spTree>
    <p:extLst>
      <p:ext uri="{BB962C8B-B14F-4D97-AF65-F5344CB8AC3E}">
        <p14:creationId xmlns:p14="http://schemas.microsoft.com/office/powerpoint/2010/main" val="640560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
        <p:nvSpPr>
          <p:cNvPr id="10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009EE0-B913-45C6-AAEC-988365FBEFB6}" type="slidenum">
              <a:rPr lang="el-GR" altLang="el-GR" smtClean="0"/>
              <a:pPr eaLnBrk="1" hangingPunct="1">
                <a:spcBef>
                  <a:spcPct val="0"/>
                </a:spcBef>
              </a:pPr>
              <a:t>9</a:t>
            </a:fld>
            <a:endParaRPr lang="el-GR" altLang="el-GR" smtClean="0"/>
          </a:p>
        </p:txBody>
      </p:sp>
    </p:spTree>
    <p:extLst>
      <p:ext uri="{BB962C8B-B14F-4D97-AF65-F5344CB8AC3E}">
        <p14:creationId xmlns:p14="http://schemas.microsoft.com/office/powerpoint/2010/main" val="3526099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8"/>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lvl1pPr>
              <a:defRPr/>
            </a:lvl1pPr>
          </a:lstStyle>
          <a:p>
            <a:pPr>
              <a:defRPr/>
            </a:pPr>
            <a:fld id="{D849C074-89ED-45DF-B41B-668F1664BB9D}"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A42091FB-08EE-478B-82F2-8A44E7C3C830}" type="slidenum">
              <a:rPr lang="en-US" altLang="el-GR"/>
              <a:pPr>
                <a:defRPr/>
              </a:pPr>
              <a:t>‹#›</a:t>
            </a:fld>
            <a:endParaRPr lang="en-US" altLang="el-GR"/>
          </a:p>
        </p:txBody>
      </p:sp>
    </p:spTree>
    <p:extLst>
      <p:ext uri="{BB962C8B-B14F-4D97-AF65-F5344CB8AC3E}">
        <p14:creationId xmlns:p14="http://schemas.microsoft.com/office/powerpoint/2010/main" val="314489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lvl1pPr>
              <a:defRPr/>
            </a:lvl1pPr>
          </a:lstStyle>
          <a:p>
            <a:pPr>
              <a:defRPr/>
            </a:pPr>
            <a:fld id="{F8A620E4-2D85-4306-B187-D003A22A8AD8}"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0849B19F-6476-48BD-AC09-5320EAA26654}" type="slidenum">
              <a:rPr lang="en-US" altLang="el-GR"/>
              <a:pPr>
                <a:defRPr/>
              </a:pPr>
              <a:t>‹#›</a:t>
            </a:fld>
            <a:endParaRPr lang="en-US" altLang="el-GR"/>
          </a:p>
        </p:txBody>
      </p:sp>
    </p:spTree>
    <p:extLst>
      <p:ext uri="{BB962C8B-B14F-4D97-AF65-F5344CB8AC3E}">
        <p14:creationId xmlns:p14="http://schemas.microsoft.com/office/powerpoint/2010/main" val="317789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44409" y="1073153"/>
            <a:ext cx="1970943" cy="5103813"/>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628651" y="1073153"/>
            <a:ext cx="5775080" cy="5103813"/>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lvl1pPr>
              <a:defRPr/>
            </a:lvl1pPr>
          </a:lstStyle>
          <a:p>
            <a:pPr>
              <a:defRPr/>
            </a:pPr>
            <a:fld id="{8BC0CED8-FEDF-4DED-9193-58166C6D49AA}"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444BECC1-1115-4232-BB71-FE44BF3F9B50}" type="slidenum">
              <a:rPr lang="en-US" altLang="el-GR"/>
              <a:pPr>
                <a:defRPr/>
              </a:pPr>
              <a:t>‹#›</a:t>
            </a:fld>
            <a:endParaRPr lang="en-US" altLang="el-GR"/>
          </a:p>
        </p:txBody>
      </p:sp>
    </p:spTree>
    <p:extLst>
      <p:ext uri="{BB962C8B-B14F-4D97-AF65-F5344CB8AC3E}">
        <p14:creationId xmlns:p14="http://schemas.microsoft.com/office/powerpoint/2010/main" val="1630608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4" name="Εικόνα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9"/>
          <p:cNvCxnSpPr/>
          <p:nvPr/>
        </p:nvCxnSpPr>
        <p:spPr>
          <a:xfrm>
            <a:off x="628650" y="5719763"/>
            <a:ext cx="800417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6" name="Group 20"/>
          <p:cNvGrpSpPr>
            <a:grpSpLocks/>
          </p:cNvGrpSpPr>
          <p:nvPr userDrawn="1"/>
        </p:nvGrpSpPr>
        <p:grpSpPr bwMode="auto">
          <a:xfrm>
            <a:off x="628650" y="6034088"/>
            <a:ext cx="7526338" cy="733425"/>
            <a:chOff x="429" y="3801"/>
            <a:chExt cx="5136" cy="462"/>
          </a:xfrm>
        </p:grpSpPr>
        <p:sp>
          <p:nvSpPr>
            <p:cNvPr id="7" name="Rectangle 14"/>
            <p:cNvSpPr>
              <a:spLocks noChangeArrowheads="1"/>
            </p:cNvSpPr>
            <p:nvPr userDrawn="1"/>
          </p:nvSpPr>
          <p:spPr bwMode="auto">
            <a:xfrm>
              <a:off x="1869" y="4089"/>
              <a:ext cx="3040" cy="174"/>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en-US" altLang="el-GR" sz="1200" smtClean="0">
                  <a:solidFill>
                    <a:srgbClr val="002060"/>
                  </a:solidFill>
                </a:rPr>
                <a:t>Με τη συγχρηματοδότηση της Ελλάδας και της Ευρωπαϊκής Ένωσης</a:t>
              </a:r>
            </a:p>
          </p:txBody>
        </p:sp>
        <p:pic>
          <p:nvPicPr>
            <p:cNvPr id="8" name="Picture 17" descr="espa1420_logo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36" y="3824"/>
              <a:ext cx="729" cy="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8" descr="logo_YPOAT_Sep2015_el"/>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05" y="3801"/>
              <a:ext cx="912"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9" descr="eu_edet"/>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29" y="3801"/>
              <a:ext cx="449"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TextBox 18"/>
          <p:cNvSpPr txBox="1">
            <a:spLocks noChangeArrowheads="1"/>
          </p:cNvSpPr>
          <p:nvPr userDrawn="1"/>
        </p:nvSpPr>
        <p:spPr bwMode="auto">
          <a:xfrm>
            <a:off x="-71438" y="-73025"/>
            <a:ext cx="8542338" cy="461963"/>
          </a:xfrm>
          <a:prstGeom prst="rect">
            <a:avLst/>
          </a:prstGeom>
          <a:noFill/>
          <a:ln>
            <a:noFill/>
          </a:ln>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2400" b="1" dirty="0" smtClean="0">
                <a:solidFill>
                  <a:schemeClr val="bg1"/>
                </a:solidFill>
              </a:rPr>
              <a:t>ΕΙΔΙΚΗ ΓΡΑΜΜΑΤΕΙΑ ΔΙΑΧΕΙΡΙΣΗΣ ΤΟΜΕΑΚΩΝ ΕΠ ΤΟΥ ΕΤΠΑ &amp; ΤΣ </a:t>
            </a:r>
          </a:p>
        </p:txBody>
      </p:sp>
      <p:sp>
        <p:nvSpPr>
          <p:cNvPr id="12" name="TextBox 19"/>
          <p:cNvSpPr txBox="1">
            <a:spLocks noChangeArrowheads="1"/>
          </p:cNvSpPr>
          <p:nvPr userDrawn="1"/>
        </p:nvSpPr>
        <p:spPr bwMode="auto">
          <a:xfrm>
            <a:off x="-47625" y="384175"/>
            <a:ext cx="7942263" cy="307975"/>
          </a:xfrm>
          <a:prstGeom prst="rect">
            <a:avLst/>
          </a:prstGeom>
          <a:noFill/>
          <a:ln>
            <a:noFill/>
          </a:ln>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1400" b="1" dirty="0" smtClean="0">
                <a:solidFill>
                  <a:schemeClr val="bg1"/>
                </a:solidFill>
              </a:rPr>
              <a:t>ΕΙΔΙΚΗ ΥΠΗΡΕΣΙΑ ΔΙΑΧΕΙΡΙΣΗΣ Ε.Π. «ΥΠΟΔΟΜΕΣ ΜΕΤΑΦΟΡΩΝ, ΠΕΡΙΒΑΛΛΟΝ &amp; ΑΕΙΦΟΡΟΣ ΑΝΑΠΤΥΞΗ»</a:t>
            </a:r>
          </a:p>
        </p:txBody>
      </p:sp>
      <p:pic>
        <p:nvPicPr>
          <p:cNvPr id="13" name="Εικόνα 7"/>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794375" y="1606550"/>
            <a:ext cx="3349625"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0" name="Title Placeholder 1"/>
          <p:cNvSpPr>
            <a:spLocks noGrp="1"/>
          </p:cNvSpPr>
          <p:nvPr>
            <p:ph type="ctrTitle"/>
          </p:nvPr>
        </p:nvSpPr>
        <p:spPr>
          <a:xfrm>
            <a:off x="685800" y="2193930"/>
            <a:ext cx="7772400" cy="1470025"/>
          </a:xfrm>
        </p:spPr>
        <p:txBody>
          <a:bodyPr/>
          <a:lstStyle>
            <a:lvl1pPr>
              <a:defRPr sz="2800" smtClean="0">
                <a:latin typeface="Calibri Light" pitchFamily="34" charset="0"/>
              </a:defRPr>
            </a:lvl1pPr>
          </a:lstStyle>
          <a:p>
            <a:pPr lvl="0"/>
            <a:r>
              <a:rPr lang="el-GR" altLang="el-GR" noProof="0" smtClean="0"/>
              <a:t>Κάντε κλικ για επεξεργασία του τίτλου</a:t>
            </a:r>
          </a:p>
        </p:txBody>
      </p:sp>
      <p:sp>
        <p:nvSpPr>
          <p:cNvPr id="10251" name="Text Placeholder 2"/>
          <p:cNvSpPr>
            <a:spLocks noGrp="1"/>
          </p:cNvSpPr>
          <p:nvPr>
            <p:ph type="subTitle" idx="1"/>
          </p:nvPr>
        </p:nvSpPr>
        <p:spPr>
          <a:xfrm>
            <a:off x="685800" y="3886200"/>
            <a:ext cx="6400800" cy="1752600"/>
          </a:xfrm>
        </p:spPr>
        <p:txBody>
          <a:bodyPr/>
          <a:lstStyle>
            <a:lvl1pPr marL="0" indent="0" algn="ctr">
              <a:buFont typeface="Arial" pitchFamily="34" charset="0"/>
              <a:buNone/>
              <a:defRPr smtClean="0">
                <a:latin typeface="Calibri" pitchFamily="34" charset="0"/>
              </a:defRPr>
            </a:lvl1pPr>
          </a:lstStyle>
          <a:p>
            <a:pPr lvl="0"/>
            <a:r>
              <a:rPr lang="el-GR" altLang="el-GR" noProof="0" smtClean="0"/>
              <a:t>Κάντε κλικ για να επεξεργαστείτε τον υπότιτλο του υποδείγματος</a:t>
            </a:r>
          </a:p>
        </p:txBody>
      </p:sp>
    </p:spTree>
    <p:extLst>
      <p:ext uri="{BB962C8B-B14F-4D97-AF65-F5344CB8AC3E}">
        <p14:creationId xmlns:p14="http://schemas.microsoft.com/office/powerpoint/2010/main" val="1105321799"/>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49900" y="1941513"/>
            <a:ext cx="4030663" cy="491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04888" y="-1609725"/>
            <a:ext cx="10320338" cy="259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28653" y="2385853"/>
            <a:ext cx="4532737" cy="1603949"/>
          </a:xfrm>
        </p:spPr>
        <p:txBody>
          <a:bodyPr anchor="b">
            <a:normAutofit/>
          </a:bodyPr>
          <a:lstStyle>
            <a:lvl1pPr algn="l">
              <a:defRPr sz="5400" b="1">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628651" y="4079840"/>
            <a:ext cx="3999474" cy="41976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Rectangle 13"/>
          <p:cNvSpPr>
            <a:spLocks noGrp="1" noChangeArrowheads="1"/>
          </p:cNvSpPr>
          <p:nvPr>
            <p:ph type="dt" sz="half" idx="10"/>
          </p:nvPr>
        </p:nvSpPr>
        <p:spPr bwMode="auto">
          <a:xfrm>
            <a:off x="457200" y="6245225"/>
            <a:ext cx="2133600" cy="476250"/>
          </a:xfrm>
          <a:extLst/>
        </p:spPr>
        <p:txBody>
          <a:bodyPr anchor="t"/>
          <a:lstStyle>
            <a:lvl1pPr eaLnBrk="0" hangingPunct="0">
              <a:defRPr>
                <a:solidFill>
                  <a:schemeClr val="tx1"/>
                </a:solidFill>
              </a:defRPr>
            </a:lvl1pPr>
          </a:lstStyle>
          <a:p>
            <a:pPr>
              <a:defRPr/>
            </a:pPr>
            <a:fld id="{0B12A06B-D05A-45AB-9922-9F79B85B2BF8}" type="datetime1">
              <a:rPr lang="el-GR" altLang="el-GR"/>
              <a:pPr>
                <a:defRPr/>
              </a:pPr>
              <a:t>24/11/2017</a:t>
            </a:fld>
            <a:endParaRPr lang="el-GR" altLang="el-GR"/>
          </a:p>
        </p:txBody>
      </p:sp>
      <p:sp>
        <p:nvSpPr>
          <p:cNvPr id="7" name="Rectangle 14"/>
          <p:cNvSpPr>
            <a:spLocks noGrp="1" noChangeArrowheads="1"/>
          </p:cNvSpPr>
          <p:nvPr>
            <p:ph type="ftr" sz="quarter" idx="11"/>
          </p:nvPr>
        </p:nvSpPr>
        <p:spPr bwMode="auto">
          <a:xfrm>
            <a:off x="3124200" y="6245225"/>
            <a:ext cx="2895600" cy="476250"/>
          </a:xfrm>
          <a:extLst/>
        </p:spPr>
        <p:txBody>
          <a:bodyPr anchor="t"/>
          <a:lstStyle>
            <a:lvl1pPr eaLnBrk="0" hangingPunct="0">
              <a:defRPr>
                <a:solidFill>
                  <a:schemeClr val="tx1"/>
                </a:solidFill>
              </a:defRPr>
            </a:lvl1pPr>
          </a:lstStyle>
          <a:p>
            <a:pPr>
              <a:defRPr/>
            </a:pPr>
            <a:endParaRPr lang="el-GR" altLang="el-GR"/>
          </a:p>
        </p:txBody>
      </p:sp>
      <p:sp>
        <p:nvSpPr>
          <p:cNvPr id="8" name="Rectangle 15"/>
          <p:cNvSpPr>
            <a:spLocks noGrp="1" noChangeArrowheads="1"/>
          </p:cNvSpPr>
          <p:nvPr>
            <p:ph type="sldNum" sz="quarter" idx="12"/>
          </p:nvPr>
        </p:nvSpPr>
        <p:spPr bwMode="auto">
          <a:xfrm>
            <a:off x="6553200" y="6245225"/>
            <a:ext cx="2133600" cy="476250"/>
          </a:xfrm>
          <a:extLst/>
        </p:spPr>
        <p:txBody>
          <a:bodyPr anchor="t"/>
          <a:lstStyle>
            <a:lvl1pPr eaLnBrk="0" hangingPunct="0">
              <a:defRPr>
                <a:solidFill>
                  <a:schemeClr val="tx1"/>
                </a:solidFill>
              </a:defRPr>
            </a:lvl1pPr>
          </a:lstStyle>
          <a:p>
            <a:pPr>
              <a:defRPr/>
            </a:pPr>
            <a:fld id="{46F8415B-15CD-4B75-A2A5-DDBCF3FD68D4}" type="slidenum">
              <a:rPr lang="el-GR" altLang="el-GR"/>
              <a:pPr>
                <a:defRPr/>
              </a:pPr>
              <a:t>‹#›</a:t>
            </a:fld>
            <a:endParaRPr lang="el-GR" altLang="el-GR"/>
          </a:p>
        </p:txBody>
      </p:sp>
    </p:spTree>
    <p:extLst>
      <p:ext uri="{BB962C8B-B14F-4D97-AF65-F5344CB8AC3E}">
        <p14:creationId xmlns:p14="http://schemas.microsoft.com/office/powerpoint/2010/main" val="3854640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3588" y="-2992438"/>
            <a:ext cx="1222375" cy="993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878616" y="365125"/>
            <a:ext cx="1287468"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3"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7C3FE97-6A97-4966-901A-9716F7E798F3}" type="datetime1">
              <a:rPr lang="el-GR" altLang="el-GR"/>
              <a:pPr>
                <a:defRPr/>
              </a:pPr>
              <a:t>24/11/2017</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ltLang="el-GR"/>
          </a:p>
        </p:txBody>
      </p:sp>
      <p:sp>
        <p:nvSpPr>
          <p:cNvPr id="7" name="Slide Number Placeholder 5"/>
          <p:cNvSpPr>
            <a:spLocks noGrp="1"/>
          </p:cNvSpPr>
          <p:nvPr>
            <p:ph type="sldNum" sz="quarter" idx="12"/>
          </p:nvPr>
        </p:nvSpPr>
        <p:spPr/>
        <p:txBody>
          <a:bodyPr/>
          <a:lstStyle>
            <a:lvl1pPr>
              <a:defRPr/>
            </a:lvl1pPr>
          </a:lstStyle>
          <a:p>
            <a:pPr>
              <a:defRPr/>
            </a:pPr>
            <a:fld id="{DAEDBC57-77D1-49D5-85F7-D7003364037E}" type="slidenum">
              <a:rPr lang="en-US" altLang="el-GR"/>
              <a:pPr>
                <a:defRPr/>
              </a:pPr>
              <a:t>‹#›</a:t>
            </a:fld>
            <a:endParaRPr lang="en-US" altLang="el-GR"/>
          </a:p>
        </p:txBody>
      </p:sp>
    </p:spTree>
    <p:extLst>
      <p:ext uri="{BB962C8B-B14F-4D97-AF65-F5344CB8AC3E}">
        <p14:creationId xmlns:p14="http://schemas.microsoft.com/office/powerpoint/2010/main" val="101061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lvl1pPr>
              <a:defRPr/>
            </a:lvl1pPr>
          </a:lstStyle>
          <a:p>
            <a:pPr>
              <a:defRPr/>
            </a:pPr>
            <a:fld id="{3D364463-3B20-4735-AA0D-A2963D6B1B1C}"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B36DE41C-F449-4BA1-8016-F54D23079E4F}" type="slidenum">
              <a:rPr lang="en-US" altLang="el-GR"/>
              <a:pPr>
                <a:defRPr/>
              </a:pPr>
              <a:t>‹#›</a:t>
            </a:fld>
            <a:endParaRPr lang="en-US" altLang="el-GR"/>
          </a:p>
        </p:txBody>
      </p:sp>
    </p:spTree>
    <p:extLst>
      <p:ext uri="{BB962C8B-B14F-4D97-AF65-F5344CB8AC3E}">
        <p14:creationId xmlns:p14="http://schemas.microsoft.com/office/powerpoint/2010/main" val="3442381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435" y="4406903"/>
            <a:ext cx="7772400" cy="1362075"/>
          </a:xfrm>
        </p:spPr>
        <p:txBody>
          <a:bodyPr/>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ACE4A945-C8EC-44A5-9425-01ED52773F9B}"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A4A260DD-7EB3-455F-AD67-4FD128AE7750}" type="slidenum">
              <a:rPr lang="en-US" altLang="el-GR"/>
              <a:pPr>
                <a:defRPr/>
              </a:pPr>
              <a:t>‹#›</a:t>
            </a:fld>
            <a:endParaRPr lang="en-US" altLang="el-GR"/>
          </a:p>
        </p:txBody>
      </p:sp>
    </p:spTree>
    <p:extLst>
      <p:ext uri="{BB962C8B-B14F-4D97-AF65-F5344CB8AC3E}">
        <p14:creationId xmlns:p14="http://schemas.microsoft.com/office/powerpoint/2010/main" val="3250294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28651" y="2578103"/>
            <a:ext cx="3873011" cy="359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2340" y="2578103"/>
            <a:ext cx="3873012" cy="359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Date Placeholder 3"/>
          <p:cNvSpPr>
            <a:spLocks noGrp="1"/>
          </p:cNvSpPr>
          <p:nvPr>
            <p:ph type="dt" sz="half" idx="10"/>
          </p:nvPr>
        </p:nvSpPr>
        <p:spPr/>
        <p:txBody>
          <a:bodyPr/>
          <a:lstStyle>
            <a:lvl1pPr>
              <a:defRPr/>
            </a:lvl1pPr>
          </a:lstStyle>
          <a:p>
            <a:pPr>
              <a:defRPr/>
            </a:pPr>
            <a:fld id="{5626D4AE-499C-40FC-8982-EF50FAB225FB}" type="datetime1">
              <a:rPr lang="el-GR" altLang="el-GR"/>
              <a:pPr>
                <a:defRPr/>
              </a:pPr>
              <a:t>24/11/2017</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ltLang="el-GR"/>
          </a:p>
        </p:txBody>
      </p:sp>
      <p:sp>
        <p:nvSpPr>
          <p:cNvPr id="7" name="Slide Number Placeholder 5"/>
          <p:cNvSpPr>
            <a:spLocks noGrp="1"/>
          </p:cNvSpPr>
          <p:nvPr>
            <p:ph type="sldNum" sz="quarter" idx="12"/>
          </p:nvPr>
        </p:nvSpPr>
        <p:spPr/>
        <p:txBody>
          <a:bodyPr/>
          <a:lstStyle>
            <a:lvl1pPr>
              <a:defRPr/>
            </a:lvl1pPr>
          </a:lstStyle>
          <a:p>
            <a:pPr>
              <a:defRPr/>
            </a:pPr>
            <a:fld id="{431CEE26-D06F-42C6-B58B-9F8441D812EC}" type="slidenum">
              <a:rPr lang="en-US" altLang="el-GR"/>
              <a:pPr>
                <a:defRPr/>
              </a:pPr>
              <a:t>‹#›</a:t>
            </a:fld>
            <a:endParaRPr lang="en-US" altLang="el-GR"/>
          </a:p>
        </p:txBody>
      </p:sp>
    </p:spTree>
    <p:extLst>
      <p:ext uri="{BB962C8B-B14F-4D97-AF65-F5344CB8AC3E}">
        <p14:creationId xmlns:p14="http://schemas.microsoft.com/office/powerpoint/2010/main" val="187706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3"/>
          <p:cNvSpPr>
            <a:spLocks noGrp="1"/>
          </p:cNvSpPr>
          <p:nvPr>
            <p:ph type="dt" sz="half" idx="10"/>
          </p:nvPr>
        </p:nvSpPr>
        <p:spPr/>
        <p:txBody>
          <a:bodyPr/>
          <a:lstStyle>
            <a:lvl1pPr>
              <a:defRPr/>
            </a:lvl1pPr>
          </a:lstStyle>
          <a:p>
            <a:pPr>
              <a:defRPr/>
            </a:pPr>
            <a:fld id="{6CFAB250-7A39-47ED-9426-98884907CD7B}" type="datetime1">
              <a:rPr lang="el-GR" altLang="el-GR"/>
              <a:pPr>
                <a:defRPr/>
              </a:pPr>
              <a:t>24/11/2017</a:t>
            </a:fld>
            <a:endParaRPr lang="en-US" altLang="el-GR"/>
          </a:p>
        </p:txBody>
      </p:sp>
      <p:sp>
        <p:nvSpPr>
          <p:cNvPr id="8" name="Footer Placeholder 4"/>
          <p:cNvSpPr>
            <a:spLocks noGrp="1"/>
          </p:cNvSpPr>
          <p:nvPr>
            <p:ph type="ftr" sz="quarter" idx="11"/>
          </p:nvPr>
        </p:nvSpPr>
        <p:spPr/>
        <p:txBody>
          <a:bodyPr/>
          <a:lstStyle>
            <a:lvl1pPr>
              <a:defRPr/>
            </a:lvl1pPr>
          </a:lstStyle>
          <a:p>
            <a:pPr>
              <a:defRPr/>
            </a:pPr>
            <a:endParaRPr lang="el-GR" altLang="el-GR"/>
          </a:p>
        </p:txBody>
      </p:sp>
      <p:sp>
        <p:nvSpPr>
          <p:cNvPr id="9" name="Slide Number Placeholder 5"/>
          <p:cNvSpPr>
            <a:spLocks noGrp="1"/>
          </p:cNvSpPr>
          <p:nvPr>
            <p:ph type="sldNum" sz="quarter" idx="12"/>
          </p:nvPr>
        </p:nvSpPr>
        <p:spPr/>
        <p:txBody>
          <a:bodyPr/>
          <a:lstStyle>
            <a:lvl1pPr>
              <a:defRPr/>
            </a:lvl1pPr>
          </a:lstStyle>
          <a:p>
            <a:pPr>
              <a:defRPr/>
            </a:pPr>
            <a:fld id="{3824D30A-042C-4FB7-A983-7E755C545764}" type="slidenum">
              <a:rPr lang="en-US" altLang="el-GR"/>
              <a:pPr>
                <a:defRPr/>
              </a:pPr>
              <a:t>‹#›</a:t>
            </a:fld>
            <a:endParaRPr lang="en-US" altLang="el-GR"/>
          </a:p>
        </p:txBody>
      </p:sp>
    </p:spTree>
    <p:extLst>
      <p:ext uri="{BB962C8B-B14F-4D97-AF65-F5344CB8AC3E}">
        <p14:creationId xmlns:p14="http://schemas.microsoft.com/office/powerpoint/2010/main" val="26359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Date Placeholder 3"/>
          <p:cNvSpPr>
            <a:spLocks noGrp="1"/>
          </p:cNvSpPr>
          <p:nvPr>
            <p:ph type="dt" sz="half" idx="10"/>
          </p:nvPr>
        </p:nvSpPr>
        <p:spPr/>
        <p:txBody>
          <a:bodyPr/>
          <a:lstStyle>
            <a:lvl1pPr>
              <a:defRPr/>
            </a:lvl1pPr>
          </a:lstStyle>
          <a:p>
            <a:pPr>
              <a:defRPr/>
            </a:pPr>
            <a:fld id="{233F96FA-76D5-4B69-8EBC-24D8410C16E1}" type="datetime1">
              <a:rPr lang="el-GR" altLang="el-GR"/>
              <a:pPr>
                <a:defRPr/>
              </a:pPr>
              <a:t>24/11/2017</a:t>
            </a:fld>
            <a:endParaRPr lang="en-US" altLang="el-GR"/>
          </a:p>
        </p:txBody>
      </p:sp>
      <p:sp>
        <p:nvSpPr>
          <p:cNvPr id="4" name="Footer Placeholder 4"/>
          <p:cNvSpPr>
            <a:spLocks noGrp="1"/>
          </p:cNvSpPr>
          <p:nvPr>
            <p:ph type="ftr" sz="quarter" idx="11"/>
          </p:nvPr>
        </p:nvSpPr>
        <p:spPr/>
        <p:txBody>
          <a:bodyPr/>
          <a:lstStyle>
            <a:lvl1pPr>
              <a:defRPr/>
            </a:lvl1pPr>
          </a:lstStyle>
          <a:p>
            <a:pPr>
              <a:defRPr/>
            </a:pPr>
            <a:endParaRPr lang="el-GR" altLang="el-GR"/>
          </a:p>
        </p:txBody>
      </p:sp>
      <p:sp>
        <p:nvSpPr>
          <p:cNvPr id="5" name="Slide Number Placeholder 5"/>
          <p:cNvSpPr>
            <a:spLocks noGrp="1"/>
          </p:cNvSpPr>
          <p:nvPr>
            <p:ph type="sldNum" sz="quarter" idx="12"/>
          </p:nvPr>
        </p:nvSpPr>
        <p:spPr/>
        <p:txBody>
          <a:bodyPr/>
          <a:lstStyle>
            <a:lvl1pPr>
              <a:defRPr/>
            </a:lvl1pPr>
          </a:lstStyle>
          <a:p>
            <a:pPr>
              <a:defRPr/>
            </a:pPr>
            <a:fld id="{62306416-5769-49EB-B1D1-55F21C4A5362}" type="slidenum">
              <a:rPr lang="en-US" altLang="el-GR"/>
              <a:pPr>
                <a:defRPr/>
              </a:pPr>
              <a:t>‹#›</a:t>
            </a:fld>
            <a:endParaRPr lang="en-US" altLang="el-GR"/>
          </a:p>
        </p:txBody>
      </p:sp>
    </p:spTree>
    <p:extLst>
      <p:ext uri="{BB962C8B-B14F-4D97-AF65-F5344CB8AC3E}">
        <p14:creationId xmlns:p14="http://schemas.microsoft.com/office/powerpoint/2010/main" val="369977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B29DF1-C165-44C8-8A7F-76EC530A3303}" type="datetime1">
              <a:rPr lang="el-GR" altLang="el-GR"/>
              <a:pPr>
                <a:defRPr/>
              </a:pPr>
              <a:t>24/11/2017</a:t>
            </a:fld>
            <a:endParaRPr lang="en-US" altLang="el-GR"/>
          </a:p>
        </p:txBody>
      </p:sp>
      <p:sp>
        <p:nvSpPr>
          <p:cNvPr id="3" name="Footer Placeholder 4"/>
          <p:cNvSpPr>
            <a:spLocks noGrp="1"/>
          </p:cNvSpPr>
          <p:nvPr>
            <p:ph type="ftr" sz="quarter" idx="11"/>
          </p:nvPr>
        </p:nvSpPr>
        <p:spPr/>
        <p:txBody>
          <a:bodyPr/>
          <a:lstStyle>
            <a:lvl1pPr>
              <a:defRPr/>
            </a:lvl1pPr>
          </a:lstStyle>
          <a:p>
            <a:pPr>
              <a:defRPr/>
            </a:pPr>
            <a:endParaRPr lang="el-GR" altLang="el-GR"/>
          </a:p>
        </p:txBody>
      </p:sp>
      <p:sp>
        <p:nvSpPr>
          <p:cNvPr id="4" name="Slide Number Placeholder 5"/>
          <p:cNvSpPr>
            <a:spLocks noGrp="1"/>
          </p:cNvSpPr>
          <p:nvPr>
            <p:ph type="sldNum" sz="quarter" idx="12"/>
          </p:nvPr>
        </p:nvSpPr>
        <p:spPr/>
        <p:txBody>
          <a:bodyPr/>
          <a:lstStyle>
            <a:lvl1pPr>
              <a:defRPr/>
            </a:lvl1pPr>
          </a:lstStyle>
          <a:p>
            <a:pPr>
              <a:defRPr/>
            </a:pPr>
            <a:fld id="{6C2EDE32-6A9C-4F5E-BF5C-5934499FCF3A}" type="slidenum">
              <a:rPr lang="en-US" altLang="el-GR"/>
              <a:pPr>
                <a:defRPr/>
              </a:pPr>
              <a:t>‹#›</a:t>
            </a:fld>
            <a:endParaRPr lang="en-US" altLang="el-GR"/>
          </a:p>
        </p:txBody>
      </p:sp>
    </p:spTree>
    <p:extLst>
      <p:ext uri="{BB962C8B-B14F-4D97-AF65-F5344CB8AC3E}">
        <p14:creationId xmlns:p14="http://schemas.microsoft.com/office/powerpoint/2010/main" val="36800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1" y="273050"/>
            <a:ext cx="3008435"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3"/>
          <p:cNvSpPr>
            <a:spLocks noGrp="1"/>
          </p:cNvSpPr>
          <p:nvPr>
            <p:ph type="dt" sz="half" idx="10"/>
          </p:nvPr>
        </p:nvSpPr>
        <p:spPr/>
        <p:txBody>
          <a:bodyPr/>
          <a:lstStyle>
            <a:lvl1pPr>
              <a:defRPr/>
            </a:lvl1pPr>
          </a:lstStyle>
          <a:p>
            <a:pPr>
              <a:defRPr/>
            </a:pPr>
            <a:fld id="{14AE0E8B-125F-4C3B-8EA8-26D95C7EA746}" type="datetime1">
              <a:rPr lang="el-GR" altLang="el-GR"/>
              <a:pPr>
                <a:defRPr/>
              </a:pPr>
              <a:t>24/11/2017</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ltLang="el-GR"/>
          </a:p>
        </p:txBody>
      </p:sp>
      <p:sp>
        <p:nvSpPr>
          <p:cNvPr id="7" name="Slide Number Placeholder 5"/>
          <p:cNvSpPr>
            <a:spLocks noGrp="1"/>
          </p:cNvSpPr>
          <p:nvPr>
            <p:ph type="sldNum" sz="quarter" idx="12"/>
          </p:nvPr>
        </p:nvSpPr>
        <p:spPr/>
        <p:txBody>
          <a:bodyPr/>
          <a:lstStyle>
            <a:lvl1pPr>
              <a:defRPr/>
            </a:lvl1pPr>
          </a:lstStyle>
          <a:p>
            <a:pPr>
              <a:defRPr/>
            </a:pPr>
            <a:fld id="{D3E0EEBB-A277-4F37-8028-BCCB846E273F}" type="slidenum">
              <a:rPr lang="en-US" altLang="el-GR"/>
              <a:pPr>
                <a:defRPr/>
              </a:pPr>
              <a:t>‹#›</a:t>
            </a:fld>
            <a:endParaRPr lang="en-US" altLang="el-GR"/>
          </a:p>
        </p:txBody>
      </p:sp>
    </p:spTree>
    <p:extLst>
      <p:ext uri="{BB962C8B-B14F-4D97-AF65-F5344CB8AC3E}">
        <p14:creationId xmlns:p14="http://schemas.microsoft.com/office/powerpoint/2010/main" val="375462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166"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3"/>
          <p:cNvSpPr>
            <a:spLocks noGrp="1"/>
          </p:cNvSpPr>
          <p:nvPr>
            <p:ph type="dt" sz="half" idx="10"/>
          </p:nvPr>
        </p:nvSpPr>
        <p:spPr/>
        <p:txBody>
          <a:bodyPr/>
          <a:lstStyle>
            <a:lvl1pPr>
              <a:defRPr/>
            </a:lvl1pPr>
          </a:lstStyle>
          <a:p>
            <a:pPr>
              <a:defRPr/>
            </a:pPr>
            <a:fld id="{D625E12D-1BBA-4E31-A54D-CDCF57A43DE7}" type="datetime1">
              <a:rPr lang="el-GR" altLang="el-GR"/>
              <a:pPr>
                <a:defRPr/>
              </a:pPr>
              <a:t>24/11/2017</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ltLang="el-GR"/>
          </a:p>
        </p:txBody>
      </p:sp>
      <p:sp>
        <p:nvSpPr>
          <p:cNvPr id="7" name="Slide Number Placeholder 5"/>
          <p:cNvSpPr>
            <a:spLocks noGrp="1"/>
          </p:cNvSpPr>
          <p:nvPr>
            <p:ph type="sldNum" sz="quarter" idx="12"/>
          </p:nvPr>
        </p:nvSpPr>
        <p:spPr/>
        <p:txBody>
          <a:bodyPr/>
          <a:lstStyle>
            <a:lvl1pPr>
              <a:defRPr/>
            </a:lvl1pPr>
          </a:lstStyle>
          <a:p>
            <a:pPr>
              <a:defRPr/>
            </a:pPr>
            <a:fld id="{08B7A399-DC02-4D25-B80C-21ADA4EEA48E}" type="slidenum">
              <a:rPr lang="en-US" altLang="el-GR"/>
              <a:pPr>
                <a:defRPr/>
              </a:pPr>
              <a:t>‹#›</a:t>
            </a:fld>
            <a:endParaRPr lang="en-US" altLang="el-GR"/>
          </a:p>
        </p:txBody>
      </p:sp>
    </p:spTree>
    <p:extLst>
      <p:ext uri="{BB962C8B-B14F-4D97-AF65-F5344CB8AC3E}">
        <p14:creationId xmlns:p14="http://schemas.microsoft.com/office/powerpoint/2010/main" val="1156745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Εικόνα 1"/>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28650" y="1073150"/>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Κάντε κλικ για επεξεργασία του τίτλου</a:t>
            </a:r>
          </a:p>
        </p:txBody>
      </p:sp>
      <p:sp>
        <p:nvSpPr>
          <p:cNvPr id="1028" name="Text Placeholder 2"/>
          <p:cNvSpPr>
            <a:spLocks noGrp="1"/>
          </p:cNvSpPr>
          <p:nvPr>
            <p:ph type="body" idx="1"/>
          </p:nvPr>
        </p:nvSpPr>
        <p:spPr bwMode="auto">
          <a:xfrm>
            <a:off x="628650" y="2578100"/>
            <a:ext cx="7886700" cy="359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Κάντε κλικ για να επεξεργαστείτε τα στυλ κειμένου του υποδείγματος</a:t>
            </a:r>
          </a:p>
          <a:p>
            <a:pPr lvl="1"/>
            <a:r>
              <a:rPr lang="en-US" altLang="en-US" smtClean="0"/>
              <a:t>Δεύτερου επιπέδου</a:t>
            </a:r>
          </a:p>
          <a:p>
            <a:pPr lvl="2"/>
            <a:r>
              <a:rPr lang="en-US" altLang="en-US" smtClean="0"/>
              <a:t>Τρίτου επιπέδου</a:t>
            </a:r>
          </a:p>
          <a:p>
            <a:pPr lvl="3"/>
            <a:r>
              <a:rPr lang="en-US" altLang="en-US" smtClean="0"/>
              <a:t>Τέταρτου επιπέδου</a:t>
            </a:r>
          </a:p>
          <a:p>
            <a:pPr lvl="4"/>
            <a:r>
              <a:rPr lang="en-US" altLang="en-US" smtClean="0"/>
              <a:t>Πέμπτου επιπέδου</a:t>
            </a:r>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pitchFamily="34" charset="0"/>
              </a:defRPr>
            </a:lvl1pPr>
          </a:lstStyle>
          <a:p>
            <a:pPr>
              <a:defRPr/>
            </a:pPr>
            <a:fld id="{5D31E90A-D141-4850-AA6D-8942F5EA8AB7}" type="datetime1">
              <a:rPr lang="el-GR" altLang="el-GR"/>
              <a:pPr>
                <a:defRPr/>
              </a:pPr>
              <a:t>24/11/2017</a:t>
            </a:fld>
            <a:endParaRPr lang="en-US" altLang="el-GR"/>
          </a:p>
        </p:txBody>
      </p:sp>
      <p:sp>
        <p:nvSpPr>
          <p:cNvPr id="5" name="Footer Placehold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Arial" pitchFamily="34" charset="0"/>
              </a:defRPr>
            </a:lvl1pPr>
          </a:lstStyle>
          <a:p>
            <a:pPr>
              <a:defRPr/>
            </a:pPr>
            <a:endParaRPr lang="el-GR" altLang="el-G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Arial" pitchFamily="34" charset="0"/>
              </a:defRPr>
            </a:lvl1pPr>
          </a:lstStyle>
          <a:p>
            <a:pPr>
              <a:defRPr/>
            </a:pPr>
            <a:fld id="{A3EB1D89-41AA-4776-A884-EA4A37E01A70}" type="slidenum">
              <a:rPr lang="en-US" altLang="el-GR"/>
              <a:pPr>
                <a:defRPr/>
              </a:pPr>
              <a:t>‹#›</a:t>
            </a:fld>
            <a:endParaRPr lang="en-US" altLang="el-GR"/>
          </a:p>
        </p:txBody>
      </p:sp>
      <p:sp>
        <p:nvSpPr>
          <p:cNvPr id="15" name="TextBox 14"/>
          <p:cNvSpPr txBox="1">
            <a:spLocks noChangeArrowheads="1"/>
          </p:cNvSpPr>
          <p:nvPr userDrawn="1"/>
        </p:nvSpPr>
        <p:spPr bwMode="auto">
          <a:xfrm>
            <a:off x="-71438" y="-76200"/>
            <a:ext cx="9528176" cy="461963"/>
          </a:xfrm>
          <a:prstGeom prst="rect">
            <a:avLst/>
          </a:prstGeom>
          <a:noFill/>
          <a:ln>
            <a:noFill/>
          </a:ln>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2400" b="1" dirty="0" smtClean="0">
                <a:solidFill>
                  <a:schemeClr val="bg1"/>
                </a:solidFill>
              </a:rPr>
              <a:t>Ε.Π. «ΥΠΟΔΟΜΕΣ ΜΕΤΑΦΟΡΩΝ, ΠΕΡΙΒΑΛΛΟΝ &amp; ΑΕΙΦΟΡΟΣ ΑΝΑΠΤΥΞΗ»</a:t>
            </a:r>
          </a:p>
        </p:txBody>
      </p:sp>
      <p:sp>
        <p:nvSpPr>
          <p:cNvPr id="16" name="TextBox 15"/>
          <p:cNvSpPr txBox="1">
            <a:spLocks noChangeArrowheads="1"/>
          </p:cNvSpPr>
          <p:nvPr userDrawn="1"/>
        </p:nvSpPr>
        <p:spPr bwMode="auto">
          <a:xfrm>
            <a:off x="0" y="304800"/>
            <a:ext cx="8534400" cy="646113"/>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2000" b="1" dirty="0" smtClean="0">
                <a:solidFill>
                  <a:schemeClr val="bg1"/>
                </a:solidFill>
              </a:rPr>
              <a:t>3</a:t>
            </a:r>
            <a:r>
              <a:rPr lang="el-GR" altLang="el-GR" sz="2000" b="1" baseline="30000" dirty="0" smtClean="0">
                <a:solidFill>
                  <a:schemeClr val="bg1"/>
                </a:solidFill>
              </a:rPr>
              <a:t>η</a:t>
            </a:r>
            <a:r>
              <a:rPr lang="el-GR" altLang="el-GR" sz="2000" b="1" dirty="0" smtClean="0">
                <a:solidFill>
                  <a:schemeClr val="bg1"/>
                </a:solidFill>
              </a:rPr>
              <a:t> ΣΥΝΕΔΡΙΑΣΗ ΕΠΙΤΡΟΠΗΣ ΠΑΡΑΚΟΛΟΥΘΗΣΗΣ, </a:t>
            </a:r>
            <a:r>
              <a:rPr lang="el-GR" altLang="el-GR" sz="1600" b="1" dirty="0" smtClean="0">
                <a:solidFill>
                  <a:schemeClr val="accent1">
                    <a:lumMod val="40000"/>
                    <a:lumOff val="60000"/>
                  </a:schemeClr>
                </a:solidFill>
              </a:rPr>
              <a:t>ΑΘΗΝΑ 24 ΝΟΕΜΒΡΙΟΥ 2017</a:t>
            </a:r>
            <a:r>
              <a:rPr lang="el-GR" altLang="el-GR" sz="1600" b="1" dirty="0" smtClean="0">
                <a:solidFill>
                  <a:schemeClr val="bg1"/>
                </a:solidFill>
              </a:rPr>
              <a:t>		</a:t>
            </a:r>
          </a:p>
        </p:txBody>
      </p:sp>
      <p:pic>
        <p:nvPicPr>
          <p:cNvPr id="18" name="Εικόνα 15"/>
          <p:cNvPicPr>
            <a:picLocks noChangeAspect="1"/>
          </p:cNvPicPr>
          <p:nvPr userDrawn="1"/>
        </p:nvPicPr>
        <p:blipFill>
          <a:blip r:embed="rId14"/>
          <a:stretch>
            <a:fillRect/>
          </a:stretch>
        </p:blipFill>
        <p:spPr>
          <a:xfrm>
            <a:off x="41275" y="5181600"/>
            <a:ext cx="1431925" cy="1624013"/>
          </a:xfrm>
          <a:prstGeom prst="rect">
            <a:avLst/>
          </a:prstGeom>
          <a:noFill/>
          <a:effectLst>
            <a:outerShdw blurRad="254000" dist="50800" dir="5400000" algn="ctr" rotWithShape="0">
              <a:schemeClr val="bg1">
                <a:alpha val="60000"/>
              </a:schemeClr>
            </a:outerShdw>
          </a:effectLst>
        </p:spPr>
      </p:pic>
    </p:spTree>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a:solidFill>
            <a:schemeClr val="tx1"/>
          </a:solidFill>
          <a:latin typeface="+mn-lt"/>
        </a:defRPr>
      </a:lvl2pPr>
      <a:lvl3pPr marL="1143000" indent="-228600" algn="l" rtl="0" eaLnBrk="0" fontAlgn="base" hangingPunct="0">
        <a:lnSpc>
          <a:spcPct val="90000"/>
        </a:lnSpc>
        <a:spcBef>
          <a:spcPts val="500"/>
        </a:spcBef>
        <a:spcAft>
          <a:spcPct val="0"/>
        </a:spcAft>
        <a:buFont typeface="Arial" charset="0"/>
        <a:buChar char="•"/>
        <a:defRPr sz="2000">
          <a:solidFill>
            <a:schemeClr val="tx1"/>
          </a:solidFill>
          <a:latin typeface="+mn-lt"/>
        </a:defRPr>
      </a:lvl3pPr>
      <a:lvl4pPr marL="1600200" indent="-228600" algn="l" rtl="0" eaLnBrk="0" fontAlgn="base" hangingPunct="0">
        <a:lnSpc>
          <a:spcPct val="90000"/>
        </a:lnSpc>
        <a:spcBef>
          <a:spcPts val="500"/>
        </a:spcBef>
        <a:spcAft>
          <a:spcPct val="0"/>
        </a:spcAft>
        <a:buFont typeface="Arial" charset="0"/>
        <a:buChar char="•"/>
        <a:defRPr>
          <a:solidFill>
            <a:schemeClr val="tx1"/>
          </a:solidFill>
          <a:latin typeface="+mn-lt"/>
        </a:defRPr>
      </a:lvl4pPr>
      <a:lvl5pPr marL="2057400" indent="-228600" algn="l" rtl="0" eaLnBrk="0" fontAlgn="base" hangingPunct="0">
        <a:lnSpc>
          <a:spcPct val="90000"/>
        </a:lnSpc>
        <a:spcBef>
          <a:spcPts val="500"/>
        </a:spcBef>
        <a:spcAft>
          <a:spcPct val="0"/>
        </a:spcAft>
        <a:buFont typeface="Arial" charset="0"/>
        <a:buChar char="•"/>
        <a:defRPr>
          <a:solidFill>
            <a:schemeClr val="tx1"/>
          </a:solidFill>
          <a:latin typeface="+mn-lt"/>
        </a:defRPr>
      </a:lvl5pPr>
      <a:lvl6pPr marL="2514600" indent="-228600" algn="l" rtl="0" fontAlgn="base">
        <a:lnSpc>
          <a:spcPct val="90000"/>
        </a:lnSpc>
        <a:spcBef>
          <a:spcPts val="500"/>
        </a:spcBef>
        <a:spcAft>
          <a:spcPct val="0"/>
        </a:spcAft>
        <a:buFont typeface="Arial" pitchFamily="34" charset="0"/>
        <a:buChar char="•"/>
        <a:defRPr>
          <a:solidFill>
            <a:schemeClr val="tx1"/>
          </a:solidFill>
          <a:latin typeface="+mn-lt"/>
        </a:defRPr>
      </a:lvl6pPr>
      <a:lvl7pPr marL="2971800" indent="-228600" algn="l" rtl="0" fontAlgn="base">
        <a:lnSpc>
          <a:spcPct val="90000"/>
        </a:lnSpc>
        <a:spcBef>
          <a:spcPts val="500"/>
        </a:spcBef>
        <a:spcAft>
          <a:spcPct val="0"/>
        </a:spcAft>
        <a:buFont typeface="Arial" pitchFamily="34" charset="0"/>
        <a:buChar char="•"/>
        <a:defRPr>
          <a:solidFill>
            <a:schemeClr val="tx1"/>
          </a:solidFill>
          <a:latin typeface="+mn-lt"/>
        </a:defRPr>
      </a:lvl7pPr>
      <a:lvl8pPr marL="3429000" indent="-228600" algn="l" rtl="0" fontAlgn="base">
        <a:lnSpc>
          <a:spcPct val="90000"/>
        </a:lnSpc>
        <a:spcBef>
          <a:spcPts val="500"/>
        </a:spcBef>
        <a:spcAft>
          <a:spcPct val="0"/>
        </a:spcAft>
        <a:buFont typeface="Arial" pitchFamily="34" charset="0"/>
        <a:buChar char="•"/>
        <a:defRPr>
          <a:solidFill>
            <a:schemeClr val="tx1"/>
          </a:solidFill>
          <a:latin typeface="+mn-lt"/>
        </a:defRPr>
      </a:lvl8pPr>
      <a:lvl9pPr marL="3886200" indent="-228600" algn="l" rtl="0" fontAlgn="base">
        <a:lnSpc>
          <a:spcPct val="90000"/>
        </a:lnSpc>
        <a:spcBef>
          <a:spcPts val="500"/>
        </a:spcBef>
        <a:spcAft>
          <a:spcPct val="0"/>
        </a:spcAft>
        <a:buFont typeface="Arial" pitchFamily="34" charset="0"/>
        <a:buChar char="•"/>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1073150"/>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28650" y="2578100"/>
            <a:ext cx="7886700" cy="359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pitchFamily="34" charset="0"/>
              </a:defRPr>
            </a:lvl1pPr>
          </a:lstStyle>
          <a:p>
            <a:pPr>
              <a:defRPr/>
            </a:pPr>
            <a:fld id="{CC78F5DD-0B26-46A1-912C-1DCC174C33AC}" type="datetime1">
              <a:rPr lang="el-GR" altLang="el-GR"/>
              <a:pPr>
                <a:defRPr/>
              </a:pPr>
              <a:t>24/11/2017</a:t>
            </a:fld>
            <a:endParaRPr lang="en-US" altLang="el-GR"/>
          </a:p>
        </p:txBody>
      </p:sp>
      <p:sp>
        <p:nvSpPr>
          <p:cNvPr id="11" name="Footer Placehold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Arial" pitchFamily="34" charset="0"/>
              </a:defRPr>
            </a:lvl1pPr>
          </a:lstStyle>
          <a:p>
            <a:pPr>
              <a:defRPr/>
            </a:pPr>
            <a:endParaRPr lang="el-GR" altLang="el-GR"/>
          </a:p>
        </p:txBody>
      </p:sp>
      <p:sp>
        <p:nvSpPr>
          <p:cNvPr id="12"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Arial" pitchFamily="34" charset="0"/>
              </a:defRPr>
            </a:lvl1pPr>
          </a:lstStyle>
          <a:p>
            <a:pPr>
              <a:defRPr/>
            </a:pPr>
            <a:fld id="{E7762C61-F42F-405E-BB10-60CE1B5157EA}"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Lst>
  <p:hf hdr="0" ftr="0" dt="0"/>
  <p:txStyles>
    <p:titleStyle>
      <a:lvl1pPr algn="l" rtl="0" eaLnBrk="0" fontAlgn="base" hangingPunct="0">
        <a:lnSpc>
          <a:spcPct val="90000"/>
        </a:lnSpc>
        <a:spcBef>
          <a:spcPct val="0"/>
        </a:spcBef>
        <a:spcAft>
          <a:spcPct val="0"/>
        </a:spcAft>
        <a:defRPr sz="3600" b="1" kern="1200">
          <a:solidFill>
            <a:srgbClr val="0070C0"/>
          </a:solidFill>
          <a:latin typeface="Arial" charset="0"/>
          <a:ea typeface="+mj-ea"/>
          <a:cs typeface="+mj-cs"/>
        </a:defRPr>
      </a:lvl1pPr>
      <a:lvl2pPr algn="l" rtl="0" eaLnBrk="0" fontAlgn="base" hangingPunct="0">
        <a:lnSpc>
          <a:spcPct val="90000"/>
        </a:lnSpc>
        <a:spcBef>
          <a:spcPct val="0"/>
        </a:spcBef>
        <a:spcAft>
          <a:spcPct val="0"/>
        </a:spcAft>
        <a:defRPr sz="3600" b="1">
          <a:solidFill>
            <a:srgbClr val="0070C0"/>
          </a:solidFill>
          <a:latin typeface="Arial" charset="0"/>
        </a:defRPr>
      </a:lvl2pPr>
      <a:lvl3pPr algn="l" rtl="0" eaLnBrk="0" fontAlgn="base" hangingPunct="0">
        <a:lnSpc>
          <a:spcPct val="90000"/>
        </a:lnSpc>
        <a:spcBef>
          <a:spcPct val="0"/>
        </a:spcBef>
        <a:spcAft>
          <a:spcPct val="0"/>
        </a:spcAft>
        <a:defRPr sz="3600" b="1">
          <a:solidFill>
            <a:srgbClr val="0070C0"/>
          </a:solidFill>
          <a:latin typeface="Arial" charset="0"/>
        </a:defRPr>
      </a:lvl3pPr>
      <a:lvl4pPr algn="l" rtl="0" eaLnBrk="0" fontAlgn="base" hangingPunct="0">
        <a:lnSpc>
          <a:spcPct val="90000"/>
        </a:lnSpc>
        <a:spcBef>
          <a:spcPct val="0"/>
        </a:spcBef>
        <a:spcAft>
          <a:spcPct val="0"/>
        </a:spcAft>
        <a:defRPr sz="3600" b="1">
          <a:solidFill>
            <a:srgbClr val="0070C0"/>
          </a:solidFill>
          <a:latin typeface="Arial" charset="0"/>
        </a:defRPr>
      </a:lvl4pPr>
      <a:lvl5pPr algn="l" rtl="0" eaLnBrk="0" fontAlgn="base" hangingPunct="0">
        <a:lnSpc>
          <a:spcPct val="90000"/>
        </a:lnSpc>
        <a:spcBef>
          <a:spcPct val="0"/>
        </a:spcBef>
        <a:spcAft>
          <a:spcPct val="0"/>
        </a:spcAft>
        <a:defRPr sz="3600" b="1">
          <a:solidFill>
            <a:srgbClr val="0070C0"/>
          </a:solidFill>
          <a:latin typeface="Arial" charset="0"/>
        </a:defRPr>
      </a:lvl5pPr>
      <a:lvl6pPr marL="457200" algn="l" rtl="0" eaLnBrk="1" fontAlgn="base" hangingPunct="1">
        <a:lnSpc>
          <a:spcPct val="90000"/>
        </a:lnSpc>
        <a:spcBef>
          <a:spcPct val="0"/>
        </a:spcBef>
        <a:spcAft>
          <a:spcPct val="0"/>
        </a:spcAft>
        <a:defRPr sz="4400" b="1">
          <a:solidFill>
            <a:srgbClr val="0070C0"/>
          </a:solidFill>
          <a:latin typeface="Calibri Light" charset="0"/>
        </a:defRPr>
      </a:lvl6pPr>
      <a:lvl7pPr marL="914400" algn="l" rtl="0" eaLnBrk="1" fontAlgn="base" hangingPunct="1">
        <a:lnSpc>
          <a:spcPct val="90000"/>
        </a:lnSpc>
        <a:spcBef>
          <a:spcPct val="0"/>
        </a:spcBef>
        <a:spcAft>
          <a:spcPct val="0"/>
        </a:spcAft>
        <a:defRPr sz="4400" b="1">
          <a:solidFill>
            <a:srgbClr val="0070C0"/>
          </a:solidFill>
          <a:latin typeface="Calibri Light" charset="0"/>
        </a:defRPr>
      </a:lvl7pPr>
      <a:lvl8pPr marL="1371600" algn="l" rtl="0" eaLnBrk="1" fontAlgn="base" hangingPunct="1">
        <a:lnSpc>
          <a:spcPct val="90000"/>
        </a:lnSpc>
        <a:spcBef>
          <a:spcPct val="0"/>
        </a:spcBef>
        <a:spcAft>
          <a:spcPct val="0"/>
        </a:spcAft>
        <a:defRPr sz="4400" b="1">
          <a:solidFill>
            <a:srgbClr val="0070C0"/>
          </a:solidFill>
          <a:latin typeface="Calibri Light" charset="0"/>
        </a:defRPr>
      </a:lvl8pPr>
      <a:lvl9pPr marL="1828800" algn="l" rtl="0" eaLnBrk="1" fontAlgn="base" hangingPunct="1">
        <a:lnSpc>
          <a:spcPct val="90000"/>
        </a:lnSpc>
        <a:spcBef>
          <a:spcPct val="0"/>
        </a:spcBef>
        <a:spcAft>
          <a:spcPct val="0"/>
        </a:spcAft>
        <a:defRPr sz="4400" b="1">
          <a:solidFill>
            <a:srgbClr val="0070C0"/>
          </a:solidFill>
          <a:latin typeface="Calibri Light"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Arial" charset="0"/>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Arial" charset="0"/>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Arial" charset="0"/>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Arial" charset="0"/>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3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txBox="1">
            <a:spLocks/>
          </p:cNvSpPr>
          <p:nvPr/>
        </p:nvSpPr>
        <p:spPr bwMode="auto">
          <a:xfrm>
            <a:off x="533400" y="1524000"/>
            <a:ext cx="7772400" cy="3048000"/>
          </a:xfrm>
          <a:prstGeom prst="rect">
            <a:avLst/>
          </a:prstGeom>
          <a:noFill/>
          <a:ln w="9525">
            <a:noFill/>
            <a:miter lim="800000"/>
            <a:headEnd/>
            <a:tailEnd/>
          </a:ln>
        </p:spPr>
        <p:txBody>
          <a:bodyPr/>
          <a:lstStyle/>
          <a:p>
            <a:pPr eaLnBrk="0" hangingPunct="0">
              <a:lnSpc>
                <a:spcPct val="90000"/>
              </a:lnSpc>
              <a:defRPr/>
            </a:pPr>
            <a:r>
              <a:rPr lang="el-GR" sz="3200" b="1" dirty="0" smtClean="0">
                <a:solidFill>
                  <a:srgbClr val="0070C0"/>
                </a:solidFill>
                <a:latin typeface="Calibri" panose="020F0502020204030204" pitchFamily="34" charset="0"/>
                <a:ea typeface="+mj-ea"/>
                <a:cs typeface="+mj-cs"/>
              </a:rPr>
              <a:t>Ε.Π</a:t>
            </a:r>
            <a:r>
              <a:rPr lang="el-GR" sz="3200" b="1" dirty="0">
                <a:solidFill>
                  <a:srgbClr val="0070C0"/>
                </a:solidFill>
                <a:latin typeface="Calibri" panose="020F0502020204030204" pitchFamily="34" charset="0"/>
                <a:ea typeface="+mj-ea"/>
                <a:cs typeface="+mj-cs"/>
              </a:rPr>
              <a:t>. «ΥΠΟΔΟΜΕΣ ΜΕΤΑΦΟΡΩΝ, </a:t>
            </a:r>
            <a:br>
              <a:rPr lang="el-GR" sz="3200" b="1" dirty="0">
                <a:solidFill>
                  <a:srgbClr val="0070C0"/>
                </a:solidFill>
                <a:latin typeface="Calibri" panose="020F0502020204030204" pitchFamily="34" charset="0"/>
                <a:ea typeface="+mj-ea"/>
                <a:cs typeface="+mj-cs"/>
              </a:rPr>
            </a:br>
            <a:r>
              <a:rPr lang="el-GR" sz="3200" b="1" dirty="0">
                <a:solidFill>
                  <a:srgbClr val="0070C0"/>
                </a:solidFill>
                <a:latin typeface="Calibri" panose="020F0502020204030204" pitchFamily="34" charset="0"/>
                <a:ea typeface="+mj-ea"/>
                <a:cs typeface="+mj-cs"/>
              </a:rPr>
              <a:t>ΠΕΡΙΒΑΛΛΟΝ &amp; ΑΕΙΦΟΡΟΣ ΑΝΑΠΤΥΞΗ»</a:t>
            </a:r>
            <a:br>
              <a:rPr lang="el-GR" sz="3200" b="1" dirty="0">
                <a:solidFill>
                  <a:srgbClr val="0070C0"/>
                </a:solidFill>
                <a:latin typeface="Calibri" panose="020F0502020204030204" pitchFamily="34" charset="0"/>
                <a:ea typeface="+mj-ea"/>
                <a:cs typeface="+mj-cs"/>
              </a:rPr>
            </a:br>
            <a:endParaRPr lang="el-GR" sz="3200" b="1" dirty="0" smtClean="0">
              <a:solidFill>
                <a:srgbClr val="0070C0"/>
              </a:solidFill>
              <a:latin typeface="Calibri" panose="020F0502020204030204" pitchFamily="34" charset="0"/>
              <a:ea typeface="+mj-ea"/>
              <a:cs typeface="+mj-cs"/>
            </a:endParaRPr>
          </a:p>
          <a:p>
            <a:pPr eaLnBrk="0" hangingPunct="0">
              <a:lnSpc>
                <a:spcPct val="90000"/>
              </a:lnSpc>
              <a:defRPr/>
            </a:pPr>
            <a:r>
              <a:rPr lang="el-GR" sz="3200" b="1" dirty="0" smtClean="0">
                <a:solidFill>
                  <a:srgbClr val="0070C0"/>
                </a:solidFill>
                <a:effectLst>
                  <a:outerShdw blurRad="38100" dist="38100" dir="2700000" algn="tl">
                    <a:srgbClr val="000000">
                      <a:alpha val="43137"/>
                    </a:srgbClr>
                  </a:outerShdw>
                </a:effectLst>
                <a:latin typeface="Calibri" panose="020F0502020204030204" pitchFamily="34" charset="0"/>
                <a:ea typeface="+mj-ea"/>
                <a:cs typeface="+mj-cs"/>
              </a:rPr>
              <a:t>ΤΟΜΕΑΣ ΠΕΡΙΒΑΛΛΟΝΤΟΣ</a:t>
            </a:r>
            <a:endParaRPr lang="en-US" sz="3200" b="1" dirty="0" smtClean="0">
              <a:solidFill>
                <a:srgbClr val="0070C0"/>
              </a:solidFill>
              <a:effectLst>
                <a:outerShdw blurRad="38100" dist="38100" dir="2700000" algn="tl">
                  <a:srgbClr val="000000">
                    <a:alpha val="43137"/>
                  </a:srgbClr>
                </a:outerShdw>
              </a:effectLst>
              <a:latin typeface="Calibri" panose="020F0502020204030204" pitchFamily="34" charset="0"/>
              <a:ea typeface="+mj-ea"/>
              <a:cs typeface="+mj-cs"/>
            </a:endParaRPr>
          </a:p>
          <a:p>
            <a:pPr eaLnBrk="0" hangingPunct="0">
              <a:lnSpc>
                <a:spcPct val="90000"/>
              </a:lnSpc>
              <a:defRPr/>
            </a:pPr>
            <a:endParaRPr lang="el-GR" sz="3200" b="1" dirty="0">
              <a:solidFill>
                <a:srgbClr val="0070C0"/>
              </a:solidFill>
              <a:latin typeface="Calibri Light" pitchFamily="34" charset="0"/>
              <a:ea typeface="+mj-ea"/>
              <a:cs typeface="+mj-cs"/>
            </a:endParaRPr>
          </a:p>
          <a:p>
            <a:pPr eaLnBrk="0" hangingPunct="0">
              <a:lnSpc>
                <a:spcPct val="90000"/>
              </a:lnSpc>
              <a:defRPr/>
            </a:pPr>
            <a:r>
              <a:rPr lang="el-GR" sz="2800" b="1" i="1" dirty="0" smtClean="0">
                <a:solidFill>
                  <a:srgbClr val="0070C0"/>
                </a:solidFill>
                <a:latin typeface="Calibri Light" pitchFamily="34" charset="0"/>
                <a:ea typeface="+mj-ea"/>
                <a:cs typeface="+mj-cs"/>
              </a:rPr>
              <a:t>ΠΑΡΟΥΣΙΑΣΗ ΠΡΟΟΔΟΥ</a:t>
            </a:r>
            <a:r>
              <a:rPr lang="el-GR" sz="2800" b="1" i="1" dirty="0">
                <a:solidFill>
                  <a:srgbClr val="0070C0"/>
                </a:solidFill>
                <a:latin typeface="Calibri Light" pitchFamily="34" charset="0"/>
                <a:ea typeface="+mj-ea"/>
                <a:cs typeface="+mj-cs"/>
              </a:rPr>
              <a:t> </a:t>
            </a:r>
            <a:endParaRPr lang="el-GR" sz="2800" b="1" i="1" dirty="0" smtClean="0">
              <a:solidFill>
                <a:srgbClr val="0070C0"/>
              </a:solidFill>
              <a:latin typeface="Calibri Light" pitchFamily="34" charset="0"/>
              <a:ea typeface="+mj-ea"/>
              <a:cs typeface="+mj-cs"/>
            </a:endParaRPr>
          </a:p>
          <a:p>
            <a:pPr eaLnBrk="0" hangingPunct="0">
              <a:lnSpc>
                <a:spcPct val="90000"/>
              </a:lnSpc>
              <a:defRPr/>
            </a:pPr>
            <a:r>
              <a:rPr lang="el-GR" sz="2800" b="1" i="1" dirty="0" smtClean="0">
                <a:solidFill>
                  <a:srgbClr val="0070C0"/>
                </a:solidFill>
                <a:latin typeface="Calibri Light" pitchFamily="34" charset="0"/>
                <a:ea typeface="+mj-ea"/>
                <a:cs typeface="+mj-cs"/>
              </a:rPr>
              <a:t>ΑΞΟΝΩΝ ΠΡΟΤΕΡΑΙΟΤΗΤΑΣ 10-14</a:t>
            </a:r>
            <a:r>
              <a:rPr lang="en-US" sz="2800" b="1" dirty="0" smtClean="0">
                <a:solidFill>
                  <a:srgbClr val="0070C0"/>
                </a:solidFill>
                <a:latin typeface="Calibri Light" pitchFamily="34" charset="0"/>
                <a:ea typeface="+mj-ea"/>
                <a:cs typeface="+mj-cs"/>
              </a:rPr>
              <a:t/>
            </a:r>
            <a:br>
              <a:rPr lang="en-US" sz="2800" b="1" dirty="0" smtClean="0">
                <a:solidFill>
                  <a:srgbClr val="0070C0"/>
                </a:solidFill>
                <a:latin typeface="Calibri Light" pitchFamily="34" charset="0"/>
                <a:ea typeface="+mj-ea"/>
                <a:cs typeface="+mj-cs"/>
              </a:rPr>
            </a:br>
            <a:r>
              <a:rPr lang="en-US" sz="1600" b="1" dirty="0" smtClean="0">
                <a:solidFill>
                  <a:srgbClr val="0070C0"/>
                </a:solidFill>
                <a:latin typeface="Calibri Light" pitchFamily="34" charset="0"/>
                <a:ea typeface="+mj-ea"/>
                <a:cs typeface="+mj-cs"/>
              </a:rPr>
              <a:t/>
            </a:r>
            <a:br>
              <a:rPr lang="en-US" sz="1600" b="1" dirty="0" smtClean="0">
                <a:solidFill>
                  <a:srgbClr val="0070C0"/>
                </a:solidFill>
                <a:latin typeface="Calibri Light" pitchFamily="34" charset="0"/>
                <a:ea typeface="+mj-ea"/>
                <a:cs typeface="+mj-cs"/>
              </a:rPr>
            </a:br>
            <a:endParaRPr lang="el-GR" sz="1600" b="1" dirty="0" smtClean="0">
              <a:solidFill>
                <a:srgbClr val="0070C0"/>
              </a:solidFill>
              <a:latin typeface="Calibri Light" pitchFamily="34" charset="0"/>
              <a:ea typeface="+mj-ea"/>
              <a:cs typeface="+mj-cs"/>
            </a:endParaRPr>
          </a:p>
          <a:p>
            <a:pPr eaLnBrk="0" hangingPunct="0">
              <a:lnSpc>
                <a:spcPct val="90000"/>
              </a:lnSpc>
              <a:defRPr/>
            </a:pPr>
            <a:r>
              <a:rPr lang="el-GR" sz="1600" b="1" dirty="0" smtClean="0">
                <a:solidFill>
                  <a:srgbClr val="0070C0"/>
                </a:solidFill>
                <a:latin typeface="Calibri Light" pitchFamily="34" charset="0"/>
                <a:ea typeface="+mj-ea"/>
                <a:cs typeface="+mj-cs"/>
              </a:rPr>
              <a:t>ΝΙΚΟΛΑΟΣ ΜΑΜΑΛΟΥΓΚΑΣ</a:t>
            </a:r>
            <a:endParaRPr lang="el-GR" sz="1600" b="1" dirty="0">
              <a:solidFill>
                <a:srgbClr val="0070C0"/>
              </a:solidFill>
              <a:latin typeface="Calibri Light" pitchFamily="34" charset="0"/>
              <a:ea typeface="+mj-ea"/>
              <a:cs typeface="+mj-cs"/>
            </a:endParaRPr>
          </a:p>
          <a:p>
            <a:pPr eaLnBrk="0" hangingPunct="0">
              <a:lnSpc>
                <a:spcPct val="90000"/>
              </a:lnSpc>
              <a:defRPr/>
            </a:pPr>
            <a:r>
              <a:rPr lang="el-GR" sz="1600" b="1" dirty="0" smtClean="0">
                <a:solidFill>
                  <a:srgbClr val="0070C0"/>
                </a:solidFill>
                <a:latin typeface="Calibri Light" pitchFamily="34" charset="0"/>
                <a:ea typeface="+mj-ea"/>
                <a:cs typeface="+mj-cs"/>
              </a:rPr>
              <a:t>Προϊστάμενος Υποδιεύθυνσης Τομέα Περιβάλλοντος</a:t>
            </a:r>
          </a:p>
          <a:p>
            <a:pPr eaLnBrk="0" hangingPunct="0">
              <a:lnSpc>
                <a:spcPct val="90000"/>
              </a:lnSpc>
              <a:defRPr/>
            </a:pPr>
            <a:r>
              <a:rPr lang="el-GR" sz="1600" b="1" dirty="0" smtClean="0">
                <a:solidFill>
                  <a:srgbClr val="0070C0"/>
                </a:solidFill>
                <a:latin typeface="Calibri Light" pitchFamily="34" charset="0"/>
                <a:ea typeface="+mj-ea"/>
                <a:cs typeface="+mj-cs"/>
              </a:rPr>
              <a:t>ΕΥΔ/ΕΠ-ΥΜΕΠΕΡΑΑ</a:t>
            </a: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l-GR" b="1" dirty="0" smtClean="0">
                <a:solidFill>
                  <a:srgbClr val="0070C0"/>
                </a:solidFill>
                <a:latin typeface="Calibri Light" pitchFamily="34" charset="0"/>
                <a:ea typeface="+mj-ea"/>
                <a:cs typeface="+mj-cs"/>
              </a:rPr>
              <a:t/>
            </a:r>
            <a:br>
              <a:rPr lang="el-GR" b="1" dirty="0" smtClean="0">
                <a:solidFill>
                  <a:srgbClr val="0070C0"/>
                </a:solidFill>
                <a:latin typeface="Calibri Light" pitchFamily="34" charset="0"/>
                <a:ea typeface="+mj-ea"/>
                <a:cs typeface="+mj-cs"/>
              </a:rPr>
            </a:br>
            <a:endParaRPr lang="el-GR" b="1" dirty="0">
              <a:solidFill>
                <a:srgbClr val="0070C0"/>
              </a:solidFill>
              <a:latin typeface="Calibri Light" pitchFamily="34"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200150"/>
            <a:ext cx="8382000" cy="381000"/>
          </a:xfrm>
        </p:spPr>
        <p:txBody>
          <a:bodyPr/>
          <a:lstStyle/>
          <a:p>
            <a:pPr eaLnBrk="1" hangingPunct="1">
              <a:defRPr/>
            </a:pPr>
            <a:r>
              <a:rPr lang="el-GR" altLang="el-GR" sz="2400" dirty="0" smtClean="0">
                <a:latin typeface="+mn-lt"/>
                <a:ea typeface="+mn-ea"/>
                <a:cs typeface="+mn-cs"/>
              </a:rPr>
              <a:t>ΑΞΟΝΑΣ ΠΡΟΤΕΡΑΙΟΤΗΤΑΣ 11</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4153406002"/>
              </p:ext>
            </p:extLst>
          </p:nvPr>
        </p:nvGraphicFramePr>
        <p:xfrm>
          <a:off x="609600" y="2048762"/>
          <a:ext cx="5410200" cy="723013"/>
        </p:xfrm>
        <a:graphic>
          <a:graphicData uri="http://schemas.openxmlformats.org/drawingml/2006/table">
            <a:tbl>
              <a:tblPr/>
              <a:tblGrid>
                <a:gridCol w="2282429"/>
                <a:gridCol w="1756171"/>
                <a:gridCol w="1371600"/>
              </a:tblGrid>
              <a:tr h="381000">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a:t>
                      </a:r>
                      <a:r>
                        <a:rPr lang="el-GR" sz="1200" b="1" i="0" u="none" strike="noStrike" dirty="0">
                          <a:solidFill>
                            <a:schemeClr val="bg1"/>
                          </a:solidFill>
                          <a:effectLst/>
                          <a:latin typeface="Arial" panose="020B0604020202020204" pitchFamily="34" charset="0"/>
                          <a:cs typeface="Arial" panose="020B0604020202020204" pitchFamily="34" charset="0"/>
                        </a:rPr>
                        <a:t>Δημόσια Δαπάνη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a:solidFill>
                            <a:schemeClr val="bg1"/>
                          </a:solidFill>
                          <a:effectLst/>
                          <a:latin typeface="Arial" panose="020B0604020202020204" pitchFamily="34" charset="0"/>
                          <a:cs typeface="Arial" panose="020B0604020202020204" pitchFamily="34" charset="0"/>
                        </a:rPr>
                        <a:t>Κοινοτική Συνδρομή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dirty="0" smtClean="0">
                          <a:solidFill>
                            <a:schemeClr val="bg1"/>
                          </a:solidFill>
                          <a:latin typeface="Arial" panose="020B0604020202020204" pitchFamily="34" charset="0"/>
                          <a:cs typeface="Arial" panose="020B0604020202020204" pitchFamily="34" charset="0"/>
                        </a:rPr>
                        <a:t>Βαρύτητα ΑΠ 11 στο Ε.Π</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42013">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115,5</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98,2</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2,27%</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3" name="Rectangle 4"/>
          <p:cNvSpPr txBox="1">
            <a:spLocks noChangeArrowheads="1"/>
          </p:cNvSpPr>
          <p:nvPr/>
        </p:nvSpPr>
        <p:spPr bwMode="auto">
          <a:xfrm>
            <a:off x="638618" y="3266188"/>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Ενεργοποίηση</a:t>
            </a:r>
            <a:endParaRPr lang="el-GR" altLang="el-GR" sz="1800" kern="0" dirty="0" smtClean="0">
              <a:latin typeface="+mn-lt"/>
            </a:endParaRPr>
          </a:p>
        </p:txBody>
      </p:sp>
      <p:graphicFrame>
        <p:nvGraphicFramePr>
          <p:cNvPr id="25" name="Πίνακας 24"/>
          <p:cNvGraphicFramePr>
            <a:graphicFrameLocks noGrp="1"/>
          </p:cNvGraphicFramePr>
          <p:nvPr>
            <p:extLst>
              <p:ext uri="{D42A27DB-BD31-4B8C-83A1-F6EECF244321}">
                <p14:modId xmlns:p14="http://schemas.microsoft.com/office/powerpoint/2010/main" val="3425043706"/>
              </p:ext>
            </p:extLst>
          </p:nvPr>
        </p:nvGraphicFramePr>
        <p:xfrm>
          <a:off x="648143" y="3642093"/>
          <a:ext cx="6477000" cy="1153636"/>
        </p:xfrm>
        <a:graphic>
          <a:graphicData uri="http://schemas.openxmlformats.org/drawingml/2006/table">
            <a:tbl>
              <a:tblPr/>
              <a:tblGrid>
                <a:gridCol w="1688163"/>
                <a:gridCol w="1614765"/>
                <a:gridCol w="2031072"/>
                <a:gridCol w="1143000"/>
              </a:tblGrid>
              <a:tr h="457201">
                <a:tc>
                  <a:txBody>
                    <a:bodyPr/>
                    <a:lstStyle/>
                    <a:p>
                      <a:pPr algn="l"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Δημόσια Δαπάνη (εκατ. €)</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Ποσοστό επί του ΑΠ</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81001">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Εξειδίκευση</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2 δράσεις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115,5</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100%</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15434">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Προσκλήσεις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 πρόσκληση</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4,7</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4,1%</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70613" y="1716715"/>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Χρηματοδότηση</a:t>
            </a:r>
            <a:r>
              <a:rPr lang="el-GR" altLang="el-GR" sz="1800" kern="0" dirty="0" smtClean="0">
                <a:latin typeface="+mn-lt"/>
              </a:rPr>
              <a:t/>
            </a:r>
            <a:br>
              <a:rPr lang="el-GR" altLang="el-GR" sz="1800" kern="0" dirty="0" smtClean="0">
                <a:latin typeface="+mn-lt"/>
              </a:rPr>
            </a:br>
            <a:endParaRPr lang="el-GR" altLang="el-GR" sz="1800" kern="0" dirty="0" smtClean="0">
              <a:latin typeface="+mn-lt"/>
            </a:endParaRPr>
          </a:p>
        </p:txBody>
      </p:sp>
      <p:sp>
        <p:nvSpPr>
          <p:cNvPr id="29" name="Επεξήγηση με γραμμή 1 28"/>
          <p:cNvSpPr/>
          <p:nvPr/>
        </p:nvSpPr>
        <p:spPr>
          <a:xfrm>
            <a:off x="7467600" y="3657600"/>
            <a:ext cx="1520456" cy="685800"/>
          </a:xfrm>
          <a:prstGeom prst="borderCallout1">
            <a:avLst>
              <a:gd name="adj1" fmla="val 48490"/>
              <a:gd name="adj2" fmla="val -130"/>
              <a:gd name="adj3" fmla="val 94978"/>
              <a:gd name="adj4" fmla="val -39648"/>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dirty="0" smtClean="0"/>
              <a:t>Έχει εξειδικευθεί το σύνολο του ΑΠ 11</a:t>
            </a:r>
            <a:endParaRPr lang="el-GR" sz="1400" b="1" dirty="0"/>
          </a:p>
        </p:txBody>
      </p:sp>
      <p:sp>
        <p:nvSpPr>
          <p:cNvPr id="32" name="Επεξήγηση με γραμμή 1 31"/>
          <p:cNvSpPr/>
          <p:nvPr/>
        </p:nvSpPr>
        <p:spPr>
          <a:xfrm>
            <a:off x="5410200" y="5029200"/>
            <a:ext cx="2282456" cy="762000"/>
          </a:xfrm>
          <a:prstGeom prst="borderCallout1">
            <a:avLst>
              <a:gd name="adj1" fmla="val 51027"/>
              <a:gd name="adj2" fmla="val -595"/>
              <a:gd name="adj3" fmla="val -26613"/>
              <a:gd name="adj4" fmla="val -16971"/>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i="1" dirty="0"/>
              <a:t>Ποσοστό ΣΔΔ προσκλήσεων επί της εξειδικευμένης ΣΔΔ του Άξονα: </a:t>
            </a:r>
            <a:r>
              <a:rPr lang="el-GR" sz="1400" b="1" i="1" dirty="0" smtClean="0"/>
              <a:t>4,1% </a:t>
            </a:r>
            <a:endParaRPr lang="el-GR" sz="1400" b="1" dirty="0"/>
          </a:p>
        </p:txBody>
      </p:sp>
    </p:spTree>
    <p:extLst>
      <p:ext uri="{BB962C8B-B14F-4D97-AF65-F5344CB8AC3E}">
        <p14:creationId xmlns:p14="http://schemas.microsoft.com/office/powerpoint/2010/main" val="2641085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381000"/>
          </a:xfrm>
        </p:spPr>
        <p:txBody>
          <a:bodyPr/>
          <a:lstStyle/>
          <a:p>
            <a:pPr eaLnBrk="1" hangingPunct="1">
              <a:defRPr/>
            </a:pPr>
            <a:r>
              <a:rPr lang="el-GR" altLang="el-GR" sz="2400" dirty="0" smtClean="0">
                <a:latin typeface="+mn-lt"/>
                <a:ea typeface="+mn-ea"/>
                <a:cs typeface="+mn-cs"/>
              </a:rPr>
              <a:t>ΑΞΟΝΑΣ ΠΡΟΤΕΡΑΙΟΤΗΤΑΣ 11</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3828612880"/>
              </p:ext>
            </p:extLst>
          </p:nvPr>
        </p:nvGraphicFramePr>
        <p:xfrm>
          <a:off x="558209" y="2057400"/>
          <a:ext cx="6705600" cy="951613"/>
        </p:xfrm>
        <a:graphic>
          <a:graphicData uri="http://schemas.openxmlformats.org/drawingml/2006/table">
            <a:tbl>
              <a:tblPr/>
              <a:tblGrid>
                <a:gridCol w="1295400"/>
                <a:gridCol w="1447800"/>
                <a:gridCol w="1981200"/>
                <a:gridCol w="1981200"/>
              </a:tblGrid>
              <a:tr h="265813">
                <a:tc gridSpan="2">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ΕΝΤΑΞΕΙΣ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hMerge="1">
                  <a:txBody>
                    <a:bodyPr/>
                    <a:lstStyle/>
                    <a:p>
                      <a:pPr algn="ctr"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ΝΟΜΙΚΕΣ ΔΕΣΜΕΥΣΕΙΣ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ΔΑΠΑΝΕΣ </a:t>
                      </a:r>
                    </a:p>
                    <a:p>
                      <a:pPr algn="ctr" fontAlgn="ctr"/>
                      <a:r>
                        <a:rPr lang="el-GR" sz="1200" b="0" i="0" u="none" strike="noStrike" dirty="0" smtClean="0">
                          <a:solidFill>
                            <a:schemeClr val="bg1"/>
                          </a:solidFill>
                          <a:effectLst/>
                          <a:latin typeface="Arial" panose="020B0604020202020204" pitchFamily="34" charset="0"/>
                          <a:cs typeface="Arial" panose="020B0604020202020204" pitchFamily="34" charset="0"/>
                        </a:rPr>
                        <a:t>(έως</a:t>
                      </a:r>
                      <a:r>
                        <a:rPr lang="el-GR" sz="1200" b="0" i="0" u="none" strike="noStrike" baseline="0" dirty="0" smtClean="0">
                          <a:solidFill>
                            <a:schemeClr val="bg1"/>
                          </a:solidFill>
                          <a:effectLst/>
                          <a:latin typeface="Arial" panose="020B0604020202020204" pitchFamily="34" charset="0"/>
                          <a:cs typeface="Arial" panose="020B0604020202020204" pitchFamily="34" charset="0"/>
                        </a:rPr>
                        <a:t> 30.10.2017)</a:t>
                      </a:r>
                      <a:endParaRPr lang="el-GR"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271528">
                <a:tc>
                  <a:txBody>
                    <a:bodyPr/>
                    <a:lstStyle/>
                    <a:p>
                      <a:pPr algn="l"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 Πράξεων</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smtClean="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baseline="0" dirty="0" smtClean="0">
                          <a:solidFill>
                            <a:schemeClr val="bg1"/>
                          </a:solidFill>
                          <a:effectLst/>
                          <a:latin typeface="Arial" panose="020B0604020202020204" pitchFamily="34" charset="0"/>
                          <a:cs typeface="Arial" panose="020B0604020202020204" pitchFamily="34" charset="0"/>
                        </a:rPr>
                        <a:t>(ΣΔΔ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04800">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1</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a:noFill/>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4,4</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4,2</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1,6</a:t>
                      </a:r>
                    </a:p>
                  </a:txBody>
                  <a:tcPr marL="9525" marR="9525" marT="9525" marB="0" anchor="ctr">
                    <a:lnL w="12700" cap="flat" cmpd="sng" algn="ctr">
                      <a:solidFill>
                        <a:srgbClr val="0072C0"/>
                      </a:solidFill>
                      <a:prstDash val="solid"/>
                      <a:round/>
                      <a:headEnd type="none" w="med" len="med"/>
                      <a:tailEnd type="none" w="med" len="med"/>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49349" y="1669312"/>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Πρόοδος Έργων</a:t>
            </a:r>
            <a:endParaRPr lang="el-GR" altLang="el-GR" sz="1800" kern="0" dirty="0" smtClean="0">
              <a:latin typeface="+mn-lt"/>
            </a:endParaRPr>
          </a:p>
        </p:txBody>
      </p:sp>
      <p:sp>
        <p:nvSpPr>
          <p:cNvPr id="10" name="Rectangle 5"/>
          <p:cNvSpPr>
            <a:spLocks noGrp="1" noChangeArrowheads="1"/>
          </p:cNvSpPr>
          <p:nvPr>
            <p:ph idx="1"/>
          </p:nvPr>
        </p:nvSpPr>
        <p:spPr>
          <a:xfrm>
            <a:off x="381000" y="3200400"/>
            <a:ext cx="8458200" cy="2743200"/>
          </a:xfrm>
        </p:spPr>
        <p:txBody>
          <a:bodyPr/>
          <a:lstStyle/>
          <a:p>
            <a:pPr eaLnBrk="1" hangingPunct="1">
              <a:buFont typeface="Wingdings" panose="05000000000000000000" pitchFamily="2" charset="2"/>
              <a:buChar char="Ø"/>
              <a:defRPr/>
            </a:pPr>
            <a:r>
              <a:rPr lang="el-GR" altLang="el-GR" sz="1600" dirty="0" smtClean="0">
                <a:solidFill>
                  <a:srgbClr val="0070C0"/>
                </a:solidFill>
              </a:rPr>
              <a:t>Ενταγμένο έργο: </a:t>
            </a:r>
            <a:r>
              <a:rPr lang="el-GR" altLang="el-GR" sz="1600" b="1" dirty="0" smtClean="0">
                <a:solidFill>
                  <a:srgbClr val="0070C0"/>
                </a:solidFill>
              </a:rPr>
              <a:t>«Ανάπτυξη και Εφαρμογή Μέτρων Διαχείρισης των Κινδύνων Πλημμύρας»</a:t>
            </a:r>
            <a:endParaRPr lang="el-GR" altLang="el-GR" sz="1600" dirty="0" smtClean="0">
              <a:solidFill>
                <a:srgbClr val="0070C0"/>
              </a:solidFill>
            </a:endParaRPr>
          </a:p>
          <a:p>
            <a:pPr marL="893763" indent="-180975" eaLnBrk="1" hangingPunct="1">
              <a:buFont typeface="Arial" panose="020B0604020202020204" pitchFamily="34" charset="0"/>
              <a:buChar char="•"/>
              <a:defRPr/>
            </a:pPr>
            <a:r>
              <a:rPr lang="el-GR" altLang="el-GR" sz="1600" dirty="0" smtClean="0">
                <a:solidFill>
                  <a:srgbClr val="0070C0"/>
                </a:solidFill>
              </a:rPr>
              <a:t>επιλέξιμος Π/Υ : </a:t>
            </a:r>
            <a:r>
              <a:rPr lang="el-GR" altLang="el-GR" sz="1600" b="1" dirty="0" smtClean="0">
                <a:solidFill>
                  <a:srgbClr val="0070C0"/>
                </a:solidFill>
              </a:rPr>
              <a:t>4,4 </a:t>
            </a:r>
            <a:r>
              <a:rPr lang="el-GR" altLang="el-GR" sz="1600" b="1" dirty="0" err="1" smtClean="0">
                <a:solidFill>
                  <a:srgbClr val="0070C0"/>
                </a:solidFill>
              </a:rPr>
              <a:t>εκατ.€</a:t>
            </a:r>
            <a:r>
              <a:rPr lang="el-GR" altLang="el-GR" sz="1600" b="1" dirty="0" smtClean="0">
                <a:solidFill>
                  <a:srgbClr val="0070C0"/>
                </a:solidFill>
              </a:rPr>
              <a:t> </a:t>
            </a:r>
          </a:p>
          <a:p>
            <a:pPr marL="893763" indent="-180975" eaLnBrk="1" hangingPunct="1">
              <a:buFont typeface="Arial" panose="020B0604020202020204" pitchFamily="34" charset="0"/>
              <a:buChar char="•"/>
              <a:defRPr/>
            </a:pPr>
            <a:r>
              <a:rPr lang="el-GR" altLang="el-GR" sz="1600" dirty="0" smtClean="0">
                <a:solidFill>
                  <a:srgbClr val="0070C0"/>
                </a:solidFill>
              </a:rPr>
              <a:t>εκπόνηση </a:t>
            </a:r>
            <a:r>
              <a:rPr lang="el-GR" altLang="el-GR" sz="1600" dirty="0">
                <a:solidFill>
                  <a:srgbClr val="0070C0"/>
                </a:solidFill>
              </a:rPr>
              <a:t>μελετών για την αξιολόγηση και διαχείριση των κινδύνων </a:t>
            </a:r>
            <a:r>
              <a:rPr lang="el-GR" altLang="el-GR" sz="1600" dirty="0" smtClean="0">
                <a:solidFill>
                  <a:srgbClr val="0070C0"/>
                </a:solidFill>
              </a:rPr>
              <a:t>πλημμύρας - </a:t>
            </a:r>
            <a:r>
              <a:rPr lang="el-GR" altLang="el-GR" sz="1600" b="1" dirty="0" smtClean="0">
                <a:solidFill>
                  <a:srgbClr val="0070C0"/>
                </a:solidFill>
              </a:rPr>
              <a:t>υποχρέωση</a:t>
            </a:r>
            <a:r>
              <a:rPr lang="el-GR" altLang="el-GR" sz="1600" dirty="0" smtClean="0">
                <a:solidFill>
                  <a:srgbClr val="0070C0"/>
                </a:solidFill>
              </a:rPr>
              <a:t> </a:t>
            </a:r>
            <a:r>
              <a:rPr lang="el-GR" altLang="el-GR" sz="1600" dirty="0">
                <a:solidFill>
                  <a:srgbClr val="0070C0"/>
                </a:solidFill>
              </a:rPr>
              <a:t>της </a:t>
            </a:r>
            <a:r>
              <a:rPr lang="el-GR" altLang="el-GR" sz="1600" dirty="0" smtClean="0">
                <a:solidFill>
                  <a:srgbClr val="0070C0"/>
                </a:solidFill>
              </a:rPr>
              <a:t>χώρας βάσει της </a:t>
            </a:r>
            <a:r>
              <a:rPr lang="el-GR" altLang="el-GR" sz="1600" dirty="0">
                <a:solidFill>
                  <a:srgbClr val="0070C0"/>
                </a:solidFill>
              </a:rPr>
              <a:t>Οδηγίας </a:t>
            </a:r>
            <a:r>
              <a:rPr lang="el-GR" altLang="el-GR" sz="1600" dirty="0" smtClean="0">
                <a:solidFill>
                  <a:srgbClr val="0070C0"/>
                </a:solidFill>
              </a:rPr>
              <a:t>2007/60/ΕΚ</a:t>
            </a:r>
            <a:endParaRPr lang="el-GR" altLang="el-GR" sz="1600" dirty="0">
              <a:solidFill>
                <a:srgbClr val="0070C0"/>
              </a:solidFill>
            </a:endParaRPr>
          </a:p>
          <a:p>
            <a:pPr marL="893763" indent="-180975" eaLnBrk="1" hangingPunct="1">
              <a:buFont typeface="Arial" panose="020B0604020202020204" pitchFamily="34" charset="0"/>
              <a:buChar char="•"/>
              <a:defRPr/>
            </a:pPr>
            <a:r>
              <a:rPr lang="el-GR" altLang="el-GR" sz="1600" b="1" dirty="0" smtClean="0">
                <a:solidFill>
                  <a:srgbClr val="0070C0"/>
                </a:solidFill>
              </a:rPr>
              <a:t>πλήρως </a:t>
            </a:r>
            <a:r>
              <a:rPr lang="el-GR" altLang="el-GR" sz="1600" b="1" dirty="0" err="1">
                <a:solidFill>
                  <a:srgbClr val="0070C0"/>
                </a:solidFill>
              </a:rPr>
              <a:t>συμβασιοποιημένο</a:t>
            </a:r>
            <a:r>
              <a:rPr lang="el-GR" altLang="el-GR" sz="1600" b="1" dirty="0">
                <a:solidFill>
                  <a:srgbClr val="0070C0"/>
                </a:solidFill>
              </a:rPr>
              <a:t> </a:t>
            </a:r>
            <a:r>
              <a:rPr lang="el-GR" altLang="el-GR" sz="1600" dirty="0" smtClean="0">
                <a:solidFill>
                  <a:srgbClr val="0070C0"/>
                </a:solidFill>
              </a:rPr>
              <a:t>έργο – υλοποίηση σε </a:t>
            </a:r>
            <a:r>
              <a:rPr lang="el-GR" altLang="el-GR" sz="1600" dirty="0">
                <a:solidFill>
                  <a:srgbClr val="0070C0"/>
                </a:solidFill>
              </a:rPr>
              <a:t>ποσοστό </a:t>
            </a:r>
            <a:r>
              <a:rPr lang="el-GR" altLang="el-GR" sz="1600" b="1" dirty="0">
                <a:solidFill>
                  <a:srgbClr val="0070C0"/>
                </a:solidFill>
              </a:rPr>
              <a:t>48% </a:t>
            </a:r>
            <a:endParaRPr lang="el-GR" altLang="el-GR" sz="1600" dirty="0">
              <a:solidFill>
                <a:srgbClr val="0070C0"/>
              </a:solidFill>
            </a:endParaRPr>
          </a:p>
          <a:p>
            <a:pPr marL="893763" indent="-180975" eaLnBrk="1" hangingPunct="1">
              <a:buFont typeface="Arial" panose="020B0604020202020204" pitchFamily="34" charset="0"/>
              <a:buChar char="•"/>
              <a:defRPr/>
            </a:pPr>
            <a:r>
              <a:rPr lang="el-GR" altLang="el-GR" sz="1600" dirty="0" smtClean="0">
                <a:solidFill>
                  <a:srgbClr val="0070C0"/>
                </a:solidFill>
              </a:rPr>
              <a:t>8 συμβάσεις: </a:t>
            </a:r>
            <a:r>
              <a:rPr lang="el-GR" altLang="el-GR" sz="1600" dirty="0">
                <a:solidFill>
                  <a:srgbClr val="0070C0"/>
                </a:solidFill>
              </a:rPr>
              <a:t>σε εξέλιξη </a:t>
            </a:r>
            <a:r>
              <a:rPr lang="el-GR" altLang="el-GR" sz="1600" dirty="0" smtClean="0">
                <a:solidFill>
                  <a:srgbClr val="0070C0"/>
                </a:solidFill>
              </a:rPr>
              <a:t>οι 7 </a:t>
            </a:r>
            <a:r>
              <a:rPr lang="el-GR" altLang="el-GR" sz="1600" dirty="0">
                <a:solidFill>
                  <a:srgbClr val="0070C0"/>
                </a:solidFill>
              </a:rPr>
              <a:t>που αφορούν τις Μελέτες </a:t>
            </a:r>
            <a:r>
              <a:rPr lang="el-GR" altLang="el-GR" sz="1600" dirty="0" smtClean="0">
                <a:solidFill>
                  <a:srgbClr val="0070C0"/>
                </a:solidFill>
              </a:rPr>
              <a:t>– αναμένεται η </a:t>
            </a:r>
            <a:r>
              <a:rPr lang="el-GR" altLang="el-GR" sz="1600" dirty="0" err="1" smtClean="0">
                <a:solidFill>
                  <a:srgbClr val="0070C0"/>
                </a:solidFill>
              </a:rPr>
              <a:t>συμβασιοποίηση</a:t>
            </a:r>
            <a:r>
              <a:rPr lang="el-GR" altLang="el-GR" sz="1600" dirty="0" smtClean="0">
                <a:solidFill>
                  <a:srgbClr val="0070C0"/>
                </a:solidFill>
              </a:rPr>
              <a:t> της τελευταίας, </a:t>
            </a:r>
            <a:r>
              <a:rPr lang="el-GR" altLang="el-GR" sz="1600" dirty="0">
                <a:solidFill>
                  <a:srgbClr val="0070C0"/>
                </a:solidFill>
              </a:rPr>
              <a:t>που αφορά την κατάρτιση Μητρώου Πλημμυρών εντός του </a:t>
            </a:r>
            <a:r>
              <a:rPr lang="el-GR" altLang="el-GR" sz="1600" dirty="0" smtClean="0">
                <a:solidFill>
                  <a:srgbClr val="0070C0"/>
                </a:solidFill>
              </a:rPr>
              <a:t>2018</a:t>
            </a:r>
            <a:endParaRPr lang="el-GR" altLang="el-GR" sz="1600" dirty="0">
              <a:solidFill>
                <a:srgbClr val="0070C0"/>
              </a:solidFill>
            </a:endParaRPr>
          </a:p>
          <a:p>
            <a:pPr marL="893763" indent="-180975" eaLnBrk="1" hangingPunct="1">
              <a:buFont typeface="Arial" panose="020B0604020202020204" pitchFamily="34" charset="0"/>
              <a:buChar char="•"/>
              <a:defRPr/>
            </a:pPr>
            <a:r>
              <a:rPr lang="el-GR" altLang="el-GR" sz="1600" dirty="0" smtClean="0">
                <a:solidFill>
                  <a:srgbClr val="0070C0"/>
                </a:solidFill>
              </a:rPr>
              <a:t>Εκτιμώμενη ολοκλήρωση </a:t>
            </a:r>
            <a:r>
              <a:rPr lang="el-GR" altLang="el-GR" sz="1600" dirty="0">
                <a:solidFill>
                  <a:srgbClr val="0070C0"/>
                </a:solidFill>
              </a:rPr>
              <a:t>: 4ο τρίμηνο 2018.</a:t>
            </a:r>
            <a:endParaRPr lang="el-GR" altLang="el-GR" sz="1600" dirty="0" smtClean="0">
              <a:solidFill>
                <a:srgbClr val="0070C0"/>
              </a:solidFill>
            </a:endParaRPr>
          </a:p>
        </p:txBody>
      </p:sp>
    </p:spTree>
    <p:extLst>
      <p:ext uri="{BB962C8B-B14F-4D97-AF65-F5344CB8AC3E}">
        <p14:creationId xmlns:p14="http://schemas.microsoft.com/office/powerpoint/2010/main" val="3470788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71575"/>
            <a:ext cx="8382000" cy="381000"/>
          </a:xfrm>
        </p:spPr>
        <p:txBody>
          <a:bodyPr/>
          <a:lstStyle/>
          <a:p>
            <a:pPr eaLnBrk="1" hangingPunct="1">
              <a:defRPr/>
            </a:pPr>
            <a:r>
              <a:rPr lang="el-GR" altLang="el-GR" sz="2400" dirty="0" smtClean="0">
                <a:latin typeface="+mn-lt"/>
                <a:ea typeface="+mn-ea"/>
                <a:cs typeface="+mn-cs"/>
              </a:rPr>
              <a:t>ΑΞΟΝΑΣ ΠΡΟΤΕΡΑΙΟΤΗΤΑΣ 11</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10" name="Rectangle 5"/>
          <p:cNvSpPr>
            <a:spLocks noGrp="1" noChangeArrowheads="1"/>
          </p:cNvSpPr>
          <p:nvPr>
            <p:ph idx="1"/>
          </p:nvPr>
        </p:nvSpPr>
        <p:spPr>
          <a:xfrm>
            <a:off x="457200" y="1695450"/>
            <a:ext cx="8305800" cy="3886200"/>
          </a:xfrm>
        </p:spPr>
        <p:txBody>
          <a:bodyPr/>
          <a:lstStyle/>
          <a:p>
            <a:pPr marL="0" indent="0" eaLnBrk="1" hangingPunct="1">
              <a:buNone/>
              <a:defRPr/>
            </a:pPr>
            <a:r>
              <a:rPr lang="el-GR" altLang="el-GR" sz="1800" b="1" dirty="0" smtClean="0">
                <a:solidFill>
                  <a:srgbClr val="0070C0"/>
                </a:solidFill>
              </a:rPr>
              <a:t>Άλλα Θέματα</a:t>
            </a:r>
          </a:p>
          <a:p>
            <a:pPr marL="0" indent="0" eaLnBrk="1" hangingPunct="1">
              <a:buNone/>
              <a:defRPr/>
            </a:pPr>
            <a:r>
              <a:rPr lang="el-GR" altLang="el-GR" sz="1600" b="1" i="1" dirty="0" smtClean="0">
                <a:solidFill>
                  <a:srgbClr val="0070C0"/>
                </a:solidFill>
              </a:rPr>
              <a:t>Μεγάλο Έργο για τη «Διευθέτηση του ρέματος Εσχατιάς»</a:t>
            </a:r>
          </a:p>
          <a:p>
            <a:pPr marL="628650" indent="-266700" eaLnBrk="1" hangingPunct="1">
              <a:buFont typeface="Wingdings" panose="05000000000000000000" pitchFamily="2" charset="2"/>
              <a:buChar char="Ø"/>
              <a:defRPr/>
            </a:pPr>
            <a:r>
              <a:rPr lang="el-GR" altLang="el-GR" sz="1600" dirty="0" err="1" smtClean="0">
                <a:solidFill>
                  <a:srgbClr val="0070C0"/>
                </a:solidFill>
              </a:rPr>
              <a:t>χωροθέτηση</a:t>
            </a:r>
            <a:r>
              <a:rPr lang="el-GR" altLang="el-GR" sz="1600" dirty="0" smtClean="0">
                <a:solidFill>
                  <a:srgbClr val="0070C0"/>
                </a:solidFill>
              </a:rPr>
              <a:t>: Περιφέρεια Αττικής</a:t>
            </a:r>
          </a:p>
          <a:p>
            <a:pPr marL="628650" indent="-266700" eaLnBrk="1" hangingPunct="1">
              <a:buFont typeface="Wingdings" panose="05000000000000000000" pitchFamily="2" charset="2"/>
              <a:buChar char="Ø"/>
              <a:defRPr/>
            </a:pPr>
            <a:r>
              <a:rPr lang="el-GR" altLang="el-GR" sz="1600" dirty="0" smtClean="0">
                <a:solidFill>
                  <a:srgbClr val="0070C0"/>
                </a:solidFill>
              </a:rPr>
              <a:t>καθυστερήσεις λόγω των απαραίτητων ενεργειών για </a:t>
            </a:r>
            <a:r>
              <a:rPr lang="el-GR" altLang="el-GR" sz="1600" dirty="0">
                <a:solidFill>
                  <a:srgbClr val="0070C0"/>
                </a:solidFill>
              </a:rPr>
              <a:t>την </a:t>
            </a:r>
            <a:r>
              <a:rPr lang="el-GR" altLang="el-GR" sz="1600" b="1" dirty="0" err="1">
                <a:solidFill>
                  <a:srgbClr val="0070C0"/>
                </a:solidFill>
              </a:rPr>
              <a:t>επικαιροποίηση</a:t>
            </a:r>
            <a:r>
              <a:rPr lang="el-GR" altLang="el-GR" sz="1600" b="1" dirty="0">
                <a:solidFill>
                  <a:srgbClr val="0070C0"/>
                </a:solidFill>
              </a:rPr>
              <a:t> της εγκεκριμένης οριστικής μελέτη</a:t>
            </a:r>
            <a:r>
              <a:rPr lang="el-GR" altLang="el-GR" sz="1600" dirty="0">
                <a:solidFill>
                  <a:srgbClr val="0070C0"/>
                </a:solidFill>
              </a:rPr>
              <a:t>ς </a:t>
            </a:r>
            <a:endParaRPr lang="el-GR" altLang="el-GR" sz="1600" dirty="0" smtClean="0">
              <a:solidFill>
                <a:srgbClr val="0070C0"/>
              </a:solidFill>
            </a:endParaRPr>
          </a:p>
          <a:p>
            <a:pPr marL="628650" indent="-266700" eaLnBrk="1" hangingPunct="1">
              <a:buFont typeface="Wingdings" panose="05000000000000000000" pitchFamily="2" charset="2"/>
              <a:buChar char="Ø"/>
              <a:defRPr/>
            </a:pPr>
            <a:r>
              <a:rPr lang="el-GR" altLang="el-GR" sz="1600" dirty="0" smtClean="0">
                <a:solidFill>
                  <a:srgbClr val="0070C0"/>
                </a:solidFill>
              </a:rPr>
              <a:t>απαραίτητη η </a:t>
            </a:r>
            <a:r>
              <a:rPr lang="el-GR" altLang="el-GR" sz="1600" dirty="0">
                <a:solidFill>
                  <a:srgbClr val="0070C0"/>
                </a:solidFill>
              </a:rPr>
              <a:t>εκπόνηση </a:t>
            </a:r>
            <a:r>
              <a:rPr lang="el-GR" altLang="el-GR" sz="1600" b="1" dirty="0">
                <a:solidFill>
                  <a:srgbClr val="0070C0"/>
                </a:solidFill>
              </a:rPr>
              <a:t>μελέτης σκοπιμότητας </a:t>
            </a:r>
            <a:r>
              <a:rPr lang="el-GR" altLang="el-GR" sz="1600" dirty="0">
                <a:solidFill>
                  <a:srgbClr val="0070C0"/>
                </a:solidFill>
              </a:rPr>
              <a:t>και </a:t>
            </a:r>
            <a:r>
              <a:rPr lang="el-GR" altLang="el-GR" sz="1600" b="1" dirty="0">
                <a:solidFill>
                  <a:srgbClr val="0070C0"/>
                </a:solidFill>
              </a:rPr>
              <a:t>ανάλυσης κόστους οφέλους </a:t>
            </a:r>
            <a:r>
              <a:rPr lang="el-GR" altLang="el-GR" sz="1600" dirty="0" smtClean="0">
                <a:solidFill>
                  <a:srgbClr val="0070C0"/>
                </a:solidFill>
              </a:rPr>
              <a:t>για </a:t>
            </a:r>
            <a:r>
              <a:rPr lang="el-GR" altLang="el-GR" sz="1600" dirty="0">
                <a:solidFill>
                  <a:srgbClr val="0070C0"/>
                </a:solidFill>
              </a:rPr>
              <a:t>την υποβολή του φακέλου Μεγάλου Έργου.</a:t>
            </a:r>
          </a:p>
          <a:p>
            <a:pPr marL="628650" indent="-266700" eaLnBrk="1" hangingPunct="1">
              <a:buFont typeface="Wingdings" panose="05000000000000000000" pitchFamily="2" charset="2"/>
              <a:buChar char="Ø"/>
              <a:defRPr/>
            </a:pPr>
            <a:r>
              <a:rPr lang="el-GR" altLang="el-GR" sz="1600" dirty="0" smtClean="0">
                <a:solidFill>
                  <a:srgbClr val="0070C0"/>
                </a:solidFill>
              </a:rPr>
              <a:t>δρομολόγηση των απαραίτητων ενεργειών με </a:t>
            </a:r>
            <a:r>
              <a:rPr lang="el-GR" altLang="el-GR" sz="1600" dirty="0">
                <a:solidFill>
                  <a:srgbClr val="0070C0"/>
                </a:solidFill>
              </a:rPr>
              <a:t>ανάθεση τους σε Τεχνικό Σύμβουλο, του οποίου η σύμβαση είναι σε φάση </a:t>
            </a:r>
            <a:r>
              <a:rPr lang="el-GR" altLang="el-GR" sz="1600" dirty="0" smtClean="0">
                <a:solidFill>
                  <a:srgbClr val="0070C0"/>
                </a:solidFill>
              </a:rPr>
              <a:t>κατακύρωσης</a:t>
            </a:r>
            <a:endParaRPr lang="el-GR" altLang="el-GR" sz="1600" dirty="0">
              <a:solidFill>
                <a:srgbClr val="0070C0"/>
              </a:solidFill>
            </a:endParaRPr>
          </a:p>
          <a:p>
            <a:pPr marL="628650" indent="-266700" eaLnBrk="1" hangingPunct="1">
              <a:buFont typeface="Wingdings" panose="05000000000000000000" pitchFamily="2" charset="2"/>
              <a:buChar char="Ø"/>
              <a:defRPr/>
            </a:pPr>
            <a:r>
              <a:rPr lang="el-GR" altLang="el-GR" sz="1600" dirty="0" smtClean="0">
                <a:solidFill>
                  <a:srgbClr val="0070C0"/>
                </a:solidFill>
              </a:rPr>
              <a:t>χρόνος </a:t>
            </a:r>
            <a:r>
              <a:rPr lang="el-GR" altLang="el-GR" sz="1600" dirty="0">
                <a:solidFill>
                  <a:srgbClr val="0070C0"/>
                </a:solidFill>
              </a:rPr>
              <a:t>υλοποίησης των ανωτέρω </a:t>
            </a:r>
            <a:r>
              <a:rPr lang="el-GR" altLang="el-GR" sz="1600" dirty="0" smtClean="0">
                <a:solidFill>
                  <a:srgbClr val="0070C0"/>
                </a:solidFill>
              </a:rPr>
              <a:t>ενεργειών: 4 μήνες</a:t>
            </a:r>
          </a:p>
          <a:p>
            <a:pPr marL="628650" indent="-266700" eaLnBrk="1" hangingPunct="1">
              <a:buFont typeface="Wingdings" panose="05000000000000000000" pitchFamily="2" charset="2"/>
              <a:buChar char="Ø"/>
              <a:defRPr/>
            </a:pPr>
            <a:r>
              <a:rPr lang="el-GR" altLang="el-GR" sz="1600" dirty="0" smtClean="0">
                <a:solidFill>
                  <a:srgbClr val="0070C0"/>
                </a:solidFill>
              </a:rPr>
              <a:t>προβλεπόμενο </a:t>
            </a:r>
            <a:r>
              <a:rPr lang="el-GR" altLang="el-GR" sz="1600" dirty="0">
                <a:solidFill>
                  <a:srgbClr val="0070C0"/>
                </a:solidFill>
              </a:rPr>
              <a:t>χρονοδιάγραμμα εκτέλεσης του </a:t>
            </a:r>
            <a:r>
              <a:rPr lang="el-GR" altLang="el-GR" sz="1600" dirty="0" smtClean="0">
                <a:solidFill>
                  <a:srgbClr val="0070C0"/>
                </a:solidFill>
              </a:rPr>
              <a:t>έργου: </a:t>
            </a:r>
            <a:r>
              <a:rPr lang="el-GR" altLang="el-GR" sz="1600" b="1" dirty="0" smtClean="0">
                <a:solidFill>
                  <a:srgbClr val="0070C0"/>
                </a:solidFill>
              </a:rPr>
              <a:t>36 μήνες</a:t>
            </a:r>
          </a:p>
          <a:p>
            <a:pPr eaLnBrk="1" hangingPunct="1">
              <a:buFont typeface="Wingdings" panose="05000000000000000000" pitchFamily="2" charset="2"/>
              <a:buChar char="Ø"/>
              <a:defRPr/>
            </a:pPr>
            <a:endParaRPr lang="el-GR" altLang="el-GR" sz="1600" i="1" dirty="0">
              <a:solidFill>
                <a:srgbClr val="0070C0"/>
              </a:solidFill>
            </a:endParaRPr>
          </a:p>
        </p:txBody>
      </p:sp>
    </p:spTree>
    <p:extLst>
      <p:ext uri="{BB962C8B-B14F-4D97-AF65-F5344CB8AC3E}">
        <p14:creationId xmlns:p14="http://schemas.microsoft.com/office/powerpoint/2010/main" val="296867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914400"/>
          </a:xfrm>
        </p:spPr>
        <p:txBody>
          <a:bodyPr/>
          <a:lstStyle/>
          <a:p>
            <a:pPr eaLnBrk="1" hangingPunct="1">
              <a:defRPr/>
            </a:pPr>
            <a:r>
              <a:rPr lang="el-GR" altLang="el-GR" sz="2400" dirty="0" smtClean="0">
                <a:latin typeface="+mn-lt"/>
                <a:ea typeface="+mn-ea"/>
                <a:cs typeface="+mn-cs"/>
              </a:rPr>
              <a:t>ΑΞΟΝΑΣ ΠΡΟΤΕΡΑΙΟΤΗΤΑΣ 12: </a:t>
            </a:r>
            <a:br>
              <a:rPr lang="el-GR" altLang="el-GR" sz="2400" dirty="0" smtClean="0">
                <a:latin typeface="+mn-lt"/>
                <a:ea typeface="+mn-ea"/>
                <a:cs typeface="+mn-cs"/>
              </a:rPr>
            </a:br>
            <a:r>
              <a:rPr lang="el-GR" altLang="el-GR" sz="2000" dirty="0">
                <a:effectLst>
                  <a:outerShdw blurRad="38100" dist="38100" dir="2700000" algn="tl">
                    <a:srgbClr val="000000">
                      <a:alpha val="43137"/>
                    </a:srgbClr>
                  </a:outerShdw>
                </a:effectLst>
                <a:latin typeface="+mn-lt"/>
                <a:ea typeface="+mn-ea"/>
                <a:cs typeface="+mn-cs"/>
              </a:rPr>
              <a:t>«ΣΤΡΑΤΗΓΙΚΕΣ ΚΑΙ ΔΡΑΣΕΙΣ ΠΡΟΩΘΗΣΗΣ ΤΗΣ ΕΝΣΩΜΑΤΩΣΗΣ ΤΟΥ ΕΥΡΩΠΑΪΚΟΥ ΠΕΡΙΒΑΛΛΟΝΤΙΚΟΥ ΚΕΚΤΗΜΕΝΟΥ (ΕΤΠΑ</a:t>
            </a:r>
            <a:r>
              <a:rPr lang="el-GR" altLang="el-GR" sz="2000" dirty="0" smtClean="0">
                <a:effectLst>
                  <a:outerShdw blurRad="38100" dist="38100" dir="2700000" algn="tl">
                    <a:srgbClr val="000000">
                      <a:alpha val="43137"/>
                    </a:srgbClr>
                  </a:outerShdw>
                </a:effectLst>
                <a:latin typeface="+mn-lt"/>
                <a:ea typeface="+mn-ea"/>
                <a:cs typeface="+mn-cs"/>
              </a:rPr>
              <a:t>)»</a:t>
            </a:r>
            <a:r>
              <a:rPr lang="el-GR" altLang="el-GR" sz="2400" dirty="0" smtClean="0">
                <a:latin typeface="+mn-lt"/>
                <a:ea typeface="+mn-ea"/>
                <a:cs typeface="+mn-cs"/>
              </a:rPr>
              <a:t/>
            </a:r>
            <a:br>
              <a:rPr lang="el-GR" altLang="el-GR" sz="2400" dirty="0" smtClean="0">
                <a:latin typeface="+mn-lt"/>
                <a:ea typeface="+mn-ea"/>
                <a:cs typeface="+mn-cs"/>
              </a:rPr>
            </a:br>
            <a:r>
              <a:rPr lang="el-GR" altLang="el-GR" sz="2400" dirty="0" smtClean="0">
                <a:latin typeface="+mn-lt"/>
              </a:rPr>
              <a:t/>
            </a:r>
            <a:br>
              <a:rPr lang="el-GR" altLang="el-GR" sz="2400" dirty="0" smtClean="0">
                <a:latin typeface="+mn-lt"/>
              </a:rPr>
            </a:br>
            <a:endParaRPr lang="el-GR" altLang="el-GR" sz="2400" dirty="0" smtClean="0">
              <a:latin typeface="+mn-lt"/>
            </a:endParaRPr>
          </a:p>
        </p:txBody>
      </p:sp>
      <p:grpSp>
        <p:nvGrpSpPr>
          <p:cNvPr id="3" name="Ομάδα 2"/>
          <p:cNvGrpSpPr/>
          <p:nvPr/>
        </p:nvGrpSpPr>
        <p:grpSpPr>
          <a:xfrm>
            <a:off x="153497" y="2457903"/>
            <a:ext cx="8682442" cy="4176501"/>
            <a:chOff x="519789" y="2631407"/>
            <a:chExt cx="7893580" cy="3343971"/>
          </a:xfrm>
        </p:grpSpPr>
        <p:sp>
          <p:nvSpPr>
            <p:cNvPr id="5" name="Ελεύθερη σχεδίαση 4"/>
            <p:cNvSpPr/>
            <p:nvPr/>
          </p:nvSpPr>
          <p:spPr>
            <a:xfrm>
              <a:off x="519789" y="3416232"/>
              <a:ext cx="1939747" cy="1313574"/>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6">
                  <a:satMod val="175000"/>
                  <a:alpha val="40000"/>
                </a:schemeClr>
              </a:glow>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400" b="1" kern="1200" dirty="0" smtClean="0"/>
                <a:t>06</a:t>
              </a:r>
              <a:r>
                <a:rPr lang="el-GR" sz="1400" b="1" dirty="0"/>
                <a:t>: Διαφύλαξη και προστασία του περιβάλλοντος και προώθηση της αποδοτικότητας των πόρων  </a:t>
              </a:r>
              <a:endParaRPr lang="el-GR" sz="1400" b="1" kern="1200" dirty="0"/>
            </a:p>
          </p:txBody>
        </p:sp>
        <p:sp>
          <p:nvSpPr>
            <p:cNvPr id="7" name="Ελεύθερη σχεδίαση 6"/>
            <p:cNvSpPr/>
            <p:nvPr/>
          </p:nvSpPr>
          <p:spPr>
            <a:xfrm>
              <a:off x="2772746" y="2631407"/>
              <a:ext cx="3105084"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6b: Επενδύσεις στον τομέα των υδάτων, ώστε να ικανοποιηθούν οι απαιτήσεις του περιβαλλοντικού κεκτημένου της Ένωσης και να αντιμετωπιστούν οι ανάγκες που έχουν προσδιορισθεί από τα κράτη μέλη για επενδύσεις που υπερβαίνουν τις εν λόγω απαιτήσεις</a:t>
              </a:r>
              <a:endParaRPr lang="el-GR" sz="1200" b="1" kern="1200" dirty="0"/>
            </a:p>
          </p:txBody>
        </p:sp>
        <p:sp>
          <p:nvSpPr>
            <p:cNvPr id="9" name="Ελεύθερη σχεδίαση 8"/>
            <p:cNvSpPr/>
            <p:nvPr/>
          </p:nvSpPr>
          <p:spPr>
            <a:xfrm>
              <a:off x="6268756" y="2631407"/>
              <a:ext cx="2144613"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smtClean="0"/>
                <a:t>20: Βελτίωση </a:t>
              </a:r>
              <a:r>
                <a:rPr lang="el-GR" sz="1200" b="1" dirty="0"/>
                <a:t>και διασφάλιση του πλαισίου ορθολογικής και αειφόρου διαχείρισης των υδατικών πόρων της Χώρας</a:t>
              </a:r>
              <a:endParaRPr lang="el-GR" sz="1200" b="1" kern="1200" dirty="0"/>
            </a:p>
          </p:txBody>
        </p:sp>
        <p:sp>
          <p:nvSpPr>
            <p:cNvPr id="11" name="Ελεύθερη σχεδίαση 10"/>
            <p:cNvSpPr/>
            <p:nvPr/>
          </p:nvSpPr>
          <p:spPr>
            <a:xfrm>
              <a:off x="2756634" y="3800178"/>
              <a:ext cx="3105084" cy="928104"/>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6d: Προστασία και αποκατάσταση της βιοποικιλότητας και του εδάφους και προώθηση των υπηρεσιών οικοσυστήματος, μεταξύ άλλων μέσω του δικτύου </a:t>
              </a:r>
              <a:r>
                <a:rPr lang="el-GR" sz="1200" b="1" dirty="0" err="1"/>
                <a:t>Natura</a:t>
              </a:r>
              <a:r>
                <a:rPr lang="el-GR" sz="1200" b="1" dirty="0"/>
                <a:t> 2000, και των πράσινων υποδομών</a:t>
              </a:r>
              <a:endParaRPr lang="el-GR" sz="1200" b="1" kern="1200" dirty="0"/>
            </a:p>
          </p:txBody>
        </p:sp>
        <p:sp>
          <p:nvSpPr>
            <p:cNvPr id="13" name="Ελεύθερη σχεδίαση 12"/>
            <p:cNvSpPr/>
            <p:nvPr/>
          </p:nvSpPr>
          <p:spPr>
            <a:xfrm>
              <a:off x="6252645" y="3787232"/>
              <a:ext cx="2144613" cy="967760"/>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21: Βελτίωση του πλαισίου διατήρησης, διαχείρισης και αποκατάστασης του φυσικού περιβάλλοντος και της βιοποικιλότητας</a:t>
              </a:r>
              <a:endParaRPr lang="el-GR" sz="1200" b="1" kern="1200" dirty="0"/>
            </a:p>
          </p:txBody>
        </p:sp>
        <p:sp>
          <p:nvSpPr>
            <p:cNvPr id="15" name="Ελεύθερη σχεδίαση 14"/>
            <p:cNvSpPr/>
            <p:nvPr/>
          </p:nvSpPr>
          <p:spPr>
            <a:xfrm>
              <a:off x="2772746" y="4834352"/>
              <a:ext cx="3105084" cy="114102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6e: Ανάληψη δράσης για τη βελτίωση του αστικού περιβάλλοντος, την ανάπλαση των πόλεων, την αναζωογόνηση και την απολύμανση των υποβαθμισμένων περιβαλλοντικά εκτάσεων (συμπεριλαμβανομένων των προς ανασυγκρότηση περιοχών), τη μείωση της ατμοσφαιρικής ρύπανσης και την προώθηση μέτρων για τον περιορισμό του θορύβου</a:t>
              </a:r>
              <a:endParaRPr lang="el-GR" sz="1200" b="1" kern="1200" dirty="0"/>
            </a:p>
          </p:txBody>
        </p:sp>
        <p:sp>
          <p:nvSpPr>
            <p:cNvPr id="17" name="Ελεύθερη σχεδίαση 16"/>
            <p:cNvSpPr/>
            <p:nvPr/>
          </p:nvSpPr>
          <p:spPr>
            <a:xfrm>
              <a:off x="6268756" y="4834352"/>
              <a:ext cx="2144613"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22: Βελτίωση του πλαισίου διαχείρισης και εφαρμογής για την αναβάθμιση της πολιτικής για την Χωρική Ανάπτυξη</a:t>
              </a:r>
              <a:endParaRPr lang="el-GR" sz="1200" b="1" kern="1200" dirty="0"/>
            </a:p>
          </p:txBody>
        </p:sp>
      </p:grpSp>
      <p:sp>
        <p:nvSpPr>
          <p:cNvPr id="18" name="Ορθογώνιο 17"/>
          <p:cNvSpPr/>
          <p:nvPr/>
        </p:nvSpPr>
        <p:spPr>
          <a:xfrm>
            <a:off x="128688" y="3122954"/>
            <a:ext cx="2320251" cy="338554"/>
          </a:xfrm>
          <a:prstGeom prst="rect">
            <a:avLst/>
          </a:prstGeom>
        </p:spPr>
        <p:txBody>
          <a:bodyPr wrap="none">
            <a:spAutoFit/>
          </a:bodyPr>
          <a:lstStyle/>
          <a:p>
            <a:r>
              <a:rPr lang="el-GR" sz="1600" b="1" dirty="0"/>
              <a:t>ΘΕΜΑΤΙΚΟΣ ΣΤΟΧΟΣ </a:t>
            </a:r>
          </a:p>
        </p:txBody>
      </p:sp>
      <p:sp>
        <p:nvSpPr>
          <p:cNvPr id="19" name="Ορθογώνιο 18"/>
          <p:cNvSpPr/>
          <p:nvPr/>
        </p:nvSpPr>
        <p:spPr>
          <a:xfrm>
            <a:off x="2613886" y="2133815"/>
            <a:ext cx="3491597" cy="338554"/>
          </a:xfrm>
          <a:prstGeom prst="rect">
            <a:avLst/>
          </a:prstGeom>
        </p:spPr>
        <p:txBody>
          <a:bodyPr wrap="none">
            <a:spAutoFit/>
          </a:bodyPr>
          <a:lstStyle/>
          <a:p>
            <a:r>
              <a:rPr lang="el-GR" sz="1600" b="1" dirty="0" smtClean="0"/>
              <a:t>ΕΠΕΝΔΥΤΙΚΕΣ ΠΡΟΤΕΡΑΙΟΤΗΤΕΣ</a:t>
            </a:r>
            <a:endParaRPr lang="el-GR" sz="1600" b="1" dirty="0"/>
          </a:p>
        </p:txBody>
      </p:sp>
      <p:sp>
        <p:nvSpPr>
          <p:cNvPr id="20" name="Ορθογώνιο 19"/>
          <p:cNvSpPr/>
          <p:nvPr/>
        </p:nvSpPr>
        <p:spPr>
          <a:xfrm>
            <a:off x="6767548" y="2119349"/>
            <a:ext cx="1742400" cy="338554"/>
          </a:xfrm>
          <a:prstGeom prst="rect">
            <a:avLst/>
          </a:prstGeom>
        </p:spPr>
        <p:txBody>
          <a:bodyPr wrap="none">
            <a:spAutoFit/>
          </a:bodyPr>
          <a:lstStyle/>
          <a:p>
            <a:r>
              <a:rPr lang="el-GR" sz="1600" b="1" dirty="0" smtClean="0"/>
              <a:t>ΕΙΔΙΚΟΙ ΣΤΟΧΟΙ</a:t>
            </a:r>
            <a:endParaRPr lang="el-GR" sz="1600" b="1" dirty="0"/>
          </a:p>
        </p:txBody>
      </p:sp>
      <p:cxnSp>
        <p:nvCxnSpPr>
          <p:cNvPr id="22" name="Ευθεία γραμμή σύνδεσης 21"/>
          <p:cNvCxnSpPr/>
          <p:nvPr/>
        </p:nvCxnSpPr>
        <p:spPr>
          <a:xfrm flipV="1">
            <a:off x="2287097" y="3127539"/>
            <a:ext cx="344511" cy="1063461"/>
          </a:xfrm>
          <a:prstGeom prst="line">
            <a:avLst/>
          </a:prstGeom>
        </p:spPr>
        <p:style>
          <a:lnRef idx="1">
            <a:schemeClr val="dk1"/>
          </a:lnRef>
          <a:fillRef idx="0">
            <a:schemeClr val="dk1"/>
          </a:fillRef>
          <a:effectRef idx="0">
            <a:schemeClr val="dk1"/>
          </a:effectRef>
          <a:fontRef idx="minor">
            <a:schemeClr val="tx1"/>
          </a:fontRef>
        </p:style>
      </p:cxnSp>
      <p:cxnSp>
        <p:nvCxnSpPr>
          <p:cNvPr id="24" name="Ευθεία γραμμή σύνδεσης 23"/>
          <p:cNvCxnSpPr/>
          <p:nvPr/>
        </p:nvCxnSpPr>
        <p:spPr>
          <a:xfrm>
            <a:off x="2287097" y="4191000"/>
            <a:ext cx="326789" cy="306240"/>
          </a:xfrm>
          <a:prstGeom prst="line">
            <a:avLst/>
          </a:prstGeom>
        </p:spPr>
        <p:style>
          <a:lnRef idx="1">
            <a:schemeClr val="dk1"/>
          </a:lnRef>
          <a:fillRef idx="0">
            <a:schemeClr val="dk1"/>
          </a:fillRef>
          <a:effectRef idx="0">
            <a:schemeClr val="dk1"/>
          </a:effectRef>
          <a:fontRef idx="minor">
            <a:schemeClr val="tx1"/>
          </a:fontRef>
        </p:style>
      </p:cxnSp>
      <p:cxnSp>
        <p:nvCxnSpPr>
          <p:cNvPr id="26" name="Ευθεία γραμμή σύνδεσης 25"/>
          <p:cNvCxnSpPr/>
          <p:nvPr/>
        </p:nvCxnSpPr>
        <p:spPr>
          <a:xfrm>
            <a:off x="2287097" y="4191000"/>
            <a:ext cx="344511" cy="1676400"/>
          </a:xfrm>
          <a:prstGeom prst="line">
            <a:avLst/>
          </a:prstGeom>
        </p:spPr>
        <p:style>
          <a:lnRef idx="1">
            <a:schemeClr val="dk1"/>
          </a:lnRef>
          <a:fillRef idx="0">
            <a:schemeClr val="dk1"/>
          </a:fillRef>
          <a:effectRef idx="0">
            <a:schemeClr val="dk1"/>
          </a:effectRef>
          <a:fontRef idx="minor">
            <a:schemeClr val="tx1"/>
          </a:fontRef>
        </p:style>
      </p:cxnSp>
      <p:cxnSp>
        <p:nvCxnSpPr>
          <p:cNvPr id="28" name="Ευθεία γραμμή σύνδεσης 27"/>
          <p:cNvCxnSpPr/>
          <p:nvPr/>
        </p:nvCxnSpPr>
        <p:spPr>
          <a:xfrm>
            <a:off x="6047005" y="3048000"/>
            <a:ext cx="429994" cy="0"/>
          </a:xfrm>
          <a:prstGeom prst="line">
            <a:avLst/>
          </a:prstGeom>
        </p:spPr>
        <p:style>
          <a:lnRef idx="1">
            <a:schemeClr val="dk1"/>
          </a:lnRef>
          <a:fillRef idx="0">
            <a:schemeClr val="dk1"/>
          </a:fillRef>
          <a:effectRef idx="0">
            <a:schemeClr val="dk1"/>
          </a:effectRef>
          <a:fontRef idx="minor">
            <a:schemeClr val="tx1"/>
          </a:fontRef>
        </p:style>
      </p:cxnSp>
      <p:cxnSp>
        <p:nvCxnSpPr>
          <p:cNvPr id="30" name="Ευθεία γραμμή σύνδεσης 29"/>
          <p:cNvCxnSpPr/>
          <p:nvPr/>
        </p:nvCxnSpPr>
        <p:spPr>
          <a:xfrm>
            <a:off x="6029283" y="4419600"/>
            <a:ext cx="429995" cy="0"/>
          </a:xfrm>
          <a:prstGeom prst="line">
            <a:avLst/>
          </a:prstGeom>
        </p:spPr>
        <p:style>
          <a:lnRef idx="1">
            <a:schemeClr val="dk1"/>
          </a:lnRef>
          <a:fillRef idx="0">
            <a:schemeClr val="dk1"/>
          </a:fillRef>
          <a:effectRef idx="0">
            <a:schemeClr val="dk1"/>
          </a:effectRef>
          <a:fontRef idx="minor">
            <a:schemeClr val="tx1"/>
          </a:fontRef>
        </p:style>
      </p:cxnSp>
      <p:cxnSp>
        <p:nvCxnSpPr>
          <p:cNvPr id="9216" name="Ευθεία γραμμή σύνδεσης 9215"/>
          <p:cNvCxnSpPr/>
          <p:nvPr/>
        </p:nvCxnSpPr>
        <p:spPr>
          <a:xfrm>
            <a:off x="6047005" y="5867400"/>
            <a:ext cx="42999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61484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381000"/>
          </a:xfrm>
        </p:spPr>
        <p:txBody>
          <a:bodyPr/>
          <a:lstStyle/>
          <a:p>
            <a:pPr eaLnBrk="1" hangingPunct="1">
              <a:defRPr/>
            </a:pPr>
            <a:r>
              <a:rPr lang="el-GR" altLang="el-GR" sz="2400" dirty="0" smtClean="0">
                <a:latin typeface="+mn-lt"/>
                <a:ea typeface="+mn-ea"/>
                <a:cs typeface="+mn-cs"/>
              </a:rPr>
              <a:t>ΑΞΟΝΑΣ ΠΡΟΤΕΡΑΙΟΤΗΤΑΣ 12</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1818095441"/>
              </p:ext>
            </p:extLst>
          </p:nvPr>
        </p:nvGraphicFramePr>
        <p:xfrm>
          <a:off x="609601" y="1867787"/>
          <a:ext cx="6705599" cy="1611054"/>
        </p:xfrm>
        <a:graphic>
          <a:graphicData uri="http://schemas.openxmlformats.org/drawingml/2006/table">
            <a:tbl>
              <a:tblPr/>
              <a:tblGrid>
                <a:gridCol w="2971799"/>
                <a:gridCol w="2057400"/>
                <a:gridCol w="1676400"/>
              </a:tblGrid>
              <a:tr h="381000">
                <a:tc>
                  <a:txBody>
                    <a:bodyPr/>
                    <a:lstStyle/>
                    <a:p>
                      <a:pPr algn="l" fontAlgn="ctr"/>
                      <a:r>
                        <a:rPr lang="el-GR" sz="1200" b="1" i="0" u="none" strike="noStrike" dirty="0">
                          <a:solidFill>
                            <a:schemeClr val="bg1"/>
                          </a:solidFill>
                          <a:effectLst/>
                          <a:latin typeface="Arial" panose="020B0604020202020204" pitchFamily="34" charset="0"/>
                          <a:cs typeface="Arial" panose="020B0604020202020204" pitchFamily="34" charset="0"/>
                        </a:rPr>
                        <a:t>Κατηγορία Περιφερειών</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a:t>
                      </a:r>
                      <a:r>
                        <a:rPr lang="el-GR" sz="1200" b="1" i="0" u="none" strike="noStrike" dirty="0">
                          <a:solidFill>
                            <a:schemeClr val="bg1"/>
                          </a:solidFill>
                          <a:effectLst/>
                          <a:latin typeface="Arial" panose="020B0604020202020204" pitchFamily="34" charset="0"/>
                          <a:cs typeface="Arial" panose="020B0604020202020204" pitchFamily="34" charset="0"/>
                        </a:rPr>
                        <a:t>Δημόσια Δαπάνη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a:solidFill>
                            <a:schemeClr val="bg1"/>
                          </a:solidFill>
                          <a:effectLst/>
                          <a:latin typeface="Arial" panose="020B0604020202020204" pitchFamily="34" charset="0"/>
                          <a:cs typeface="Arial" panose="020B0604020202020204" pitchFamily="34" charset="0"/>
                        </a:rPr>
                        <a:t>Κοινοτική Συνδρομή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42013">
                <a:tc>
                  <a:txBody>
                    <a:bodyPr/>
                    <a:lstStyle/>
                    <a:p>
                      <a:pPr algn="l" fontAlgn="ctr"/>
                      <a:r>
                        <a:rPr lang="el-GR" sz="1200" b="1" i="0" u="none" strike="noStrike" dirty="0">
                          <a:solidFill>
                            <a:srgbClr val="000000"/>
                          </a:solidFill>
                          <a:effectLst/>
                          <a:latin typeface="Arial" panose="020B0604020202020204" pitchFamily="34" charset="0"/>
                          <a:cs typeface="Arial" panose="020B0604020202020204" pitchFamily="34" charset="0"/>
                        </a:rPr>
                        <a:t>Λιγότερο Ανεπτυγμένες Περιφέρειες</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13,9</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11,1</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04800">
                <a:tc>
                  <a:txBody>
                    <a:bodyPr/>
                    <a:lstStyle/>
                    <a:p>
                      <a:pPr algn="l" fontAlgn="ctr"/>
                      <a:r>
                        <a:rPr lang="el-GR" sz="1200" b="1" i="0" u="none" strike="noStrike" dirty="0">
                          <a:solidFill>
                            <a:srgbClr val="000000"/>
                          </a:solidFill>
                          <a:effectLst/>
                          <a:latin typeface="Arial" panose="020B0604020202020204" pitchFamily="34" charset="0"/>
                          <a:cs typeface="Arial" panose="020B0604020202020204" pitchFamily="34" charset="0"/>
                        </a:rPr>
                        <a:t>Περιφέρειες σε Μετάβαση</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6,2</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4,9</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05908">
                <a:tc>
                  <a:txBody>
                    <a:bodyPr/>
                    <a:lstStyle/>
                    <a:p>
                      <a:pPr algn="l" fontAlgn="ctr"/>
                      <a:r>
                        <a:rPr lang="el-GR" sz="1200" b="1" i="0" u="none" strike="noStrike" dirty="0">
                          <a:solidFill>
                            <a:srgbClr val="000000"/>
                          </a:solidFill>
                          <a:effectLst/>
                          <a:latin typeface="Arial" panose="020B0604020202020204" pitchFamily="34" charset="0"/>
                          <a:cs typeface="Arial" panose="020B0604020202020204" pitchFamily="34" charset="0"/>
                        </a:rPr>
                        <a:t>Περισσότερο Ανεπτυγμένες Περιφέρειες</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33,5</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26,8</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277333">
                <a:tc>
                  <a:txBody>
                    <a:bodyPr/>
                    <a:lstStyle/>
                    <a:p>
                      <a:pPr algn="l" fontAlgn="ctr"/>
                      <a:r>
                        <a:rPr lang="el-GR" sz="1200" b="1" i="0" u="none" strike="noStrike" dirty="0">
                          <a:solidFill>
                            <a:schemeClr val="bg1"/>
                          </a:solidFill>
                          <a:effectLst/>
                          <a:latin typeface="Arial" panose="020B0604020202020204" pitchFamily="34" charset="0"/>
                          <a:cs typeface="Arial" panose="020B0604020202020204" pitchFamily="34" charset="0"/>
                        </a:rPr>
                        <a:t>ΣΥΝΟΛΟ ΑΠ </a:t>
                      </a:r>
                      <a:r>
                        <a:rPr lang="el-GR" sz="1200" b="1" i="0" u="none" strike="noStrike" dirty="0" smtClean="0">
                          <a:solidFill>
                            <a:schemeClr val="bg1"/>
                          </a:solidFill>
                          <a:effectLst/>
                          <a:latin typeface="Arial" panose="020B0604020202020204" pitchFamily="34" charset="0"/>
                          <a:cs typeface="Arial" panose="020B0604020202020204" pitchFamily="34" charset="0"/>
                        </a:rPr>
                        <a:t>12</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400" b="1" i="0" u="none" strike="noStrike" dirty="0" smtClean="0">
                          <a:solidFill>
                            <a:schemeClr val="bg1"/>
                          </a:solidFill>
                          <a:effectLst/>
                          <a:latin typeface="Arial" panose="020B0604020202020204" pitchFamily="34" charset="0"/>
                          <a:cs typeface="Arial" panose="020B0604020202020204" pitchFamily="34" charset="0"/>
                        </a:rPr>
                        <a:t>53,6</a:t>
                      </a:r>
                      <a:endParaRPr lang="el-GR"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400" b="1" i="0" u="none" strike="noStrike" dirty="0" smtClean="0">
                          <a:solidFill>
                            <a:schemeClr val="bg1"/>
                          </a:solidFill>
                          <a:effectLst/>
                          <a:latin typeface="Arial" panose="020B0604020202020204" pitchFamily="34" charset="0"/>
                          <a:cs typeface="Arial" panose="020B0604020202020204" pitchFamily="34" charset="0"/>
                        </a:rPr>
                        <a:t>42,8</a:t>
                      </a:r>
                      <a:endParaRPr lang="el-GR"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bl>
          </a:graphicData>
        </a:graphic>
      </p:graphicFrame>
      <p:sp>
        <p:nvSpPr>
          <p:cNvPr id="23" name="Rectangle 4"/>
          <p:cNvSpPr txBox="1">
            <a:spLocks noChangeArrowheads="1"/>
          </p:cNvSpPr>
          <p:nvPr/>
        </p:nvSpPr>
        <p:spPr bwMode="auto">
          <a:xfrm>
            <a:off x="629093" y="3618613"/>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Ενεργοποίηση</a:t>
            </a:r>
            <a:endParaRPr lang="el-GR" altLang="el-GR" sz="1800" kern="0" dirty="0" smtClean="0">
              <a:latin typeface="+mn-lt"/>
            </a:endParaRPr>
          </a:p>
        </p:txBody>
      </p:sp>
      <p:graphicFrame>
        <p:nvGraphicFramePr>
          <p:cNvPr id="25" name="Πίνακας 24"/>
          <p:cNvGraphicFramePr>
            <a:graphicFrameLocks noGrp="1"/>
          </p:cNvGraphicFramePr>
          <p:nvPr>
            <p:extLst>
              <p:ext uri="{D42A27DB-BD31-4B8C-83A1-F6EECF244321}">
                <p14:modId xmlns:p14="http://schemas.microsoft.com/office/powerpoint/2010/main" val="1642604500"/>
              </p:ext>
            </p:extLst>
          </p:nvPr>
        </p:nvGraphicFramePr>
        <p:xfrm>
          <a:off x="609600" y="3962399"/>
          <a:ext cx="6477000" cy="1153636"/>
        </p:xfrm>
        <a:graphic>
          <a:graphicData uri="http://schemas.openxmlformats.org/drawingml/2006/table">
            <a:tbl>
              <a:tblPr/>
              <a:tblGrid>
                <a:gridCol w="1688163"/>
                <a:gridCol w="1614765"/>
                <a:gridCol w="2031072"/>
                <a:gridCol w="1143000"/>
              </a:tblGrid>
              <a:tr h="457201">
                <a:tc>
                  <a:txBody>
                    <a:bodyPr/>
                    <a:lstStyle/>
                    <a:p>
                      <a:pPr algn="l"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Δημόσια Δαπάνη (εκατ. €)</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Ποσοστό επί του ΑΠ</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81001">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Εξειδίκευση</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12 δράσεις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25,5</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47,6%</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15434">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Προσκλήσεις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6 προσκλήσεις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15,6</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29,1%</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70613" y="1545265"/>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Χρηματοδότηση</a:t>
            </a:r>
            <a:r>
              <a:rPr lang="el-GR" altLang="el-GR" sz="1800" kern="0" dirty="0" smtClean="0">
                <a:latin typeface="+mn-lt"/>
              </a:rPr>
              <a:t/>
            </a:r>
            <a:br>
              <a:rPr lang="el-GR" altLang="el-GR" sz="1800" kern="0" dirty="0" smtClean="0">
                <a:latin typeface="+mn-lt"/>
              </a:rPr>
            </a:br>
            <a:endParaRPr lang="el-GR" altLang="el-GR" sz="1800" kern="0" dirty="0" smtClean="0">
              <a:latin typeface="+mn-lt"/>
            </a:endParaRPr>
          </a:p>
        </p:txBody>
      </p:sp>
      <p:sp>
        <p:nvSpPr>
          <p:cNvPr id="8" name="Επεξήγηση με γραμμή 1 7"/>
          <p:cNvSpPr/>
          <p:nvPr/>
        </p:nvSpPr>
        <p:spPr>
          <a:xfrm>
            <a:off x="7616456" y="1587797"/>
            <a:ext cx="1371600" cy="838200"/>
          </a:xfrm>
          <a:prstGeom prst="borderCallout1">
            <a:avLst>
              <a:gd name="adj1" fmla="val 52296"/>
              <a:gd name="adj2" fmla="val 1268"/>
              <a:gd name="adj3" fmla="val 206791"/>
              <a:gd name="adj4" fmla="val -50829"/>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600" b="1" dirty="0" smtClean="0"/>
              <a:t>Βαρύτητα ΑΠ 12 στο Ε.Π.: 0,99%</a:t>
            </a:r>
            <a:endParaRPr lang="el-GR" sz="1600" b="1" dirty="0"/>
          </a:p>
        </p:txBody>
      </p:sp>
      <p:sp>
        <p:nvSpPr>
          <p:cNvPr id="29" name="Επεξήγηση με γραμμή 1 28"/>
          <p:cNvSpPr/>
          <p:nvPr/>
        </p:nvSpPr>
        <p:spPr>
          <a:xfrm>
            <a:off x="7467600" y="3928730"/>
            <a:ext cx="1520456" cy="838200"/>
          </a:xfrm>
          <a:prstGeom prst="borderCallout1">
            <a:avLst>
              <a:gd name="adj1" fmla="val 48490"/>
              <a:gd name="adj2" fmla="val -130"/>
              <a:gd name="adj3" fmla="val 82478"/>
              <a:gd name="adj4" fmla="val -41527"/>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dirty="0"/>
              <a:t>Υπολείπεται προς εξειδίκευση ΣΔΔ </a:t>
            </a:r>
            <a:r>
              <a:rPr lang="el-GR" sz="1400" b="1" dirty="0" smtClean="0"/>
              <a:t>28,1 </a:t>
            </a:r>
            <a:r>
              <a:rPr lang="el-GR" sz="1400" b="1" dirty="0" err="1"/>
              <a:t>εκατ</a:t>
            </a:r>
            <a:r>
              <a:rPr lang="el-GR" sz="1400" b="1" dirty="0" err="1" smtClean="0"/>
              <a:t>.€</a:t>
            </a:r>
            <a:r>
              <a:rPr lang="el-GR" sz="1400" b="1" dirty="0"/>
              <a:t>. </a:t>
            </a:r>
          </a:p>
        </p:txBody>
      </p:sp>
      <p:sp>
        <p:nvSpPr>
          <p:cNvPr id="32" name="Επεξήγηση με γραμμή 1 31"/>
          <p:cNvSpPr/>
          <p:nvPr/>
        </p:nvSpPr>
        <p:spPr>
          <a:xfrm>
            <a:off x="5334000" y="5334000"/>
            <a:ext cx="2282456" cy="762000"/>
          </a:xfrm>
          <a:prstGeom prst="borderCallout1">
            <a:avLst>
              <a:gd name="adj1" fmla="val 51027"/>
              <a:gd name="adj2" fmla="val -595"/>
              <a:gd name="adj3" fmla="val -26613"/>
              <a:gd name="adj4" fmla="val -16971"/>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i="1" dirty="0"/>
              <a:t>Ποσοστό ΣΔΔ προσκλήσεων επί της εξειδικευμένης ΣΔΔ του Άξονα: </a:t>
            </a:r>
            <a:r>
              <a:rPr lang="el-GR" sz="1400" b="1" i="1" dirty="0" smtClean="0"/>
              <a:t>61,2% </a:t>
            </a:r>
            <a:endParaRPr lang="el-GR" sz="1400" b="1" dirty="0"/>
          </a:p>
        </p:txBody>
      </p:sp>
    </p:spTree>
    <p:extLst>
      <p:ext uri="{BB962C8B-B14F-4D97-AF65-F5344CB8AC3E}">
        <p14:creationId xmlns:p14="http://schemas.microsoft.com/office/powerpoint/2010/main" val="3264909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381000"/>
          </a:xfrm>
        </p:spPr>
        <p:txBody>
          <a:bodyPr/>
          <a:lstStyle/>
          <a:p>
            <a:pPr eaLnBrk="1" hangingPunct="1">
              <a:defRPr/>
            </a:pPr>
            <a:r>
              <a:rPr lang="el-GR" altLang="el-GR" sz="2400" dirty="0" smtClean="0">
                <a:latin typeface="+mn-lt"/>
                <a:ea typeface="+mn-ea"/>
                <a:cs typeface="+mn-cs"/>
              </a:rPr>
              <a:t>ΑΞΟΝΑΣ ΠΡΟΤΕΡΑΙΟΤΗΤΑΣ 12</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3662949786"/>
              </p:ext>
            </p:extLst>
          </p:nvPr>
        </p:nvGraphicFramePr>
        <p:xfrm>
          <a:off x="558209" y="1952625"/>
          <a:ext cx="6705600" cy="951613"/>
        </p:xfrm>
        <a:graphic>
          <a:graphicData uri="http://schemas.openxmlformats.org/drawingml/2006/table">
            <a:tbl>
              <a:tblPr/>
              <a:tblGrid>
                <a:gridCol w="1295400"/>
                <a:gridCol w="1447800"/>
                <a:gridCol w="1981200"/>
                <a:gridCol w="1981200"/>
              </a:tblGrid>
              <a:tr h="265813">
                <a:tc gridSpan="2">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ΕΝΤΑΞΕΙΣ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hMerge="1">
                  <a:txBody>
                    <a:bodyPr/>
                    <a:lstStyle/>
                    <a:p>
                      <a:pPr algn="ctr"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ΝΟΜΙΚΕΣ ΔΕΣΜΕΥΣΕΙΣ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ΔΑΠΑΝΕΣ </a:t>
                      </a:r>
                    </a:p>
                    <a:p>
                      <a:pPr algn="ctr" fontAlgn="ctr"/>
                      <a:r>
                        <a:rPr lang="el-GR" sz="1200" b="0" i="0" u="none" strike="noStrike" dirty="0" smtClean="0">
                          <a:solidFill>
                            <a:schemeClr val="bg1"/>
                          </a:solidFill>
                          <a:effectLst/>
                          <a:latin typeface="Arial" panose="020B0604020202020204" pitchFamily="34" charset="0"/>
                          <a:cs typeface="Arial" panose="020B0604020202020204" pitchFamily="34" charset="0"/>
                        </a:rPr>
                        <a:t>(έως</a:t>
                      </a:r>
                      <a:r>
                        <a:rPr lang="el-GR" sz="1200" b="0" i="0" u="none" strike="noStrike" baseline="0" dirty="0" smtClean="0">
                          <a:solidFill>
                            <a:schemeClr val="bg1"/>
                          </a:solidFill>
                          <a:effectLst/>
                          <a:latin typeface="Arial" panose="020B0604020202020204" pitchFamily="34" charset="0"/>
                          <a:cs typeface="Arial" panose="020B0604020202020204" pitchFamily="34" charset="0"/>
                        </a:rPr>
                        <a:t> 30.10.2017)</a:t>
                      </a:r>
                      <a:endParaRPr lang="el-GR"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271528">
                <a:tc>
                  <a:txBody>
                    <a:bodyPr/>
                    <a:lstStyle/>
                    <a:p>
                      <a:pPr algn="l"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 Πράξεων</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smtClean="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baseline="0" dirty="0" smtClean="0">
                          <a:solidFill>
                            <a:schemeClr val="bg1"/>
                          </a:solidFill>
                          <a:effectLst/>
                          <a:latin typeface="Arial" panose="020B0604020202020204" pitchFamily="34" charset="0"/>
                          <a:cs typeface="Arial" panose="020B0604020202020204" pitchFamily="34" charset="0"/>
                        </a:rPr>
                        <a:t>(ΣΔΔ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04800">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3</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a:noFill/>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17,3</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2,1</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0,3</a:t>
                      </a:r>
                    </a:p>
                  </a:txBody>
                  <a:tcPr marL="9525" marR="9525" marT="9525" marB="0" anchor="ctr">
                    <a:lnL w="12700" cap="flat" cmpd="sng" algn="ctr">
                      <a:solidFill>
                        <a:srgbClr val="0072C0"/>
                      </a:solidFill>
                      <a:prstDash val="solid"/>
                      <a:round/>
                      <a:headEnd type="none" w="med" len="med"/>
                      <a:tailEnd type="none" w="med" len="med"/>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49349" y="1583587"/>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Πρόοδος Έργων</a:t>
            </a:r>
            <a:endParaRPr lang="el-GR" altLang="el-GR" sz="1800" kern="0" dirty="0" smtClean="0">
              <a:latin typeface="+mn-lt"/>
            </a:endParaRPr>
          </a:p>
        </p:txBody>
      </p:sp>
      <p:sp>
        <p:nvSpPr>
          <p:cNvPr id="10" name="Rectangle 5"/>
          <p:cNvSpPr>
            <a:spLocks noGrp="1" noChangeArrowheads="1"/>
          </p:cNvSpPr>
          <p:nvPr>
            <p:ph idx="1"/>
          </p:nvPr>
        </p:nvSpPr>
        <p:spPr>
          <a:xfrm>
            <a:off x="381000" y="3105150"/>
            <a:ext cx="8458200" cy="2914650"/>
          </a:xfrm>
        </p:spPr>
        <p:txBody>
          <a:bodyPr/>
          <a:lstStyle/>
          <a:p>
            <a:pPr eaLnBrk="1" hangingPunct="1">
              <a:buFont typeface="Wingdings" panose="05000000000000000000" pitchFamily="2" charset="2"/>
              <a:buChar char="Ø"/>
              <a:defRPr/>
            </a:pPr>
            <a:r>
              <a:rPr lang="el-GR" altLang="el-GR" sz="1600" dirty="0" smtClean="0">
                <a:solidFill>
                  <a:srgbClr val="0070C0"/>
                </a:solidFill>
              </a:rPr>
              <a:t>1</a:t>
            </a:r>
            <a:r>
              <a:rPr lang="el-GR" altLang="el-GR" sz="1600" baseline="30000" dirty="0" smtClean="0">
                <a:solidFill>
                  <a:srgbClr val="0070C0"/>
                </a:solidFill>
              </a:rPr>
              <a:t>ο</a:t>
            </a:r>
            <a:r>
              <a:rPr lang="el-GR" altLang="el-GR" sz="1600" dirty="0" smtClean="0">
                <a:solidFill>
                  <a:srgbClr val="0070C0"/>
                </a:solidFill>
              </a:rPr>
              <a:t> ενταγμένο έργο: </a:t>
            </a:r>
            <a:r>
              <a:rPr lang="el-GR" altLang="el-GR" sz="1600" b="1" dirty="0">
                <a:solidFill>
                  <a:srgbClr val="0070C0"/>
                </a:solidFill>
              </a:rPr>
              <a:t>«1η Αναθεώρηση Σχεδίων Διαχείρισης ΛΑΠ των Υδατικών Διαμερισμάτων της χώρας (πλην αυτών που ανήκουν στις Περιφέρειες Νοτίου Αιγαίου και Στερεάς Ελλάδας), σύμφωνα με τις προδιαγραφές της Οδηγίας </a:t>
            </a:r>
            <a:r>
              <a:rPr lang="el-GR" altLang="el-GR" sz="1600" b="1" dirty="0" smtClean="0">
                <a:solidFill>
                  <a:srgbClr val="0070C0"/>
                </a:solidFill>
              </a:rPr>
              <a:t>2000/60/ΕΚ»</a:t>
            </a:r>
          </a:p>
          <a:p>
            <a:pPr marL="895350" indent="-180975" eaLnBrk="1" hangingPunct="1">
              <a:buFont typeface="Arial" panose="020B0604020202020204" pitchFamily="34" charset="0"/>
              <a:buChar char="•"/>
              <a:tabLst>
                <a:tab pos="895350" algn="l"/>
              </a:tabLst>
              <a:defRPr/>
            </a:pPr>
            <a:r>
              <a:rPr lang="el-GR" altLang="el-GR" sz="1600" dirty="0" smtClean="0">
                <a:solidFill>
                  <a:srgbClr val="0070C0"/>
                </a:solidFill>
              </a:rPr>
              <a:t>επιλέξιμος Π/Υ: </a:t>
            </a:r>
            <a:r>
              <a:rPr lang="el-GR" altLang="el-GR" sz="1600" b="1" dirty="0" smtClean="0">
                <a:solidFill>
                  <a:srgbClr val="0070C0"/>
                </a:solidFill>
              </a:rPr>
              <a:t>3,5 </a:t>
            </a:r>
            <a:r>
              <a:rPr lang="el-GR" altLang="el-GR" sz="1600" b="1" dirty="0" err="1" smtClean="0">
                <a:solidFill>
                  <a:srgbClr val="0070C0"/>
                </a:solidFill>
              </a:rPr>
              <a:t>εκατ.€</a:t>
            </a:r>
            <a:r>
              <a:rPr lang="el-GR" altLang="el-GR" sz="1600" b="1" dirty="0" smtClean="0">
                <a:solidFill>
                  <a:srgbClr val="0070C0"/>
                </a:solidFill>
              </a:rPr>
              <a:t> </a:t>
            </a:r>
          </a:p>
          <a:p>
            <a:pPr marL="893763" indent="-180975" eaLnBrk="1" hangingPunct="1">
              <a:buFont typeface="Arial" panose="020B0604020202020204" pitchFamily="34" charset="0"/>
              <a:buChar char="•"/>
              <a:defRPr/>
            </a:pPr>
            <a:r>
              <a:rPr lang="el-GR" altLang="el-GR" sz="1600" dirty="0" smtClean="0">
                <a:solidFill>
                  <a:srgbClr val="0070C0"/>
                </a:solidFill>
              </a:rPr>
              <a:t>εκπόνηση </a:t>
            </a:r>
            <a:r>
              <a:rPr lang="el-GR" altLang="el-GR" sz="1600" dirty="0">
                <a:solidFill>
                  <a:srgbClr val="0070C0"/>
                </a:solidFill>
              </a:rPr>
              <a:t>μελετών για την </a:t>
            </a:r>
            <a:r>
              <a:rPr lang="el-GR" altLang="el-GR" sz="1600" dirty="0" smtClean="0">
                <a:solidFill>
                  <a:srgbClr val="0070C0"/>
                </a:solidFill>
              </a:rPr>
              <a:t>αναθεώρηση των σχεδίων διαχείρισης των λεκανών απορροής ποταμών, που σχετίζονται με την εκπλήρωση της σχετικής </a:t>
            </a:r>
            <a:r>
              <a:rPr lang="el-GR" altLang="el-GR" sz="1600" dirty="0" err="1" smtClean="0">
                <a:solidFill>
                  <a:srgbClr val="0070C0"/>
                </a:solidFill>
              </a:rPr>
              <a:t>αιρεσιμότητας</a:t>
            </a:r>
            <a:r>
              <a:rPr lang="el-GR" altLang="el-GR" sz="1600" dirty="0" smtClean="0">
                <a:solidFill>
                  <a:srgbClr val="0070C0"/>
                </a:solidFill>
              </a:rPr>
              <a:t> (2</a:t>
            </a:r>
            <a:r>
              <a:rPr lang="el-GR" altLang="el-GR" sz="1600" baseline="30000" dirty="0" smtClean="0">
                <a:solidFill>
                  <a:srgbClr val="0070C0"/>
                </a:solidFill>
              </a:rPr>
              <a:t>ος</a:t>
            </a:r>
            <a:r>
              <a:rPr lang="el-GR" altLang="el-GR" sz="1600" dirty="0" smtClean="0">
                <a:solidFill>
                  <a:srgbClr val="0070C0"/>
                </a:solidFill>
              </a:rPr>
              <a:t> Κύκλος Αναθεώρησης)</a:t>
            </a:r>
            <a:endParaRPr lang="el-GR" altLang="el-GR" sz="1600" dirty="0">
              <a:solidFill>
                <a:srgbClr val="0070C0"/>
              </a:solidFill>
            </a:endParaRPr>
          </a:p>
          <a:p>
            <a:pPr marL="893763" indent="-180975" eaLnBrk="1" hangingPunct="1">
              <a:buFont typeface="Arial" panose="020B0604020202020204" pitchFamily="34" charset="0"/>
              <a:buChar char="•"/>
              <a:defRPr/>
            </a:pPr>
            <a:r>
              <a:rPr lang="el-GR" altLang="el-GR" sz="1600" b="1" dirty="0" smtClean="0">
                <a:solidFill>
                  <a:srgbClr val="0070C0"/>
                </a:solidFill>
              </a:rPr>
              <a:t>πλήρως </a:t>
            </a:r>
            <a:r>
              <a:rPr lang="el-GR" altLang="el-GR" sz="1600" b="1" dirty="0" err="1">
                <a:solidFill>
                  <a:srgbClr val="0070C0"/>
                </a:solidFill>
              </a:rPr>
              <a:t>συμβασιοποιημένο</a:t>
            </a:r>
            <a:r>
              <a:rPr lang="el-GR" altLang="el-GR" sz="1600" b="1" dirty="0">
                <a:solidFill>
                  <a:srgbClr val="0070C0"/>
                </a:solidFill>
              </a:rPr>
              <a:t> </a:t>
            </a:r>
            <a:r>
              <a:rPr lang="el-GR" altLang="el-GR" sz="1600" dirty="0" smtClean="0">
                <a:solidFill>
                  <a:srgbClr val="0070C0"/>
                </a:solidFill>
              </a:rPr>
              <a:t>έργο – υλοποίηση σε </a:t>
            </a:r>
            <a:r>
              <a:rPr lang="el-GR" altLang="el-GR" sz="1600" dirty="0">
                <a:solidFill>
                  <a:srgbClr val="0070C0"/>
                </a:solidFill>
              </a:rPr>
              <a:t>ποσοστό </a:t>
            </a:r>
            <a:r>
              <a:rPr lang="el-GR" altLang="el-GR" sz="1600" b="1" dirty="0" smtClean="0">
                <a:solidFill>
                  <a:srgbClr val="0070C0"/>
                </a:solidFill>
              </a:rPr>
              <a:t>20% </a:t>
            </a:r>
            <a:endParaRPr lang="el-GR" altLang="el-GR" sz="1600" dirty="0">
              <a:solidFill>
                <a:srgbClr val="0070C0"/>
              </a:solidFill>
            </a:endParaRPr>
          </a:p>
          <a:p>
            <a:pPr marL="893763" indent="-180975" eaLnBrk="1" hangingPunct="1">
              <a:buFont typeface="Arial" panose="020B0604020202020204" pitchFamily="34" charset="0"/>
              <a:buChar char="•"/>
              <a:defRPr/>
            </a:pPr>
            <a:r>
              <a:rPr lang="el-GR" altLang="el-GR" sz="1600" dirty="0">
                <a:solidFill>
                  <a:srgbClr val="0070C0"/>
                </a:solidFill>
              </a:rPr>
              <a:t>ε</a:t>
            </a:r>
            <a:r>
              <a:rPr lang="el-GR" altLang="el-GR" sz="1600" dirty="0" smtClean="0">
                <a:solidFill>
                  <a:srgbClr val="0070C0"/>
                </a:solidFill>
              </a:rPr>
              <a:t>κτιμώμενη ολοκλήρωση: 2ο </a:t>
            </a:r>
            <a:r>
              <a:rPr lang="el-GR" altLang="el-GR" sz="1600" dirty="0">
                <a:solidFill>
                  <a:srgbClr val="0070C0"/>
                </a:solidFill>
              </a:rPr>
              <a:t>τρίμηνο </a:t>
            </a:r>
            <a:r>
              <a:rPr lang="el-GR" altLang="el-GR" sz="1600" dirty="0" smtClean="0">
                <a:solidFill>
                  <a:srgbClr val="0070C0"/>
                </a:solidFill>
              </a:rPr>
              <a:t>2018</a:t>
            </a:r>
          </a:p>
        </p:txBody>
      </p:sp>
    </p:spTree>
    <p:extLst>
      <p:ext uri="{BB962C8B-B14F-4D97-AF65-F5344CB8AC3E}">
        <p14:creationId xmlns:p14="http://schemas.microsoft.com/office/powerpoint/2010/main" val="2862694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381000"/>
          </a:xfrm>
        </p:spPr>
        <p:txBody>
          <a:bodyPr/>
          <a:lstStyle/>
          <a:p>
            <a:pPr eaLnBrk="1" hangingPunct="1">
              <a:defRPr/>
            </a:pPr>
            <a:r>
              <a:rPr lang="el-GR" altLang="el-GR" sz="2400" dirty="0" smtClean="0">
                <a:latin typeface="+mn-lt"/>
                <a:ea typeface="+mn-ea"/>
                <a:cs typeface="+mn-cs"/>
              </a:rPr>
              <a:t>ΑΞΟΝΑΣ ΠΡΟΤΕΡΑΙΟΤΗΤΑΣ 12</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10" name="Rectangle 5"/>
          <p:cNvSpPr>
            <a:spLocks noGrp="1" noChangeArrowheads="1"/>
          </p:cNvSpPr>
          <p:nvPr>
            <p:ph idx="1"/>
          </p:nvPr>
        </p:nvSpPr>
        <p:spPr>
          <a:xfrm>
            <a:off x="381000" y="1600200"/>
            <a:ext cx="8458200" cy="4495800"/>
          </a:xfrm>
        </p:spPr>
        <p:txBody>
          <a:bodyPr/>
          <a:lstStyle/>
          <a:p>
            <a:pPr eaLnBrk="1" hangingPunct="1">
              <a:buFont typeface="Wingdings" panose="05000000000000000000" pitchFamily="2" charset="2"/>
              <a:buChar char="Ø"/>
              <a:defRPr/>
            </a:pPr>
            <a:r>
              <a:rPr lang="el-GR" altLang="el-GR" sz="1600" dirty="0" smtClean="0">
                <a:solidFill>
                  <a:srgbClr val="0070C0"/>
                </a:solidFill>
              </a:rPr>
              <a:t>2</a:t>
            </a:r>
            <a:r>
              <a:rPr lang="el-GR" altLang="el-GR" sz="1600" baseline="30000" dirty="0" smtClean="0">
                <a:solidFill>
                  <a:srgbClr val="0070C0"/>
                </a:solidFill>
              </a:rPr>
              <a:t>ο</a:t>
            </a:r>
            <a:r>
              <a:rPr lang="el-GR" altLang="el-GR" sz="1600" dirty="0" smtClean="0">
                <a:solidFill>
                  <a:srgbClr val="0070C0"/>
                </a:solidFill>
              </a:rPr>
              <a:t> ενταγμένο έργο: </a:t>
            </a:r>
            <a:r>
              <a:rPr lang="el-GR" altLang="el-GR" sz="1600" b="1" dirty="0" smtClean="0">
                <a:solidFill>
                  <a:srgbClr val="0070C0"/>
                </a:solidFill>
              </a:rPr>
              <a:t>«Εκπόνηση </a:t>
            </a:r>
            <a:r>
              <a:rPr lang="el-GR" altLang="el-GR" sz="1600" b="1" dirty="0">
                <a:solidFill>
                  <a:srgbClr val="0070C0"/>
                </a:solidFill>
              </a:rPr>
              <a:t>ΕΠΜ και ΠΔ και Σχεδίων Διαχείρισης για τις περιοχές του Δικτύου </a:t>
            </a:r>
            <a:r>
              <a:rPr lang="el-GR" altLang="el-GR" sz="1600" b="1" dirty="0" err="1">
                <a:solidFill>
                  <a:srgbClr val="0070C0"/>
                </a:solidFill>
              </a:rPr>
              <a:t>natura</a:t>
            </a:r>
            <a:r>
              <a:rPr lang="el-GR" altLang="el-GR" sz="1600" b="1" dirty="0">
                <a:solidFill>
                  <a:srgbClr val="0070C0"/>
                </a:solidFill>
              </a:rPr>
              <a:t> 2000,σε όλη τη Χώρα πλην των Περιφερειών Νοτίου Αιγαίου και Στερεάς Ελλάδας</a:t>
            </a:r>
            <a:r>
              <a:rPr lang="el-GR" altLang="el-GR" sz="1600" b="1" dirty="0" smtClean="0">
                <a:solidFill>
                  <a:srgbClr val="0070C0"/>
                </a:solidFill>
              </a:rPr>
              <a:t>»</a:t>
            </a:r>
          </a:p>
          <a:p>
            <a:pPr marL="895350" indent="-180975" eaLnBrk="1" hangingPunct="1">
              <a:spcBef>
                <a:spcPts val="0"/>
              </a:spcBef>
              <a:spcAft>
                <a:spcPts val="600"/>
              </a:spcAft>
              <a:buFont typeface="Arial" panose="020B0604020202020204" pitchFamily="34" charset="0"/>
              <a:buChar char="•"/>
              <a:tabLst>
                <a:tab pos="895350" algn="l"/>
              </a:tabLst>
              <a:defRPr/>
            </a:pPr>
            <a:r>
              <a:rPr lang="el-GR" altLang="el-GR" sz="1600" dirty="0" smtClean="0">
                <a:solidFill>
                  <a:srgbClr val="0070C0"/>
                </a:solidFill>
              </a:rPr>
              <a:t>επιλέξιμος Π/Υ: </a:t>
            </a:r>
            <a:r>
              <a:rPr lang="el-GR" altLang="el-GR" sz="1600" b="1" dirty="0" smtClean="0">
                <a:solidFill>
                  <a:srgbClr val="0070C0"/>
                </a:solidFill>
              </a:rPr>
              <a:t>13,8 </a:t>
            </a:r>
            <a:r>
              <a:rPr lang="el-GR" altLang="el-GR" sz="1600" b="1" dirty="0" err="1" smtClean="0">
                <a:solidFill>
                  <a:srgbClr val="0070C0"/>
                </a:solidFill>
              </a:rPr>
              <a:t>εκατ.€</a:t>
            </a:r>
            <a:r>
              <a:rPr lang="el-GR" altLang="el-GR" sz="1600" b="1" dirty="0" smtClean="0">
                <a:solidFill>
                  <a:srgbClr val="0070C0"/>
                </a:solidFill>
              </a:rPr>
              <a:t> </a:t>
            </a:r>
          </a:p>
          <a:p>
            <a:pPr marL="893763" indent="-180975" eaLnBrk="1" hangingPunct="1">
              <a:spcBef>
                <a:spcPts val="0"/>
              </a:spcBef>
              <a:spcAft>
                <a:spcPts val="600"/>
              </a:spcAft>
              <a:buFont typeface="Arial" panose="020B0604020202020204" pitchFamily="34" charset="0"/>
              <a:buChar char="•"/>
              <a:defRPr/>
            </a:pPr>
            <a:r>
              <a:rPr lang="el-GR" altLang="el-GR" sz="1600" dirty="0" smtClean="0">
                <a:solidFill>
                  <a:srgbClr val="0070C0"/>
                </a:solidFill>
              </a:rPr>
              <a:t>έργο διαχείρισης και προστασίας φυσικού περιβάλλοντος και βιοποικιλότητας</a:t>
            </a:r>
          </a:p>
          <a:p>
            <a:pPr marL="893763" indent="-180975" eaLnBrk="1" hangingPunct="1">
              <a:spcBef>
                <a:spcPts val="0"/>
              </a:spcBef>
              <a:spcAft>
                <a:spcPts val="600"/>
              </a:spcAft>
              <a:buFont typeface="Arial" panose="020B0604020202020204" pitchFamily="34" charset="0"/>
              <a:buChar char="•"/>
              <a:defRPr/>
            </a:pPr>
            <a:r>
              <a:rPr lang="el-GR" altLang="el-GR" sz="1600" dirty="0" smtClean="0">
                <a:solidFill>
                  <a:srgbClr val="0070C0"/>
                </a:solidFill>
              </a:rPr>
              <a:t>Εκπόνηση των </a:t>
            </a:r>
            <a:r>
              <a:rPr lang="el-GR" altLang="el-GR" sz="1600" dirty="0">
                <a:solidFill>
                  <a:srgbClr val="0070C0"/>
                </a:solidFill>
              </a:rPr>
              <a:t>ειδικών περιβαλλοντικών μελετών και των Σχεδίων Διαχείρισης που απαιτούνται για την έκδοση των Προεδρικών Διαταγμάτων και Υπουργικών Αποφάσεων, μέσω των οποίων θα θεσμοθετούνται πλέον νομοθετικά οι ελληνικές περιοχές NATURA</a:t>
            </a:r>
          </a:p>
          <a:p>
            <a:pPr marL="893763" indent="-180975" eaLnBrk="1" hangingPunct="1">
              <a:spcBef>
                <a:spcPts val="0"/>
              </a:spcBef>
              <a:spcAft>
                <a:spcPts val="600"/>
              </a:spcAft>
              <a:buFont typeface="Arial" panose="020B0604020202020204" pitchFamily="34" charset="0"/>
              <a:buChar char="•"/>
              <a:defRPr/>
            </a:pPr>
            <a:r>
              <a:rPr lang="el-GR" altLang="el-GR" sz="1600" dirty="0" smtClean="0">
                <a:solidFill>
                  <a:srgbClr val="0070C0"/>
                </a:solidFill>
              </a:rPr>
              <a:t>έργο σε διαγωνιστική διαδικασία – εκτιμώμενη ολοκλήρωση: 2ο </a:t>
            </a:r>
            <a:r>
              <a:rPr lang="el-GR" altLang="el-GR" sz="1600" dirty="0">
                <a:solidFill>
                  <a:srgbClr val="0070C0"/>
                </a:solidFill>
              </a:rPr>
              <a:t>τρίμηνο </a:t>
            </a:r>
            <a:r>
              <a:rPr lang="el-GR" altLang="el-GR" sz="1600" dirty="0" smtClean="0">
                <a:solidFill>
                  <a:srgbClr val="0070C0"/>
                </a:solidFill>
              </a:rPr>
              <a:t>2021</a:t>
            </a:r>
          </a:p>
          <a:p>
            <a:pPr marL="266700" indent="-266700" eaLnBrk="1" hangingPunct="1">
              <a:buFont typeface="Wingdings" panose="05000000000000000000" pitchFamily="2" charset="2"/>
              <a:buChar char="Ø"/>
              <a:defRPr/>
            </a:pPr>
            <a:r>
              <a:rPr lang="el-GR" altLang="el-GR" sz="1600" dirty="0" smtClean="0">
                <a:solidFill>
                  <a:srgbClr val="0070C0"/>
                </a:solidFill>
              </a:rPr>
              <a:t>3</a:t>
            </a:r>
            <a:r>
              <a:rPr lang="el-GR" altLang="el-GR" sz="1600" baseline="30000" dirty="0" smtClean="0">
                <a:solidFill>
                  <a:srgbClr val="0070C0"/>
                </a:solidFill>
              </a:rPr>
              <a:t>ο</a:t>
            </a:r>
            <a:r>
              <a:rPr lang="el-GR" altLang="el-GR" sz="1600" dirty="0" smtClean="0">
                <a:solidFill>
                  <a:srgbClr val="0070C0"/>
                </a:solidFill>
              </a:rPr>
              <a:t> </a:t>
            </a:r>
            <a:r>
              <a:rPr lang="el-GR" altLang="el-GR" sz="1600" dirty="0">
                <a:solidFill>
                  <a:srgbClr val="0070C0"/>
                </a:solidFill>
              </a:rPr>
              <a:t>ενταγμένο έργο: </a:t>
            </a:r>
            <a:r>
              <a:rPr lang="el-GR" altLang="el-GR" sz="1600" b="1" dirty="0">
                <a:solidFill>
                  <a:srgbClr val="0070C0"/>
                </a:solidFill>
              </a:rPr>
              <a:t>«Προδιαγραφές δημιουργίας και λειτουργίας χώρων τροφοδοσίας αρπακτικών πτηνών</a:t>
            </a:r>
            <a:r>
              <a:rPr lang="el-GR" altLang="el-GR" sz="1600" b="1" dirty="0" smtClean="0">
                <a:solidFill>
                  <a:srgbClr val="0070C0"/>
                </a:solidFill>
              </a:rPr>
              <a:t>»</a:t>
            </a:r>
          </a:p>
          <a:p>
            <a:pPr marL="895350" indent="-180975" eaLnBrk="1" hangingPunct="1">
              <a:spcBef>
                <a:spcPts val="0"/>
              </a:spcBef>
              <a:spcAft>
                <a:spcPts val="600"/>
              </a:spcAft>
              <a:buFont typeface="Arial" panose="020B0604020202020204" pitchFamily="34" charset="0"/>
              <a:buChar char="•"/>
              <a:defRPr/>
            </a:pPr>
            <a:r>
              <a:rPr lang="el-GR" altLang="el-GR" sz="1600" dirty="0">
                <a:solidFill>
                  <a:srgbClr val="0070C0"/>
                </a:solidFill>
              </a:rPr>
              <a:t>επιλέξιμος Π/Υ: </a:t>
            </a:r>
            <a:r>
              <a:rPr lang="el-GR" altLang="el-GR" sz="1600" b="1" dirty="0" smtClean="0">
                <a:solidFill>
                  <a:srgbClr val="0070C0"/>
                </a:solidFill>
              </a:rPr>
              <a:t>0,05εκατ</a:t>
            </a:r>
            <a:r>
              <a:rPr lang="el-GR" altLang="el-GR" sz="1600" b="1" dirty="0">
                <a:solidFill>
                  <a:srgbClr val="0070C0"/>
                </a:solidFill>
              </a:rPr>
              <a:t>.</a:t>
            </a:r>
            <a:r>
              <a:rPr lang="el-GR" altLang="el-GR" sz="1600" b="1" dirty="0" smtClean="0">
                <a:solidFill>
                  <a:srgbClr val="0070C0"/>
                </a:solidFill>
              </a:rPr>
              <a:t>€</a:t>
            </a:r>
          </a:p>
          <a:p>
            <a:pPr marL="895350" indent="-180975" eaLnBrk="1" hangingPunct="1">
              <a:spcBef>
                <a:spcPts val="0"/>
              </a:spcBef>
              <a:spcAft>
                <a:spcPts val="600"/>
              </a:spcAft>
              <a:buFont typeface="Arial" panose="020B0604020202020204" pitchFamily="34" charset="0"/>
              <a:buChar char="•"/>
              <a:defRPr/>
            </a:pPr>
            <a:r>
              <a:rPr lang="el-GR" altLang="el-GR" sz="1600" dirty="0" smtClean="0">
                <a:solidFill>
                  <a:srgbClr val="0070C0"/>
                </a:solidFill>
              </a:rPr>
              <a:t>εκπόνηση </a:t>
            </a:r>
            <a:r>
              <a:rPr lang="el-GR" altLang="el-GR" sz="1600" dirty="0">
                <a:solidFill>
                  <a:srgbClr val="0070C0"/>
                </a:solidFill>
              </a:rPr>
              <a:t>των προδιαγραφών για την εγκατάσταση χώρων τροφοδοσίας αρπακτικών πτηνών σε διάφορα είδη περιοχών – </a:t>
            </a:r>
            <a:r>
              <a:rPr lang="el-GR" altLang="el-GR" sz="1600" dirty="0" err="1">
                <a:solidFill>
                  <a:srgbClr val="0070C0"/>
                </a:solidFill>
              </a:rPr>
              <a:t>οικοτόπων</a:t>
            </a:r>
            <a:r>
              <a:rPr lang="el-GR" altLang="el-GR" sz="1600" dirty="0">
                <a:solidFill>
                  <a:srgbClr val="0070C0"/>
                </a:solidFill>
              </a:rPr>
              <a:t> της </a:t>
            </a:r>
            <a:r>
              <a:rPr lang="el-GR" altLang="el-GR" sz="1600" dirty="0" smtClean="0">
                <a:solidFill>
                  <a:srgbClr val="0070C0"/>
                </a:solidFill>
              </a:rPr>
              <a:t>Ελλάδας - </a:t>
            </a:r>
            <a:r>
              <a:rPr lang="el-GR" altLang="el-GR" sz="1600" b="1" dirty="0" smtClean="0">
                <a:solidFill>
                  <a:srgbClr val="0070C0"/>
                </a:solidFill>
              </a:rPr>
              <a:t>υποχρέωση</a:t>
            </a:r>
            <a:r>
              <a:rPr lang="el-GR" altLang="el-GR" sz="1600" dirty="0" smtClean="0">
                <a:solidFill>
                  <a:srgbClr val="0070C0"/>
                </a:solidFill>
              </a:rPr>
              <a:t> βάσει των </a:t>
            </a:r>
            <a:r>
              <a:rPr lang="el-GR" altLang="el-GR" sz="1600" dirty="0" err="1" smtClean="0">
                <a:solidFill>
                  <a:srgbClr val="0070C0"/>
                </a:solidFill>
              </a:rPr>
              <a:t>Priority</a:t>
            </a:r>
            <a:r>
              <a:rPr lang="el-GR" altLang="el-GR" sz="1600" dirty="0" smtClean="0">
                <a:solidFill>
                  <a:srgbClr val="0070C0"/>
                </a:solidFill>
              </a:rPr>
              <a:t> </a:t>
            </a:r>
            <a:r>
              <a:rPr lang="el-GR" altLang="el-GR" sz="1600" dirty="0" err="1">
                <a:solidFill>
                  <a:srgbClr val="0070C0"/>
                </a:solidFill>
              </a:rPr>
              <a:t>Action</a:t>
            </a:r>
            <a:r>
              <a:rPr lang="el-GR" altLang="el-GR" sz="1600" dirty="0">
                <a:solidFill>
                  <a:srgbClr val="0070C0"/>
                </a:solidFill>
              </a:rPr>
              <a:t> </a:t>
            </a:r>
            <a:r>
              <a:rPr lang="el-GR" altLang="el-GR" sz="1600" dirty="0" err="1">
                <a:solidFill>
                  <a:srgbClr val="0070C0"/>
                </a:solidFill>
              </a:rPr>
              <a:t>Frame</a:t>
            </a:r>
            <a:r>
              <a:rPr lang="el-GR" altLang="el-GR" sz="1600" dirty="0">
                <a:solidFill>
                  <a:srgbClr val="0070C0"/>
                </a:solidFill>
              </a:rPr>
              <a:t> (</a:t>
            </a:r>
            <a:r>
              <a:rPr lang="el-GR" altLang="el-GR" sz="1600" dirty="0" err="1">
                <a:solidFill>
                  <a:srgbClr val="0070C0"/>
                </a:solidFill>
              </a:rPr>
              <a:t>PAF’s</a:t>
            </a:r>
            <a:r>
              <a:rPr lang="el-GR" altLang="el-GR" sz="1600" dirty="0" smtClean="0">
                <a:solidFill>
                  <a:srgbClr val="0070C0"/>
                </a:solidFill>
              </a:rPr>
              <a:t>)</a:t>
            </a:r>
          </a:p>
          <a:p>
            <a:pPr marL="895350" indent="-180975" eaLnBrk="1" hangingPunct="1">
              <a:spcBef>
                <a:spcPts val="0"/>
              </a:spcBef>
              <a:spcAft>
                <a:spcPts val="600"/>
              </a:spcAft>
              <a:buFont typeface="Arial" panose="020B0604020202020204" pitchFamily="34" charset="0"/>
              <a:buChar char="•"/>
              <a:defRPr/>
            </a:pPr>
            <a:r>
              <a:rPr lang="el-GR" altLang="el-GR" sz="1600" dirty="0">
                <a:solidFill>
                  <a:srgbClr val="0070C0"/>
                </a:solidFill>
              </a:rPr>
              <a:t>εκτιμώμενη ολοκλήρωση: </a:t>
            </a:r>
            <a:r>
              <a:rPr lang="el-GR" altLang="el-GR" sz="1600" dirty="0" smtClean="0">
                <a:solidFill>
                  <a:srgbClr val="0070C0"/>
                </a:solidFill>
              </a:rPr>
              <a:t>1ο </a:t>
            </a:r>
            <a:r>
              <a:rPr lang="el-GR" altLang="el-GR" sz="1600" dirty="0">
                <a:solidFill>
                  <a:srgbClr val="0070C0"/>
                </a:solidFill>
              </a:rPr>
              <a:t>τρίμηνο </a:t>
            </a:r>
            <a:r>
              <a:rPr lang="el-GR" altLang="el-GR" sz="1600" dirty="0" smtClean="0">
                <a:solidFill>
                  <a:srgbClr val="0070C0"/>
                </a:solidFill>
              </a:rPr>
              <a:t>2019</a:t>
            </a:r>
            <a:endParaRPr lang="el-GR" altLang="el-GR" sz="1600" dirty="0">
              <a:solidFill>
                <a:srgbClr val="0070C0"/>
              </a:solidFill>
            </a:endParaRPr>
          </a:p>
          <a:p>
            <a:pPr marL="266700" indent="-266700" eaLnBrk="1" hangingPunct="1">
              <a:spcBef>
                <a:spcPts val="0"/>
              </a:spcBef>
              <a:spcAft>
                <a:spcPts val="600"/>
              </a:spcAft>
              <a:buFont typeface="Wingdings" panose="05000000000000000000" pitchFamily="2" charset="2"/>
              <a:buChar char="Ø"/>
              <a:defRPr/>
            </a:pPr>
            <a:endParaRPr lang="el-GR" altLang="el-GR" sz="1600" b="1" dirty="0" smtClean="0">
              <a:solidFill>
                <a:srgbClr val="0070C0"/>
              </a:solidFill>
            </a:endParaRPr>
          </a:p>
          <a:p>
            <a:pPr eaLnBrk="1" hangingPunct="1">
              <a:buFont typeface="Arial" panose="020B0604020202020204" pitchFamily="34" charset="0"/>
              <a:buChar char="•"/>
              <a:defRPr/>
            </a:pPr>
            <a:endParaRPr lang="el-GR" altLang="el-GR" sz="1600" b="1" dirty="0" smtClean="0">
              <a:solidFill>
                <a:srgbClr val="0070C0"/>
              </a:solidFill>
            </a:endParaRPr>
          </a:p>
        </p:txBody>
      </p:sp>
    </p:spTree>
    <p:extLst>
      <p:ext uri="{BB962C8B-B14F-4D97-AF65-F5344CB8AC3E}">
        <p14:creationId xmlns:p14="http://schemas.microsoft.com/office/powerpoint/2010/main" val="11614482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71575"/>
            <a:ext cx="8382000" cy="381000"/>
          </a:xfrm>
        </p:spPr>
        <p:txBody>
          <a:bodyPr/>
          <a:lstStyle/>
          <a:p>
            <a:pPr eaLnBrk="1" hangingPunct="1">
              <a:defRPr/>
            </a:pPr>
            <a:r>
              <a:rPr lang="el-GR" altLang="el-GR" sz="2400" dirty="0" smtClean="0">
                <a:latin typeface="+mn-lt"/>
                <a:ea typeface="+mn-ea"/>
                <a:cs typeface="+mn-cs"/>
              </a:rPr>
              <a:t>ΑΞΟΝΑΣ ΠΡΟΤΕΡΑΙΟΤΗΤΑΣ 12</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10" name="Rectangle 5"/>
          <p:cNvSpPr>
            <a:spLocks noGrp="1" noChangeArrowheads="1"/>
          </p:cNvSpPr>
          <p:nvPr>
            <p:ph idx="1"/>
          </p:nvPr>
        </p:nvSpPr>
        <p:spPr>
          <a:xfrm>
            <a:off x="457200" y="1695450"/>
            <a:ext cx="8305800" cy="4400550"/>
          </a:xfrm>
        </p:spPr>
        <p:txBody>
          <a:bodyPr/>
          <a:lstStyle/>
          <a:p>
            <a:pPr marL="0" indent="0" eaLnBrk="1" hangingPunct="1">
              <a:buNone/>
              <a:defRPr/>
            </a:pPr>
            <a:r>
              <a:rPr lang="el-GR" altLang="el-GR" sz="1800" b="1" dirty="0" smtClean="0">
                <a:solidFill>
                  <a:srgbClr val="0070C0"/>
                </a:solidFill>
              </a:rPr>
              <a:t>Άλλα Θέματα</a:t>
            </a:r>
          </a:p>
          <a:p>
            <a:pPr eaLnBrk="1" hangingPunct="1">
              <a:buFont typeface="Wingdings" panose="05000000000000000000" pitchFamily="2" charset="2"/>
              <a:buChar char="Ø"/>
              <a:defRPr/>
            </a:pPr>
            <a:r>
              <a:rPr lang="el-GR" altLang="el-GR" sz="1800" b="1" i="1" dirty="0">
                <a:solidFill>
                  <a:srgbClr val="0070C0"/>
                </a:solidFill>
              </a:rPr>
              <a:t>Λοιπά έργα διαχείρισης Υδατικών Πόρων – Καταγραφή </a:t>
            </a:r>
            <a:r>
              <a:rPr lang="el-GR" altLang="el-GR" sz="1800" b="1" i="1" dirty="0" err="1" smtClean="0">
                <a:solidFill>
                  <a:srgbClr val="0070C0"/>
                </a:solidFill>
              </a:rPr>
              <a:t>Υδρογεωτρήσεων</a:t>
            </a:r>
            <a:endParaRPr lang="el-GR" altLang="el-GR" sz="1800" b="1" i="1" dirty="0">
              <a:solidFill>
                <a:srgbClr val="0070C0"/>
              </a:solidFill>
            </a:endParaRPr>
          </a:p>
          <a:p>
            <a:pPr marL="714375" indent="-171450" eaLnBrk="1" hangingPunct="1">
              <a:spcAft>
                <a:spcPts val="1200"/>
              </a:spcAft>
              <a:buFontTx/>
              <a:buChar char="-"/>
              <a:defRPr/>
            </a:pPr>
            <a:r>
              <a:rPr lang="el-GR" altLang="el-GR" sz="1800" dirty="0" smtClean="0">
                <a:solidFill>
                  <a:srgbClr val="0070C0"/>
                </a:solidFill>
              </a:rPr>
              <a:t>καθυστέρηση </a:t>
            </a:r>
            <a:r>
              <a:rPr lang="el-GR" altLang="el-GR" sz="1800" dirty="0">
                <a:solidFill>
                  <a:srgbClr val="0070C0"/>
                </a:solidFill>
              </a:rPr>
              <a:t>στην ενεργοποίηση της δράσης </a:t>
            </a:r>
            <a:r>
              <a:rPr lang="el-GR" altLang="el-GR" sz="1800" i="1" dirty="0">
                <a:solidFill>
                  <a:srgbClr val="0070C0"/>
                </a:solidFill>
              </a:rPr>
              <a:t>«Καταγραφή </a:t>
            </a:r>
            <a:r>
              <a:rPr lang="el-GR" altLang="el-GR" sz="1800" i="1" dirty="0" err="1">
                <a:solidFill>
                  <a:srgbClr val="0070C0"/>
                </a:solidFill>
              </a:rPr>
              <a:t>υδρογεωτρήσεων</a:t>
            </a:r>
            <a:r>
              <a:rPr lang="el-GR" altLang="el-GR" sz="1800" i="1" dirty="0">
                <a:solidFill>
                  <a:srgbClr val="0070C0"/>
                </a:solidFill>
              </a:rPr>
              <a:t>» </a:t>
            </a:r>
            <a:r>
              <a:rPr lang="el-GR" altLang="el-GR" sz="1800" dirty="0">
                <a:solidFill>
                  <a:srgbClr val="0070C0"/>
                </a:solidFill>
              </a:rPr>
              <a:t>λόγω διοικητικών θεμάτων του δυνητικού δικαιούχου (</a:t>
            </a:r>
            <a:r>
              <a:rPr lang="el-GR" altLang="el-GR" sz="1800" dirty="0" smtClean="0">
                <a:solidFill>
                  <a:srgbClr val="0070C0"/>
                </a:solidFill>
              </a:rPr>
              <a:t>ΙΓΜΕ) – δρομολογείται </a:t>
            </a:r>
            <a:r>
              <a:rPr lang="el-GR" altLang="el-GR" sz="1800" dirty="0">
                <a:solidFill>
                  <a:srgbClr val="0070C0"/>
                </a:solidFill>
              </a:rPr>
              <a:t>η έκδοση της Πρόσκλησης εντός του </a:t>
            </a:r>
            <a:r>
              <a:rPr lang="el-GR" altLang="el-GR" sz="1800" dirty="0" smtClean="0">
                <a:solidFill>
                  <a:srgbClr val="0070C0"/>
                </a:solidFill>
              </a:rPr>
              <a:t>2017</a:t>
            </a:r>
            <a:endParaRPr lang="el-GR" altLang="el-GR" sz="1800" dirty="0">
              <a:solidFill>
                <a:srgbClr val="0070C0"/>
              </a:solidFill>
            </a:endParaRPr>
          </a:p>
          <a:p>
            <a:pPr eaLnBrk="1" hangingPunct="1">
              <a:buFont typeface="Wingdings" panose="05000000000000000000" pitchFamily="2" charset="2"/>
              <a:buChar char="Ø"/>
              <a:defRPr/>
            </a:pPr>
            <a:r>
              <a:rPr lang="el-GR" altLang="el-GR" sz="1800" b="1" i="1" dirty="0">
                <a:solidFill>
                  <a:srgbClr val="0070C0"/>
                </a:solidFill>
              </a:rPr>
              <a:t>Έργα Διαχείρισης Προστατευόμενων Περιοχών</a:t>
            </a:r>
          </a:p>
          <a:p>
            <a:pPr marL="714375" indent="-171450" eaLnBrk="1" hangingPunct="1">
              <a:buFontTx/>
              <a:buChar char="-"/>
              <a:defRPr/>
            </a:pPr>
            <a:r>
              <a:rPr lang="el-GR" altLang="el-GR" sz="1800" dirty="0" smtClean="0">
                <a:solidFill>
                  <a:srgbClr val="0070C0"/>
                </a:solidFill>
              </a:rPr>
              <a:t>καθυστέρηση </a:t>
            </a:r>
            <a:r>
              <a:rPr lang="el-GR" altLang="el-GR" sz="1800" dirty="0">
                <a:solidFill>
                  <a:srgbClr val="0070C0"/>
                </a:solidFill>
              </a:rPr>
              <a:t>στην ενεργοποίηση των σχετικών δράσεων για την βιοποικιλότητα μέσω των αντίστοιχων Φορέων Διαχείρισης τους, </a:t>
            </a:r>
            <a:r>
              <a:rPr lang="el-GR" altLang="el-GR" sz="1800" dirty="0" smtClean="0">
                <a:solidFill>
                  <a:srgbClr val="0070C0"/>
                </a:solidFill>
              </a:rPr>
              <a:t>κυρίως λόγω αναμονής </a:t>
            </a:r>
            <a:r>
              <a:rPr lang="el-GR" altLang="el-GR" sz="1800" dirty="0">
                <a:solidFill>
                  <a:srgbClr val="0070C0"/>
                </a:solidFill>
              </a:rPr>
              <a:t>της έκδοσης νόμου για το θεσμικό / κανονιστικό πλαίσιο της διαχείρισης του συνόλου των περιοχών ΝΑTURA και του τρόπου διοίκησης και λειτουργίας των εν λόγω Φορέων Διαχείρισής Προστατευόμενων Περιοχών (ΦΔΠΠ</a:t>
            </a:r>
            <a:r>
              <a:rPr lang="el-GR" altLang="el-GR" sz="1800" dirty="0" smtClean="0">
                <a:solidFill>
                  <a:srgbClr val="0070C0"/>
                </a:solidFill>
              </a:rPr>
              <a:t>).</a:t>
            </a:r>
          </a:p>
          <a:p>
            <a:pPr marL="714375" indent="-171450" eaLnBrk="1" hangingPunct="1">
              <a:buFontTx/>
              <a:buChar char="-"/>
              <a:defRPr/>
            </a:pPr>
            <a:r>
              <a:rPr lang="el-GR" altLang="el-GR" sz="1800" dirty="0">
                <a:solidFill>
                  <a:srgbClr val="0070C0"/>
                </a:solidFill>
              </a:rPr>
              <a:t>σ</a:t>
            </a:r>
            <a:r>
              <a:rPr lang="el-GR" altLang="el-GR" sz="1800" dirty="0" smtClean="0">
                <a:solidFill>
                  <a:srgbClr val="0070C0"/>
                </a:solidFill>
              </a:rPr>
              <a:t>ε δημόσια διαβούλευση το σχετικό Σχέδιο Νόμου από 13/11/2017 έως 22/11/2017</a:t>
            </a:r>
          </a:p>
        </p:txBody>
      </p:sp>
    </p:spTree>
    <p:extLst>
      <p:ext uri="{BB962C8B-B14F-4D97-AF65-F5344CB8AC3E}">
        <p14:creationId xmlns:p14="http://schemas.microsoft.com/office/powerpoint/2010/main" val="3366445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076324"/>
            <a:ext cx="8382000" cy="1226767"/>
          </a:xfrm>
        </p:spPr>
        <p:txBody>
          <a:bodyPr/>
          <a:lstStyle/>
          <a:p>
            <a:pPr eaLnBrk="1" hangingPunct="1">
              <a:defRPr/>
            </a:pPr>
            <a:r>
              <a:rPr lang="el-GR" altLang="el-GR" sz="2400" dirty="0" smtClean="0">
                <a:latin typeface="+mn-lt"/>
                <a:ea typeface="+mn-ea"/>
                <a:cs typeface="+mn-cs"/>
              </a:rPr>
              <a:t>ΑΞΟΝΑΣ ΠΡΟΤΕΡΑΙΟΤΗΤΑΣ 13: </a:t>
            </a:r>
            <a:br>
              <a:rPr lang="el-GR" altLang="el-GR" sz="2400" dirty="0" smtClean="0">
                <a:latin typeface="+mn-lt"/>
                <a:ea typeface="+mn-ea"/>
                <a:cs typeface="+mn-cs"/>
              </a:rPr>
            </a:br>
            <a:r>
              <a:rPr lang="el-GR" altLang="el-GR" sz="2000" dirty="0">
                <a:effectLst>
                  <a:outerShdw blurRad="38100" dist="38100" dir="2700000" algn="tl">
                    <a:srgbClr val="000000">
                      <a:alpha val="43137"/>
                    </a:srgbClr>
                  </a:outerShdw>
                </a:effectLst>
                <a:latin typeface="+mn-lt"/>
                <a:ea typeface="+mn-ea"/>
                <a:cs typeface="+mn-cs"/>
              </a:rPr>
              <a:t>«ΣΤΡΑΤΗΓΙΚΕΣ ΚΑΙ ΔΡΑΣΕΙΣ ΠΡΟΩΘΗΣΗΣ ΤΗΣ ΕΝΣΩΜΑΤΩΣΗΣ ΤΟΥ ΕΥΡΩΠΑΪΚΟΥ ΠΕΡΙΒΑΛΛΟΝΤΙΚΟΥ ΚΕΚΤΗΜΕΝΟΥ ΣΤΙΣ ΠΕΡΙΦΕΡΕΙΕΣ ΝΟΤΙΟΥ ΑΙΓΑΙΟΥ ΚΑΙ ΣΤΕΡΕΑΣ ΕΛΛΑΔΑΣ (ΕΤΠΑ</a:t>
            </a:r>
            <a:r>
              <a:rPr lang="el-GR" altLang="el-GR" sz="2000" dirty="0" smtClean="0">
                <a:effectLst>
                  <a:outerShdw blurRad="38100" dist="38100" dir="2700000" algn="tl">
                    <a:srgbClr val="000000">
                      <a:alpha val="43137"/>
                    </a:srgbClr>
                  </a:outerShdw>
                </a:effectLst>
                <a:latin typeface="+mn-lt"/>
                <a:ea typeface="+mn-ea"/>
                <a:cs typeface="+mn-cs"/>
              </a:rPr>
              <a:t>)»</a:t>
            </a:r>
            <a:r>
              <a:rPr lang="el-GR" altLang="el-GR" sz="2400" dirty="0" smtClean="0">
                <a:latin typeface="+mn-lt"/>
                <a:ea typeface="+mn-ea"/>
                <a:cs typeface="+mn-cs"/>
              </a:rPr>
              <a:t/>
            </a:r>
            <a:br>
              <a:rPr lang="el-GR" altLang="el-GR" sz="2400" dirty="0" smtClean="0">
                <a:latin typeface="+mn-lt"/>
                <a:ea typeface="+mn-ea"/>
                <a:cs typeface="+mn-cs"/>
              </a:rPr>
            </a:br>
            <a:r>
              <a:rPr lang="el-GR" altLang="el-GR" sz="2400" dirty="0" smtClean="0">
                <a:latin typeface="+mn-lt"/>
              </a:rPr>
              <a:t/>
            </a:r>
            <a:br>
              <a:rPr lang="el-GR" altLang="el-GR" sz="2400" dirty="0" smtClean="0">
                <a:latin typeface="+mn-lt"/>
              </a:rPr>
            </a:br>
            <a:endParaRPr lang="el-GR" altLang="el-GR" sz="2400" dirty="0" smtClean="0">
              <a:latin typeface="+mn-lt"/>
            </a:endParaRPr>
          </a:p>
        </p:txBody>
      </p:sp>
      <p:grpSp>
        <p:nvGrpSpPr>
          <p:cNvPr id="3" name="Ομάδα 2"/>
          <p:cNvGrpSpPr/>
          <p:nvPr/>
        </p:nvGrpSpPr>
        <p:grpSpPr>
          <a:xfrm>
            <a:off x="153497" y="2610305"/>
            <a:ext cx="8617096" cy="4005046"/>
            <a:chOff x="519789" y="2753430"/>
            <a:chExt cx="7834171" cy="3206692"/>
          </a:xfrm>
        </p:grpSpPr>
        <p:sp>
          <p:nvSpPr>
            <p:cNvPr id="5" name="Ελεύθερη σχεδίαση 4"/>
            <p:cNvSpPr/>
            <p:nvPr/>
          </p:nvSpPr>
          <p:spPr>
            <a:xfrm>
              <a:off x="519789" y="3416232"/>
              <a:ext cx="1939747" cy="1313574"/>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6">
                  <a:satMod val="175000"/>
                  <a:alpha val="40000"/>
                </a:schemeClr>
              </a:glow>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400" b="1" kern="1200" dirty="0" smtClean="0"/>
                <a:t>06</a:t>
              </a:r>
              <a:r>
                <a:rPr lang="el-GR" sz="1400" b="1" dirty="0"/>
                <a:t>: Διαφύλαξη και προστασία του περιβάλλοντος και προώθηση της αποδοτικότητας των πόρων  </a:t>
              </a:r>
              <a:endParaRPr lang="el-GR" sz="1400" b="1" kern="1200" dirty="0"/>
            </a:p>
          </p:txBody>
        </p:sp>
        <p:sp>
          <p:nvSpPr>
            <p:cNvPr id="7" name="Ελεύθερη σχεδίαση 6"/>
            <p:cNvSpPr/>
            <p:nvPr/>
          </p:nvSpPr>
          <p:spPr>
            <a:xfrm>
              <a:off x="2772746" y="2753430"/>
              <a:ext cx="3105084" cy="1021562"/>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6b: Επενδύσεις στον τομέα των υδάτων, ώστε να ικανοποιηθούν οι απαιτήσεις του περιβαλλοντικού κεκτημένου της Ένωσης και να αντιμετωπιστούν οι ανάγκες που έχουν προσδιορισθεί από τα κράτη μέλη για επενδύσεις που υπερβαίνουν τις εν λόγω απαιτήσεις</a:t>
              </a:r>
              <a:endParaRPr lang="el-GR" sz="1200" b="1" kern="1200" dirty="0"/>
            </a:p>
          </p:txBody>
        </p:sp>
        <p:sp>
          <p:nvSpPr>
            <p:cNvPr id="9" name="Ελεύθερη σχεδίαση 8"/>
            <p:cNvSpPr/>
            <p:nvPr/>
          </p:nvSpPr>
          <p:spPr>
            <a:xfrm>
              <a:off x="6209346" y="2753430"/>
              <a:ext cx="2144613" cy="1021562"/>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23: Βελτίωση και διασφάλιση του πλαισίου ορθολογικής και αειφόρου διαχείρισης των υδατικών πόρων της Χώρας στις Περιφέρειες Ν. Αιγαίου και Στ. Ελλάδας</a:t>
              </a:r>
              <a:endParaRPr lang="el-GR" sz="1200" b="1" kern="1200" dirty="0"/>
            </a:p>
          </p:txBody>
        </p:sp>
        <p:sp>
          <p:nvSpPr>
            <p:cNvPr id="11" name="Ελεύθερη σχεδίαση 10"/>
            <p:cNvSpPr/>
            <p:nvPr/>
          </p:nvSpPr>
          <p:spPr>
            <a:xfrm>
              <a:off x="2756634" y="3853562"/>
              <a:ext cx="3105084" cy="876245"/>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6d: Προστασία και αποκατάσταση της βιοποικιλότητας και του εδάφους και προώθηση των υπηρεσιών οικοσυστήματος, μεταξύ άλλων μέσω του δικτύου </a:t>
              </a:r>
              <a:r>
                <a:rPr lang="el-GR" sz="1200" b="1" dirty="0" err="1"/>
                <a:t>Natura</a:t>
              </a:r>
              <a:r>
                <a:rPr lang="el-GR" sz="1200" b="1" dirty="0"/>
                <a:t> 2000, και των πράσινων υποδομών</a:t>
              </a:r>
              <a:endParaRPr lang="el-GR" sz="1200" b="1" kern="1200" dirty="0"/>
            </a:p>
          </p:txBody>
        </p:sp>
        <p:sp>
          <p:nvSpPr>
            <p:cNvPr id="13" name="Ελεύθερη σχεδίαση 12"/>
            <p:cNvSpPr/>
            <p:nvPr/>
          </p:nvSpPr>
          <p:spPr>
            <a:xfrm>
              <a:off x="6209346" y="3871867"/>
              <a:ext cx="2144613" cy="857939"/>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24: Βελτίωση του πλαισίου διατήρησης, διαχείρισης και αποκατάστασης του φυσικού περιβάλλοντος και της βιοποικιλότητας στις Περιφέρειες Ν. Αιγαίου και Στ. Ελλάδας</a:t>
              </a:r>
              <a:endParaRPr lang="el-GR" sz="1200" b="1" kern="1200" dirty="0"/>
            </a:p>
          </p:txBody>
        </p:sp>
        <p:sp>
          <p:nvSpPr>
            <p:cNvPr id="15" name="Ελεύθερη σχεδίαση 14"/>
            <p:cNvSpPr/>
            <p:nvPr/>
          </p:nvSpPr>
          <p:spPr>
            <a:xfrm>
              <a:off x="2772746" y="4819096"/>
              <a:ext cx="3105084" cy="114102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6e: Ανάληψη δράσης για τη βελτίωση του αστικού περιβάλλοντος, την ανάπλαση των πόλεων, την αναζωογόνηση και την απολύμανση των υποβαθμισμένων περιβαλλοντικά εκτάσεων (συμπεριλαμβανομένων των προς ανασυγκρότηση περιοχών), τη μείωση της ατμοσφαιρικής ρύπανσης και την προώθηση μέτρων για τον περιορισμό του θορύβου</a:t>
              </a:r>
              <a:endParaRPr lang="el-GR" sz="1200" b="1" kern="1200" dirty="0"/>
            </a:p>
          </p:txBody>
        </p:sp>
        <p:sp>
          <p:nvSpPr>
            <p:cNvPr id="17" name="Ελεύθερη σχεδίαση 16"/>
            <p:cNvSpPr/>
            <p:nvPr/>
          </p:nvSpPr>
          <p:spPr>
            <a:xfrm>
              <a:off x="6209346" y="4826109"/>
              <a:ext cx="2144614" cy="1134013"/>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25: Βελτίωση του πλαισίου διαχείρισης και εφαρμογής για την αναβάθμιση της πολιτικής για την Χωρική Ανάπτυξη στις Περιφέρειες Ν .Αιγαίου και Στ. Ελλάδας</a:t>
              </a:r>
              <a:endParaRPr lang="el-GR" sz="1200" b="1" kern="1200" dirty="0"/>
            </a:p>
          </p:txBody>
        </p:sp>
      </p:grpSp>
      <p:sp>
        <p:nvSpPr>
          <p:cNvPr id="18" name="Ορθογώνιο 17"/>
          <p:cNvSpPr/>
          <p:nvPr/>
        </p:nvSpPr>
        <p:spPr>
          <a:xfrm>
            <a:off x="128688" y="3122954"/>
            <a:ext cx="2320251" cy="338554"/>
          </a:xfrm>
          <a:prstGeom prst="rect">
            <a:avLst/>
          </a:prstGeom>
        </p:spPr>
        <p:txBody>
          <a:bodyPr wrap="none">
            <a:spAutoFit/>
          </a:bodyPr>
          <a:lstStyle/>
          <a:p>
            <a:r>
              <a:rPr lang="el-GR" sz="1600" b="1" dirty="0"/>
              <a:t>ΘΕΜΑΤΙΚΟΣ ΣΤΟΧΟΣ </a:t>
            </a:r>
          </a:p>
        </p:txBody>
      </p:sp>
      <p:sp>
        <p:nvSpPr>
          <p:cNvPr id="19" name="Ορθογώνιο 18"/>
          <p:cNvSpPr/>
          <p:nvPr/>
        </p:nvSpPr>
        <p:spPr>
          <a:xfrm>
            <a:off x="2613886" y="2286215"/>
            <a:ext cx="3491597" cy="338554"/>
          </a:xfrm>
          <a:prstGeom prst="rect">
            <a:avLst/>
          </a:prstGeom>
        </p:spPr>
        <p:txBody>
          <a:bodyPr wrap="none">
            <a:spAutoFit/>
          </a:bodyPr>
          <a:lstStyle/>
          <a:p>
            <a:r>
              <a:rPr lang="el-GR" sz="1600" b="1" dirty="0" smtClean="0"/>
              <a:t>ΕΠΕΝΔΥΤΙΚΕΣ ΠΡΟΤΕΡΑΙΟΤΗΤΕΣ</a:t>
            </a:r>
            <a:endParaRPr lang="el-GR" sz="1600" b="1" dirty="0"/>
          </a:p>
        </p:txBody>
      </p:sp>
      <p:sp>
        <p:nvSpPr>
          <p:cNvPr id="20" name="Ορθογώνιο 19"/>
          <p:cNvSpPr/>
          <p:nvPr/>
        </p:nvSpPr>
        <p:spPr>
          <a:xfrm>
            <a:off x="6767548" y="2271749"/>
            <a:ext cx="1742400" cy="338554"/>
          </a:xfrm>
          <a:prstGeom prst="rect">
            <a:avLst/>
          </a:prstGeom>
        </p:spPr>
        <p:txBody>
          <a:bodyPr wrap="none">
            <a:spAutoFit/>
          </a:bodyPr>
          <a:lstStyle/>
          <a:p>
            <a:r>
              <a:rPr lang="el-GR" sz="1600" b="1" dirty="0" smtClean="0"/>
              <a:t>ΕΙΔΙΚΟΙ ΣΤΟΧΟΙ</a:t>
            </a:r>
            <a:endParaRPr lang="el-GR" sz="1600" b="1" dirty="0"/>
          </a:p>
        </p:txBody>
      </p:sp>
      <p:cxnSp>
        <p:nvCxnSpPr>
          <p:cNvPr id="22" name="Ευθεία γραμμή σύνδεσης 21"/>
          <p:cNvCxnSpPr/>
          <p:nvPr/>
        </p:nvCxnSpPr>
        <p:spPr>
          <a:xfrm flipV="1">
            <a:off x="2287097" y="3127539"/>
            <a:ext cx="344511" cy="1063461"/>
          </a:xfrm>
          <a:prstGeom prst="line">
            <a:avLst/>
          </a:prstGeom>
        </p:spPr>
        <p:style>
          <a:lnRef idx="1">
            <a:schemeClr val="dk1"/>
          </a:lnRef>
          <a:fillRef idx="0">
            <a:schemeClr val="dk1"/>
          </a:fillRef>
          <a:effectRef idx="0">
            <a:schemeClr val="dk1"/>
          </a:effectRef>
          <a:fontRef idx="minor">
            <a:schemeClr val="tx1"/>
          </a:fontRef>
        </p:style>
      </p:cxnSp>
      <p:cxnSp>
        <p:nvCxnSpPr>
          <p:cNvPr id="24" name="Ευθεία γραμμή σύνδεσης 23"/>
          <p:cNvCxnSpPr/>
          <p:nvPr/>
        </p:nvCxnSpPr>
        <p:spPr>
          <a:xfrm>
            <a:off x="2287097" y="4191000"/>
            <a:ext cx="326789" cy="306240"/>
          </a:xfrm>
          <a:prstGeom prst="line">
            <a:avLst/>
          </a:prstGeom>
        </p:spPr>
        <p:style>
          <a:lnRef idx="1">
            <a:schemeClr val="dk1"/>
          </a:lnRef>
          <a:fillRef idx="0">
            <a:schemeClr val="dk1"/>
          </a:fillRef>
          <a:effectRef idx="0">
            <a:schemeClr val="dk1"/>
          </a:effectRef>
          <a:fontRef idx="minor">
            <a:schemeClr val="tx1"/>
          </a:fontRef>
        </p:style>
      </p:cxnSp>
      <p:cxnSp>
        <p:nvCxnSpPr>
          <p:cNvPr id="26" name="Ευθεία γραμμή σύνδεσης 25"/>
          <p:cNvCxnSpPr/>
          <p:nvPr/>
        </p:nvCxnSpPr>
        <p:spPr>
          <a:xfrm>
            <a:off x="2287097" y="4191000"/>
            <a:ext cx="344511" cy="1676400"/>
          </a:xfrm>
          <a:prstGeom prst="line">
            <a:avLst/>
          </a:prstGeom>
        </p:spPr>
        <p:style>
          <a:lnRef idx="1">
            <a:schemeClr val="dk1"/>
          </a:lnRef>
          <a:fillRef idx="0">
            <a:schemeClr val="dk1"/>
          </a:fillRef>
          <a:effectRef idx="0">
            <a:schemeClr val="dk1"/>
          </a:effectRef>
          <a:fontRef idx="minor">
            <a:schemeClr val="tx1"/>
          </a:fontRef>
        </p:style>
      </p:cxnSp>
      <p:cxnSp>
        <p:nvCxnSpPr>
          <p:cNvPr id="28" name="Ευθεία γραμμή σύνδεσης 27"/>
          <p:cNvCxnSpPr/>
          <p:nvPr/>
        </p:nvCxnSpPr>
        <p:spPr>
          <a:xfrm>
            <a:off x="6047005" y="3248252"/>
            <a:ext cx="364647" cy="0"/>
          </a:xfrm>
          <a:prstGeom prst="line">
            <a:avLst/>
          </a:prstGeom>
        </p:spPr>
        <p:style>
          <a:lnRef idx="1">
            <a:schemeClr val="dk1"/>
          </a:lnRef>
          <a:fillRef idx="0">
            <a:schemeClr val="dk1"/>
          </a:fillRef>
          <a:effectRef idx="0">
            <a:schemeClr val="dk1"/>
          </a:effectRef>
          <a:fontRef idx="minor">
            <a:schemeClr val="tx1"/>
          </a:fontRef>
        </p:style>
      </p:cxnSp>
      <p:cxnSp>
        <p:nvCxnSpPr>
          <p:cNvPr id="30" name="Ευθεία γραμμή σύνδεσης 29"/>
          <p:cNvCxnSpPr/>
          <p:nvPr/>
        </p:nvCxnSpPr>
        <p:spPr>
          <a:xfrm>
            <a:off x="6010232" y="4542962"/>
            <a:ext cx="401420" cy="0"/>
          </a:xfrm>
          <a:prstGeom prst="line">
            <a:avLst/>
          </a:prstGeom>
        </p:spPr>
        <p:style>
          <a:lnRef idx="1">
            <a:schemeClr val="dk1"/>
          </a:lnRef>
          <a:fillRef idx="0">
            <a:schemeClr val="dk1"/>
          </a:fillRef>
          <a:effectRef idx="0">
            <a:schemeClr val="dk1"/>
          </a:effectRef>
          <a:fontRef idx="minor">
            <a:schemeClr val="tx1"/>
          </a:fontRef>
        </p:style>
      </p:cxnSp>
      <p:cxnSp>
        <p:nvCxnSpPr>
          <p:cNvPr id="9216" name="Ευθεία γραμμή σύνδεσης 9215"/>
          <p:cNvCxnSpPr/>
          <p:nvPr/>
        </p:nvCxnSpPr>
        <p:spPr>
          <a:xfrm>
            <a:off x="6047005" y="5867400"/>
            <a:ext cx="42999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12970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381000"/>
          </a:xfrm>
        </p:spPr>
        <p:txBody>
          <a:bodyPr/>
          <a:lstStyle/>
          <a:p>
            <a:pPr eaLnBrk="1" hangingPunct="1">
              <a:defRPr/>
            </a:pPr>
            <a:r>
              <a:rPr lang="el-GR" altLang="el-GR" sz="2400" dirty="0" smtClean="0">
                <a:latin typeface="+mn-lt"/>
                <a:ea typeface="+mn-ea"/>
                <a:cs typeface="+mn-cs"/>
              </a:rPr>
              <a:t>ΑΞΟΝΑΣ ΠΡΟΤΕΡΑΙΟΤΗΤΑΣ 13</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3995074673"/>
              </p:ext>
            </p:extLst>
          </p:nvPr>
        </p:nvGraphicFramePr>
        <p:xfrm>
          <a:off x="609601" y="1867787"/>
          <a:ext cx="6705599" cy="1611054"/>
        </p:xfrm>
        <a:graphic>
          <a:graphicData uri="http://schemas.openxmlformats.org/drawingml/2006/table">
            <a:tbl>
              <a:tblPr/>
              <a:tblGrid>
                <a:gridCol w="2971799"/>
                <a:gridCol w="2057400"/>
                <a:gridCol w="1676400"/>
              </a:tblGrid>
              <a:tr h="381000">
                <a:tc>
                  <a:txBody>
                    <a:bodyPr/>
                    <a:lstStyle/>
                    <a:p>
                      <a:pPr algn="l" fontAlgn="ctr"/>
                      <a:r>
                        <a:rPr lang="el-GR" sz="1200" b="1" i="0" u="none" strike="noStrike" dirty="0">
                          <a:solidFill>
                            <a:schemeClr val="bg1"/>
                          </a:solidFill>
                          <a:effectLst/>
                          <a:latin typeface="Arial" panose="020B0604020202020204" pitchFamily="34" charset="0"/>
                          <a:cs typeface="Arial" panose="020B0604020202020204" pitchFamily="34" charset="0"/>
                        </a:rPr>
                        <a:t>Κατηγορία Περιφερειών</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a:t>
                      </a:r>
                      <a:r>
                        <a:rPr lang="el-GR" sz="1200" b="1" i="0" u="none" strike="noStrike" dirty="0">
                          <a:solidFill>
                            <a:schemeClr val="bg1"/>
                          </a:solidFill>
                          <a:effectLst/>
                          <a:latin typeface="Arial" panose="020B0604020202020204" pitchFamily="34" charset="0"/>
                          <a:cs typeface="Arial" panose="020B0604020202020204" pitchFamily="34" charset="0"/>
                        </a:rPr>
                        <a:t>Δημόσια Δαπάνη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a:solidFill>
                            <a:schemeClr val="bg1"/>
                          </a:solidFill>
                          <a:effectLst/>
                          <a:latin typeface="Arial" panose="020B0604020202020204" pitchFamily="34" charset="0"/>
                          <a:cs typeface="Arial" panose="020B0604020202020204" pitchFamily="34" charset="0"/>
                        </a:rPr>
                        <a:t>Κοινοτική Συνδρομή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42013">
                <a:tc>
                  <a:txBody>
                    <a:bodyPr/>
                    <a:lstStyle/>
                    <a:p>
                      <a:pPr algn="l" fontAlgn="ctr"/>
                      <a:r>
                        <a:rPr lang="el-GR" sz="1200" b="1" i="0" u="none" strike="noStrike" dirty="0">
                          <a:solidFill>
                            <a:srgbClr val="000000"/>
                          </a:solidFill>
                          <a:effectLst/>
                          <a:latin typeface="Arial" panose="020B0604020202020204" pitchFamily="34" charset="0"/>
                          <a:cs typeface="Arial" panose="020B0604020202020204" pitchFamily="34" charset="0"/>
                        </a:rPr>
                        <a:t>Λιγότερο Ανεπτυγμένες Περιφέρειες</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0,0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0,0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04800">
                <a:tc>
                  <a:txBody>
                    <a:bodyPr/>
                    <a:lstStyle/>
                    <a:p>
                      <a:pPr algn="l" fontAlgn="ctr"/>
                      <a:r>
                        <a:rPr lang="el-GR" sz="1200" b="1" i="0" u="none" strike="noStrike" dirty="0">
                          <a:solidFill>
                            <a:srgbClr val="000000"/>
                          </a:solidFill>
                          <a:effectLst/>
                          <a:latin typeface="Arial" panose="020B0604020202020204" pitchFamily="34" charset="0"/>
                          <a:cs typeface="Arial" panose="020B0604020202020204" pitchFamily="34" charset="0"/>
                        </a:rPr>
                        <a:t>Περιφέρειες σε Μετάβαση</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2,8</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1,4</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05908">
                <a:tc>
                  <a:txBody>
                    <a:bodyPr/>
                    <a:lstStyle/>
                    <a:p>
                      <a:pPr algn="l" fontAlgn="ctr"/>
                      <a:r>
                        <a:rPr lang="el-GR" sz="1200" b="1" i="0" u="none" strike="noStrike" dirty="0">
                          <a:solidFill>
                            <a:srgbClr val="000000"/>
                          </a:solidFill>
                          <a:effectLst/>
                          <a:latin typeface="Arial" panose="020B0604020202020204" pitchFamily="34" charset="0"/>
                          <a:cs typeface="Arial" panose="020B0604020202020204" pitchFamily="34" charset="0"/>
                        </a:rPr>
                        <a:t>Περισσότερο Ανεπτυγμένες Περιφέρειες</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5,2</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smtClean="0">
                          <a:solidFill>
                            <a:srgbClr val="000000"/>
                          </a:solidFill>
                          <a:effectLst/>
                          <a:latin typeface="Arial" panose="020B0604020202020204" pitchFamily="34" charset="0"/>
                          <a:cs typeface="Arial" panose="020B0604020202020204" pitchFamily="34" charset="0"/>
                        </a:rPr>
                        <a:t>2,6</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277333">
                <a:tc>
                  <a:txBody>
                    <a:bodyPr/>
                    <a:lstStyle/>
                    <a:p>
                      <a:pPr algn="l" fontAlgn="ctr"/>
                      <a:r>
                        <a:rPr lang="el-GR" sz="1200" b="1" i="0" u="none" strike="noStrike" dirty="0">
                          <a:solidFill>
                            <a:schemeClr val="bg1"/>
                          </a:solidFill>
                          <a:effectLst/>
                          <a:latin typeface="Arial" panose="020B0604020202020204" pitchFamily="34" charset="0"/>
                          <a:cs typeface="Arial" panose="020B0604020202020204" pitchFamily="34" charset="0"/>
                        </a:rPr>
                        <a:t>ΣΥΝΟΛΟ ΑΠ </a:t>
                      </a:r>
                      <a:r>
                        <a:rPr lang="el-GR" sz="1200" b="1" i="0" u="none" strike="noStrike" dirty="0" smtClean="0">
                          <a:solidFill>
                            <a:schemeClr val="bg1"/>
                          </a:solidFill>
                          <a:effectLst/>
                          <a:latin typeface="Arial" panose="020B0604020202020204" pitchFamily="34" charset="0"/>
                          <a:cs typeface="Arial" panose="020B0604020202020204" pitchFamily="34" charset="0"/>
                        </a:rPr>
                        <a:t>12</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400" b="1" i="0" u="none" strike="noStrike" dirty="0" smtClean="0">
                          <a:solidFill>
                            <a:schemeClr val="bg1"/>
                          </a:solidFill>
                          <a:effectLst/>
                          <a:latin typeface="Arial" panose="020B0604020202020204" pitchFamily="34" charset="0"/>
                          <a:cs typeface="Arial" panose="020B0604020202020204" pitchFamily="34" charset="0"/>
                        </a:rPr>
                        <a:t>8,0</a:t>
                      </a:r>
                      <a:endParaRPr lang="el-GR"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400" b="1" i="0" u="none" strike="noStrike" dirty="0" smtClean="0">
                          <a:solidFill>
                            <a:schemeClr val="bg1"/>
                          </a:solidFill>
                          <a:effectLst/>
                          <a:latin typeface="Arial" panose="020B0604020202020204" pitchFamily="34" charset="0"/>
                          <a:cs typeface="Arial" panose="020B0604020202020204" pitchFamily="34" charset="0"/>
                        </a:rPr>
                        <a:t>4,0</a:t>
                      </a:r>
                      <a:endParaRPr lang="el-GR"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bl>
          </a:graphicData>
        </a:graphic>
      </p:graphicFrame>
      <p:sp>
        <p:nvSpPr>
          <p:cNvPr id="23" name="Rectangle 4"/>
          <p:cNvSpPr txBox="1">
            <a:spLocks noChangeArrowheads="1"/>
          </p:cNvSpPr>
          <p:nvPr/>
        </p:nvSpPr>
        <p:spPr bwMode="auto">
          <a:xfrm>
            <a:off x="629093" y="3618613"/>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Ενεργοποίηση</a:t>
            </a:r>
            <a:endParaRPr lang="el-GR" altLang="el-GR" sz="1800" kern="0" dirty="0" smtClean="0">
              <a:latin typeface="+mn-lt"/>
            </a:endParaRPr>
          </a:p>
        </p:txBody>
      </p:sp>
      <p:graphicFrame>
        <p:nvGraphicFramePr>
          <p:cNvPr id="25" name="Πίνακας 24"/>
          <p:cNvGraphicFramePr>
            <a:graphicFrameLocks noGrp="1"/>
          </p:cNvGraphicFramePr>
          <p:nvPr>
            <p:extLst>
              <p:ext uri="{D42A27DB-BD31-4B8C-83A1-F6EECF244321}">
                <p14:modId xmlns:p14="http://schemas.microsoft.com/office/powerpoint/2010/main" val="1521042913"/>
              </p:ext>
            </p:extLst>
          </p:nvPr>
        </p:nvGraphicFramePr>
        <p:xfrm>
          <a:off x="609600" y="3962399"/>
          <a:ext cx="6477000" cy="1153636"/>
        </p:xfrm>
        <a:graphic>
          <a:graphicData uri="http://schemas.openxmlformats.org/drawingml/2006/table">
            <a:tbl>
              <a:tblPr/>
              <a:tblGrid>
                <a:gridCol w="1688163"/>
                <a:gridCol w="1614765"/>
                <a:gridCol w="2031072"/>
                <a:gridCol w="1143000"/>
              </a:tblGrid>
              <a:tr h="457201">
                <a:tc>
                  <a:txBody>
                    <a:bodyPr/>
                    <a:lstStyle/>
                    <a:p>
                      <a:pPr algn="l"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Δημόσια Δαπάνη (εκατ. €)</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Ποσοστό επί του ΑΠ</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81001">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Εξειδίκευση</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9 δράσεις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5,9</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74,6%</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15434">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Προσκλήσεις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3 προσκλήσεις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3,3</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41,5%</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70613" y="1545265"/>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Χρηματοδότηση</a:t>
            </a:r>
            <a:r>
              <a:rPr lang="el-GR" altLang="el-GR" sz="1800" kern="0" dirty="0" smtClean="0">
                <a:latin typeface="+mn-lt"/>
              </a:rPr>
              <a:t/>
            </a:r>
            <a:br>
              <a:rPr lang="el-GR" altLang="el-GR" sz="1800" kern="0" dirty="0" smtClean="0">
                <a:latin typeface="+mn-lt"/>
              </a:rPr>
            </a:br>
            <a:endParaRPr lang="el-GR" altLang="el-GR" sz="1800" kern="0" dirty="0" smtClean="0">
              <a:latin typeface="+mn-lt"/>
            </a:endParaRPr>
          </a:p>
        </p:txBody>
      </p:sp>
      <p:sp>
        <p:nvSpPr>
          <p:cNvPr id="8" name="Επεξήγηση με γραμμή 1 7"/>
          <p:cNvSpPr/>
          <p:nvPr/>
        </p:nvSpPr>
        <p:spPr>
          <a:xfrm>
            <a:off x="7616456" y="1587797"/>
            <a:ext cx="1371600" cy="838200"/>
          </a:xfrm>
          <a:prstGeom prst="borderCallout1">
            <a:avLst>
              <a:gd name="adj1" fmla="val 52296"/>
              <a:gd name="adj2" fmla="val 1268"/>
              <a:gd name="adj3" fmla="val 206791"/>
              <a:gd name="adj4" fmla="val -50829"/>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600" b="1" dirty="0" smtClean="0"/>
              <a:t>Βαρύτητα ΑΠ 12 στο Ε.Π.: 0,09%</a:t>
            </a:r>
            <a:endParaRPr lang="el-GR" sz="1600" b="1" dirty="0"/>
          </a:p>
        </p:txBody>
      </p:sp>
      <p:sp>
        <p:nvSpPr>
          <p:cNvPr id="29" name="Επεξήγηση με γραμμή 1 28"/>
          <p:cNvSpPr/>
          <p:nvPr/>
        </p:nvSpPr>
        <p:spPr>
          <a:xfrm>
            <a:off x="7467600" y="3928730"/>
            <a:ext cx="1520456" cy="838200"/>
          </a:xfrm>
          <a:prstGeom prst="borderCallout1">
            <a:avLst>
              <a:gd name="adj1" fmla="val 48490"/>
              <a:gd name="adj2" fmla="val -130"/>
              <a:gd name="adj3" fmla="val 82478"/>
              <a:gd name="adj4" fmla="val -41527"/>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dirty="0"/>
              <a:t>Υπολείπεται προς εξειδίκευση ΣΔΔ </a:t>
            </a:r>
            <a:r>
              <a:rPr lang="el-GR" sz="1400" b="1" dirty="0" smtClean="0"/>
              <a:t>2,0 </a:t>
            </a:r>
            <a:r>
              <a:rPr lang="el-GR" sz="1400" b="1" dirty="0" err="1"/>
              <a:t>εκατ</a:t>
            </a:r>
            <a:r>
              <a:rPr lang="el-GR" sz="1400" b="1" dirty="0" err="1" smtClean="0"/>
              <a:t>.€</a:t>
            </a:r>
            <a:r>
              <a:rPr lang="el-GR" sz="1400" b="1" dirty="0"/>
              <a:t>. </a:t>
            </a:r>
          </a:p>
        </p:txBody>
      </p:sp>
      <p:sp>
        <p:nvSpPr>
          <p:cNvPr id="32" name="Επεξήγηση με γραμμή 1 31"/>
          <p:cNvSpPr/>
          <p:nvPr/>
        </p:nvSpPr>
        <p:spPr>
          <a:xfrm>
            <a:off x="5334000" y="5334000"/>
            <a:ext cx="2282456" cy="762000"/>
          </a:xfrm>
          <a:prstGeom prst="borderCallout1">
            <a:avLst>
              <a:gd name="adj1" fmla="val 51027"/>
              <a:gd name="adj2" fmla="val -595"/>
              <a:gd name="adj3" fmla="val -26613"/>
              <a:gd name="adj4" fmla="val -16971"/>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i="1" dirty="0"/>
              <a:t>Ποσοστό ΣΔΔ προσκλήσεων επί της εξειδικευμένης ΣΔΔ του Άξονα: </a:t>
            </a:r>
            <a:r>
              <a:rPr lang="el-GR" sz="1400" b="1" i="1" dirty="0" smtClean="0"/>
              <a:t>55,6% </a:t>
            </a:r>
            <a:endParaRPr lang="el-GR" sz="1400" b="1" dirty="0"/>
          </a:p>
        </p:txBody>
      </p:sp>
    </p:spTree>
    <p:extLst>
      <p:ext uri="{BB962C8B-B14F-4D97-AF65-F5344CB8AC3E}">
        <p14:creationId xmlns:p14="http://schemas.microsoft.com/office/powerpoint/2010/main" val="3690370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457200" y="1295400"/>
            <a:ext cx="8229600" cy="609600"/>
          </a:xfrm>
        </p:spPr>
        <p:txBody>
          <a:bodyPr/>
          <a:lstStyle/>
          <a:p>
            <a:pPr marL="457200" indent="-457200" eaLnBrk="1" hangingPunct="1">
              <a:defRPr/>
            </a:pPr>
            <a:r>
              <a:rPr lang="el-GR" altLang="el-GR" sz="2800" dirty="0" smtClean="0">
                <a:latin typeface="+mn-lt"/>
                <a:ea typeface="+mn-ea"/>
                <a:cs typeface="+mn-cs"/>
              </a:rPr>
              <a:t>Ο ΤΟΜΕΑΣ ΠΕΡΙΒΑΛΛΟΝΤΟΣ</a:t>
            </a:r>
            <a:br>
              <a:rPr lang="el-GR" altLang="el-GR" sz="2800" dirty="0" smtClean="0">
                <a:latin typeface="+mn-lt"/>
                <a:ea typeface="+mn-ea"/>
                <a:cs typeface="+mn-cs"/>
              </a:rPr>
            </a:br>
            <a:r>
              <a:rPr lang="el-GR" altLang="el-GR" dirty="0" smtClean="0"/>
              <a:t/>
            </a:r>
            <a:br>
              <a:rPr lang="el-GR" altLang="el-GR" dirty="0" smtClean="0"/>
            </a:br>
            <a:endParaRPr lang="el-GR" altLang="el-GR" dirty="0" smtClean="0"/>
          </a:p>
        </p:txBody>
      </p:sp>
      <p:sp>
        <p:nvSpPr>
          <p:cNvPr id="4" name="Rectangle 5"/>
          <p:cNvSpPr>
            <a:spLocks noGrp="1" noChangeArrowheads="1"/>
          </p:cNvSpPr>
          <p:nvPr>
            <p:ph idx="1"/>
          </p:nvPr>
        </p:nvSpPr>
        <p:spPr>
          <a:xfrm>
            <a:off x="495300" y="1905000"/>
            <a:ext cx="8153400" cy="4419600"/>
          </a:xfrm>
        </p:spPr>
        <p:txBody>
          <a:bodyPr/>
          <a:lstStyle/>
          <a:p>
            <a:pPr marL="0" indent="0" eaLnBrk="1" hangingPunct="1">
              <a:buFont typeface="Arial" charset="0"/>
              <a:buNone/>
              <a:defRPr/>
            </a:pPr>
            <a:r>
              <a:rPr lang="el-GR" altLang="el-GR" sz="2000" dirty="0" smtClean="0">
                <a:solidFill>
                  <a:srgbClr val="0070C0"/>
                </a:solidFill>
              </a:rPr>
              <a:t>Ο Τομέας Περιβάλλοντος του Ε.Π. «</a:t>
            </a:r>
            <a:r>
              <a:rPr lang="el-GR" altLang="el-GR" sz="2000" b="1" dirty="0" smtClean="0">
                <a:solidFill>
                  <a:srgbClr val="0070C0"/>
                </a:solidFill>
              </a:rPr>
              <a:t>Υ</a:t>
            </a:r>
            <a:r>
              <a:rPr lang="el-GR" altLang="el-GR" sz="2000" dirty="0" smtClean="0">
                <a:solidFill>
                  <a:srgbClr val="0070C0"/>
                </a:solidFill>
              </a:rPr>
              <a:t>ποδομές </a:t>
            </a:r>
            <a:r>
              <a:rPr lang="el-GR" altLang="el-GR" sz="2000" b="1" dirty="0" smtClean="0">
                <a:solidFill>
                  <a:srgbClr val="0070C0"/>
                </a:solidFill>
              </a:rPr>
              <a:t>Με</a:t>
            </a:r>
            <a:r>
              <a:rPr lang="el-GR" altLang="el-GR" sz="2000" dirty="0" smtClean="0">
                <a:solidFill>
                  <a:srgbClr val="0070C0"/>
                </a:solidFill>
              </a:rPr>
              <a:t>ταφορών, </a:t>
            </a:r>
            <a:r>
              <a:rPr lang="el-GR" altLang="el-GR" sz="2000" b="1" dirty="0" smtClean="0">
                <a:solidFill>
                  <a:srgbClr val="0070C0"/>
                </a:solidFill>
              </a:rPr>
              <a:t>Περ</a:t>
            </a:r>
            <a:r>
              <a:rPr lang="el-GR" altLang="el-GR" sz="2000" dirty="0" smtClean="0">
                <a:solidFill>
                  <a:srgbClr val="0070C0"/>
                </a:solidFill>
              </a:rPr>
              <a:t>ιβάλλον και </a:t>
            </a:r>
            <a:r>
              <a:rPr lang="el-GR" altLang="el-GR" sz="2000" b="1" dirty="0" smtClean="0">
                <a:solidFill>
                  <a:srgbClr val="0070C0"/>
                </a:solidFill>
              </a:rPr>
              <a:t>Α</a:t>
            </a:r>
            <a:r>
              <a:rPr lang="el-GR" altLang="el-GR" sz="2000" dirty="0" smtClean="0">
                <a:solidFill>
                  <a:srgbClr val="0070C0"/>
                </a:solidFill>
              </a:rPr>
              <a:t>ειφόρος </a:t>
            </a:r>
            <a:r>
              <a:rPr lang="el-GR" altLang="el-GR" sz="2000" b="1" dirty="0" smtClean="0">
                <a:solidFill>
                  <a:srgbClr val="0070C0"/>
                </a:solidFill>
              </a:rPr>
              <a:t>Α</a:t>
            </a:r>
            <a:r>
              <a:rPr lang="el-GR" altLang="el-GR" sz="2000" dirty="0" smtClean="0">
                <a:solidFill>
                  <a:srgbClr val="0070C0"/>
                </a:solidFill>
              </a:rPr>
              <a:t>νάπτυξη» (</a:t>
            </a:r>
            <a:r>
              <a:rPr lang="el-GR" altLang="el-GR" sz="2000" b="1" dirty="0" smtClean="0">
                <a:solidFill>
                  <a:srgbClr val="0070C0"/>
                </a:solidFill>
              </a:rPr>
              <a:t>ΕΠ-ΥΜΕΠΕΡΑΑ</a:t>
            </a:r>
            <a:r>
              <a:rPr lang="el-GR" altLang="el-GR" sz="2000" dirty="0" smtClean="0">
                <a:solidFill>
                  <a:srgbClr val="0070C0"/>
                </a:solidFill>
              </a:rPr>
              <a:t>):</a:t>
            </a:r>
          </a:p>
          <a:p>
            <a:pPr marL="0" indent="0" eaLnBrk="1" hangingPunct="1">
              <a:spcBef>
                <a:spcPts val="600"/>
              </a:spcBef>
              <a:buFont typeface="Arial" pitchFamily="34" charset="0"/>
              <a:buChar char="•"/>
              <a:defRPr/>
            </a:pPr>
            <a:endParaRPr lang="el-GR" altLang="el-GR" sz="1600" dirty="0" smtClean="0">
              <a:solidFill>
                <a:srgbClr val="0070C0"/>
              </a:solidFill>
            </a:endParaRPr>
          </a:p>
          <a:p>
            <a:pPr marL="0" indent="0" eaLnBrk="1" hangingPunct="1">
              <a:buFont typeface="Wingdings" pitchFamily="2" charset="2"/>
              <a:buChar char="Ø"/>
              <a:defRPr/>
            </a:pPr>
            <a:r>
              <a:rPr lang="el-GR" altLang="el-GR" sz="2000" dirty="0" smtClean="0">
                <a:solidFill>
                  <a:srgbClr val="0070C0"/>
                </a:solidFill>
              </a:rPr>
              <a:t>   περιλαμβάνει τους </a:t>
            </a:r>
            <a:r>
              <a:rPr lang="el-GR" altLang="el-GR" sz="2000" b="1" dirty="0" smtClean="0">
                <a:solidFill>
                  <a:srgbClr val="0070C0"/>
                </a:solidFill>
              </a:rPr>
              <a:t>Άξονες Προτεραιότητας 10, 11, 12, 13 </a:t>
            </a:r>
            <a:r>
              <a:rPr lang="el-GR" altLang="el-GR" sz="2000" dirty="0" smtClean="0">
                <a:solidFill>
                  <a:srgbClr val="0070C0"/>
                </a:solidFill>
              </a:rPr>
              <a:t>και </a:t>
            </a:r>
            <a:r>
              <a:rPr lang="el-GR" altLang="el-GR" sz="2000" b="1" dirty="0" smtClean="0">
                <a:solidFill>
                  <a:srgbClr val="0070C0"/>
                </a:solidFill>
              </a:rPr>
              <a:t>14</a:t>
            </a:r>
            <a:r>
              <a:rPr lang="el-GR" altLang="el-GR" sz="2000" dirty="0" smtClean="0">
                <a:solidFill>
                  <a:srgbClr val="0070C0"/>
                </a:solidFill>
              </a:rPr>
              <a:t> του Ε.Π.</a:t>
            </a:r>
          </a:p>
          <a:p>
            <a:pPr marL="0" indent="0" eaLnBrk="1" hangingPunct="1">
              <a:buFont typeface="Arial" charset="0"/>
              <a:buNone/>
              <a:defRPr/>
            </a:pPr>
            <a:r>
              <a:rPr lang="el-GR" altLang="el-GR" sz="2000" dirty="0" smtClean="0">
                <a:solidFill>
                  <a:srgbClr val="0070C0"/>
                </a:solidFill>
              </a:rPr>
              <a:t> </a:t>
            </a:r>
            <a:r>
              <a:rPr lang="el-GR" altLang="el-GR" sz="2000" dirty="0">
                <a:solidFill>
                  <a:srgbClr val="0070C0"/>
                </a:solidFill>
              </a:rPr>
              <a:t> </a:t>
            </a:r>
            <a:r>
              <a:rPr lang="el-GR" altLang="el-GR" sz="2000" dirty="0" smtClean="0">
                <a:solidFill>
                  <a:srgbClr val="0070C0"/>
                </a:solidFill>
              </a:rPr>
              <a:t>   με </a:t>
            </a:r>
            <a:r>
              <a:rPr lang="el-GR" altLang="el-GR" sz="2000" b="1" dirty="0" smtClean="0">
                <a:solidFill>
                  <a:srgbClr val="0070C0"/>
                </a:solidFill>
              </a:rPr>
              <a:t>Συνολική Δημόσια Δαπάνη </a:t>
            </a:r>
            <a:r>
              <a:rPr lang="el-GR" altLang="el-GR" sz="2000" dirty="0">
                <a:solidFill>
                  <a:srgbClr val="0070C0"/>
                </a:solidFill>
              </a:rPr>
              <a:t> </a:t>
            </a:r>
            <a:r>
              <a:rPr lang="el-GR" altLang="el-GR" sz="2000" dirty="0" smtClean="0">
                <a:solidFill>
                  <a:srgbClr val="0070C0"/>
                </a:solidFill>
              </a:rPr>
              <a:t>                </a:t>
            </a:r>
            <a:r>
              <a:rPr lang="el-GR" altLang="el-GR" sz="2000" b="1" dirty="0" smtClean="0">
                <a:solidFill>
                  <a:srgbClr val="0070C0"/>
                </a:solidFill>
              </a:rPr>
              <a:t>2.342 </a:t>
            </a:r>
            <a:r>
              <a:rPr lang="el-GR" altLang="el-GR" sz="2000" b="1" dirty="0" err="1" smtClean="0">
                <a:solidFill>
                  <a:srgbClr val="0070C0"/>
                </a:solidFill>
              </a:rPr>
              <a:t>εκατ.€</a:t>
            </a:r>
            <a:r>
              <a:rPr lang="el-GR" altLang="el-GR" sz="2000" b="1" dirty="0" smtClean="0">
                <a:solidFill>
                  <a:srgbClr val="0070C0"/>
                </a:solidFill>
              </a:rPr>
              <a:t>    </a:t>
            </a:r>
            <a:r>
              <a:rPr lang="el-GR" altLang="el-GR" sz="2000" i="1" dirty="0" smtClean="0">
                <a:solidFill>
                  <a:srgbClr val="0070C0"/>
                </a:solidFill>
              </a:rPr>
              <a:t>(45,1% του Ε.Π.)</a:t>
            </a:r>
          </a:p>
          <a:p>
            <a:pPr marL="0" indent="0" eaLnBrk="1" hangingPunct="1">
              <a:buNone/>
              <a:defRPr/>
            </a:pPr>
            <a:endParaRPr lang="el-GR" altLang="el-GR" sz="2000" dirty="0" smtClean="0">
              <a:solidFill>
                <a:srgbClr val="0070C0"/>
              </a:solidFill>
            </a:endParaRPr>
          </a:p>
          <a:p>
            <a:pPr marL="265113" indent="-265113" eaLnBrk="1" hangingPunct="1">
              <a:buFont typeface="Wingdings" panose="05000000000000000000" pitchFamily="2" charset="2"/>
              <a:buChar char="Ø"/>
              <a:defRPr/>
            </a:pPr>
            <a:r>
              <a:rPr lang="el-GR" altLang="el-GR" sz="2000" dirty="0" smtClean="0">
                <a:solidFill>
                  <a:srgbClr val="0070C0"/>
                </a:solidFill>
              </a:rPr>
              <a:t>Χρηματοδοτείται από τα ΕΔΕΤ της ΕΕ με  </a:t>
            </a:r>
            <a:r>
              <a:rPr lang="el-GR" altLang="el-GR" sz="2000" b="1" dirty="0" smtClean="0">
                <a:solidFill>
                  <a:srgbClr val="0070C0"/>
                </a:solidFill>
              </a:rPr>
              <a:t>1.979 </a:t>
            </a:r>
            <a:r>
              <a:rPr lang="el-GR" altLang="el-GR" sz="2000" b="1" dirty="0" err="1" smtClean="0">
                <a:solidFill>
                  <a:srgbClr val="0070C0"/>
                </a:solidFill>
              </a:rPr>
              <a:t>εκατ.€</a:t>
            </a:r>
            <a:r>
              <a:rPr lang="el-GR" altLang="el-GR" sz="2000" b="1" dirty="0" smtClean="0">
                <a:solidFill>
                  <a:srgbClr val="0070C0"/>
                </a:solidFill>
              </a:rPr>
              <a:t>    </a:t>
            </a:r>
            <a:r>
              <a:rPr lang="el-GR" altLang="el-GR" sz="2000" i="1" dirty="0" smtClean="0">
                <a:solidFill>
                  <a:srgbClr val="0070C0"/>
                </a:solidFill>
              </a:rPr>
              <a:t>(</a:t>
            </a:r>
            <a:r>
              <a:rPr lang="el-GR" altLang="el-GR" sz="2000" i="1" dirty="0">
                <a:solidFill>
                  <a:srgbClr val="0070C0"/>
                </a:solidFill>
              </a:rPr>
              <a:t>45,7% του Ε.Π</a:t>
            </a:r>
            <a:r>
              <a:rPr lang="el-GR" altLang="el-GR" sz="2000" i="1" dirty="0" smtClean="0">
                <a:solidFill>
                  <a:srgbClr val="0070C0"/>
                </a:solidFill>
              </a:rPr>
              <a:t>.)</a:t>
            </a:r>
            <a:endParaRPr lang="el-GR" altLang="el-GR" sz="2000" dirty="0">
              <a:solidFill>
                <a:srgbClr val="0070C0"/>
              </a:solidFill>
            </a:endParaRPr>
          </a:p>
          <a:p>
            <a:pPr marL="0" indent="1978025" eaLnBrk="1" hangingPunct="1">
              <a:buNone/>
              <a:defRPr/>
            </a:pPr>
            <a:r>
              <a:rPr lang="el-GR" altLang="el-GR" sz="2000" b="1" dirty="0" smtClean="0">
                <a:solidFill>
                  <a:srgbClr val="0070C0"/>
                </a:solidFill>
              </a:rPr>
              <a:t>Ταμείο Συνοχής               1.838 </a:t>
            </a:r>
            <a:r>
              <a:rPr lang="el-GR" altLang="el-GR" sz="2000" b="1" dirty="0" err="1" smtClean="0">
                <a:solidFill>
                  <a:srgbClr val="0070C0"/>
                </a:solidFill>
              </a:rPr>
              <a:t>εκατ.€</a:t>
            </a:r>
            <a:endParaRPr lang="el-GR" altLang="el-GR" sz="2000" b="1" dirty="0">
              <a:solidFill>
                <a:srgbClr val="0070C0"/>
              </a:solidFill>
            </a:endParaRPr>
          </a:p>
          <a:p>
            <a:pPr marL="0" indent="1978025" eaLnBrk="1" hangingPunct="1">
              <a:buNone/>
              <a:defRPr/>
            </a:pPr>
            <a:r>
              <a:rPr lang="el-GR" altLang="el-GR" sz="2000" b="1" dirty="0" smtClean="0">
                <a:solidFill>
                  <a:srgbClr val="0070C0"/>
                </a:solidFill>
              </a:rPr>
              <a:t>ΕΤΠΑ	</a:t>
            </a:r>
            <a:r>
              <a:rPr lang="el-GR" altLang="el-GR" sz="2000" b="1" dirty="0">
                <a:solidFill>
                  <a:srgbClr val="0070C0"/>
                </a:solidFill>
              </a:rPr>
              <a:t> </a:t>
            </a:r>
            <a:r>
              <a:rPr lang="el-GR" altLang="el-GR" sz="2000" b="1" dirty="0" smtClean="0">
                <a:solidFill>
                  <a:srgbClr val="0070C0"/>
                </a:solidFill>
              </a:rPr>
              <a:t>                                 141 </a:t>
            </a:r>
            <a:r>
              <a:rPr lang="el-GR" altLang="el-GR" sz="2000" b="1" dirty="0" err="1" smtClean="0">
                <a:solidFill>
                  <a:srgbClr val="0070C0"/>
                </a:solidFill>
              </a:rPr>
              <a:t>εκατ.€</a:t>
            </a:r>
            <a:r>
              <a:rPr lang="el-GR" altLang="el-GR" sz="1400" b="1" dirty="0" smtClean="0">
                <a:solidFill>
                  <a:srgbClr val="0070C0"/>
                </a:solidFill>
              </a:rPr>
              <a:t>	</a:t>
            </a:r>
            <a:endParaRPr lang="el-GR" altLang="el-GR" sz="1400" b="1" dirty="0">
              <a:solidFill>
                <a:srgbClr val="0070C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381000"/>
          </a:xfrm>
        </p:spPr>
        <p:txBody>
          <a:bodyPr/>
          <a:lstStyle/>
          <a:p>
            <a:pPr eaLnBrk="1" hangingPunct="1">
              <a:defRPr/>
            </a:pPr>
            <a:r>
              <a:rPr lang="el-GR" altLang="el-GR" sz="2400" dirty="0" smtClean="0">
                <a:latin typeface="+mn-lt"/>
                <a:ea typeface="+mn-ea"/>
                <a:cs typeface="+mn-cs"/>
              </a:rPr>
              <a:t>ΑΞΟΝΑΣ ΠΡΟΤΕΡΑΙΟΤΗΤΑΣ 13</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1647425090"/>
              </p:ext>
            </p:extLst>
          </p:nvPr>
        </p:nvGraphicFramePr>
        <p:xfrm>
          <a:off x="558209" y="1952625"/>
          <a:ext cx="6705600" cy="951613"/>
        </p:xfrm>
        <a:graphic>
          <a:graphicData uri="http://schemas.openxmlformats.org/drawingml/2006/table">
            <a:tbl>
              <a:tblPr/>
              <a:tblGrid>
                <a:gridCol w="1295400"/>
                <a:gridCol w="1447800"/>
                <a:gridCol w="1981200"/>
                <a:gridCol w="1981200"/>
              </a:tblGrid>
              <a:tr h="265813">
                <a:tc gridSpan="2">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ΕΝΤΑΞΕΙΣ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hMerge="1">
                  <a:txBody>
                    <a:bodyPr/>
                    <a:lstStyle/>
                    <a:p>
                      <a:pPr algn="ctr"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ΝΟΜΙΚΕΣ ΔΕΣΜΕΥΣΕΙΣ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ΔΑΠΑΝΕΣ </a:t>
                      </a:r>
                    </a:p>
                    <a:p>
                      <a:pPr algn="ctr" fontAlgn="ctr"/>
                      <a:r>
                        <a:rPr lang="el-GR" sz="1200" b="0" i="0" u="none" strike="noStrike" dirty="0" smtClean="0">
                          <a:solidFill>
                            <a:schemeClr val="bg1"/>
                          </a:solidFill>
                          <a:effectLst/>
                          <a:latin typeface="Arial" panose="020B0604020202020204" pitchFamily="34" charset="0"/>
                          <a:cs typeface="Arial" panose="020B0604020202020204" pitchFamily="34" charset="0"/>
                        </a:rPr>
                        <a:t>(έως</a:t>
                      </a:r>
                      <a:r>
                        <a:rPr lang="el-GR" sz="1200" b="0" i="0" u="none" strike="noStrike" baseline="0" dirty="0" smtClean="0">
                          <a:solidFill>
                            <a:schemeClr val="bg1"/>
                          </a:solidFill>
                          <a:effectLst/>
                          <a:latin typeface="Arial" panose="020B0604020202020204" pitchFamily="34" charset="0"/>
                          <a:cs typeface="Arial" panose="020B0604020202020204" pitchFamily="34" charset="0"/>
                        </a:rPr>
                        <a:t> 30.10.2017)</a:t>
                      </a:r>
                      <a:endParaRPr lang="el-GR"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271528">
                <a:tc>
                  <a:txBody>
                    <a:bodyPr/>
                    <a:lstStyle/>
                    <a:p>
                      <a:pPr algn="l"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 Πράξεων</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smtClean="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baseline="0" dirty="0" smtClean="0">
                          <a:solidFill>
                            <a:schemeClr val="bg1"/>
                          </a:solidFill>
                          <a:effectLst/>
                          <a:latin typeface="Arial" panose="020B0604020202020204" pitchFamily="34" charset="0"/>
                          <a:cs typeface="Arial" panose="020B0604020202020204" pitchFamily="34" charset="0"/>
                        </a:rPr>
                        <a:t>(ΣΔΔ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04800">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2</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a:noFill/>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3,8</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0,2</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0,0</a:t>
                      </a:r>
                    </a:p>
                  </a:txBody>
                  <a:tcPr marL="9525" marR="9525" marT="9525" marB="0" anchor="ctr">
                    <a:lnL w="12700" cap="flat" cmpd="sng" algn="ctr">
                      <a:solidFill>
                        <a:srgbClr val="0072C0"/>
                      </a:solidFill>
                      <a:prstDash val="solid"/>
                      <a:round/>
                      <a:headEnd type="none" w="med" len="med"/>
                      <a:tailEnd type="none" w="med" len="med"/>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49349" y="1583587"/>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Πρόοδος Έργων</a:t>
            </a:r>
            <a:endParaRPr lang="el-GR" altLang="el-GR" sz="1800" kern="0" dirty="0" smtClean="0">
              <a:latin typeface="+mn-lt"/>
            </a:endParaRPr>
          </a:p>
        </p:txBody>
      </p:sp>
      <p:sp>
        <p:nvSpPr>
          <p:cNvPr id="10" name="Rectangle 5"/>
          <p:cNvSpPr>
            <a:spLocks noGrp="1" noChangeArrowheads="1"/>
          </p:cNvSpPr>
          <p:nvPr>
            <p:ph idx="1"/>
          </p:nvPr>
        </p:nvSpPr>
        <p:spPr>
          <a:xfrm>
            <a:off x="381000" y="3105150"/>
            <a:ext cx="8458200" cy="2914650"/>
          </a:xfrm>
        </p:spPr>
        <p:txBody>
          <a:bodyPr/>
          <a:lstStyle/>
          <a:p>
            <a:pPr eaLnBrk="1" hangingPunct="1">
              <a:buFont typeface="Wingdings" panose="05000000000000000000" pitchFamily="2" charset="2"/>
              <a:buChar char="Ø"/>
              <a:defRPr/>
            </a:pPr>
            <a:r>
              <a:rPr lang="el-GR" altLang="el-GR" sz="1600" dirty="0" smtClean="0">
                <a:solidFill>
                  <a:srgbClr val="0070C0"/>
                </a:solidFill>
              </a:rPr>
              <a:t>1</a:t>
            </a:r>
            <a:r>
              <a:rPr lang="el-GR" altLang="el-GR" sz="1600" baseline="30000" dirty="0" smtClean="0">
                <a:solidFill>
                  <a:srgbClr val="0070C0"/>
                </a:solidFill>
              </a:rPr>
              <a:t>ο</a:t>
            </a:r>
            <a:r>
              <a:rPr lang="el-GR" altLang="el-GR" sz="1600" dirty="0" smtClean="0">
                <a:solidFill>
                  <a:srgbClr val="0070C0"/>
                </a:solidFill>
              </a:rPr>
              <a:t> ενταγμένο έργο: </a:t>
            </a:r>
            <a:r>
              <a:rPr lang="el-GR" altLang="el-GR" sz="1600" b="1" dirty="0">
                <a:solidFill>
                  <a:srgbClr val="0070C0"/>
                </a:solidFill>
              </a:rPr>
              <a:t>«1η Αναθεώρηση Σχεδίων Διαχείρισης ΛΑΠ των τμημάτων των Υδατικών Διαμερισμάτων που ανήκουν στις Περιφέρειες Νοτίου Αιγαίου και Στερεάς Ελλάδας, σύμφωνα με τις προδιαγραφές της Οδηγίας 2000/60/ΕΚ»»</a:t>
            </a:r>
            <a:endParaRPr lang="el-GR" altLang="el-GR" sz="1600" b="1" dirty="0" smtClean="0">
              <a:solidFill>
                <a:srgbClr val="0070C0"/>
              </a:solidFill>
            </a:endParaRPr>
          </a:p>
          <a:p>
            <a:pPr marL="895350" indent="-180975" eaLnBrk="1" hangingPunct="1">
              <a:buFont typeface="Arial" panose="020B0604020202020204" pitchFamily="34" charset="0"/>
              <a:buChar char="•"/>
              <a:tabLst>
                <a:tab pos="895350" algn="l"/>
              </a:tabLst>
              <a:defRPr/>
            </a:pPr>
            <a:r>
              <a:rPr lang="el-GR" altLang="el-GR" sz="1600" dirty="0" smtClean="0">
                <a:solidFill>
                  <a:srgbClr val="0070C0"/>
                </a:solidFill>
              </a:rPr>
              <a:t>επιλέξιμος Π/Υ: </a:t>
            </a:r>
            <a:r>
              <a:rPr lang="el-GR" altLang="el-GR" sz="1600" b="1" dirty="0" smtClean="0">
                <a:solidFill>
                  <a:srgbClr val="0070C0"/>
                </a:solidFill>
              </a:rPr>
              <a:t>0,3 </a:t>
            </a:r>
            <a:r>
              <a:rPr lang="el-GR" altLang="el-GR" sz="1600" b="1" dirty="0" err="1" smtClean="0">
                <a:solidFill>
                  <a:srgbClr val="0070C0"/>
                </a:solidFill>
              </a:rPr>
              <a:t>εκατ.€</a:t>
            </a:r>
            <a:r>
              <a:rPr lang="el-GR" altLang="el-GR" sz="1600" b="1" dirty="0" smtClean="0">
                <a:solidFill>
                  <a:srgbClr val="0070C0"/>
                </a:solidFill>
              </a:rPr>
              <a:t> </a:t>
            </a:r>
          </a:p>
          <a:p>
            <a:pPr marL="893763" indent="-180975" eaLnBrk="1" hangingPunct="1">
              <a:buFont typeface="Arial" panose="020B0604020202020204" pitchFamily="34" charset="0"/>
              <a:buChar char="•"/>
              <a:defRPr/>
            </a:pPr>
            <a:r>
              <a:rPr lang="el-GR" altLang="el-GR" sz="1600" dirty="0" smtClean="0">
                <a:solidFill>
                  <a:srgbClr val="0070C0"/>
                </a:solidFill>
              </a:rPr>
              <a:t>εκπόνηση </a:t>
            </a:r>
            <a:r>
              <a:rPr lang="el-GR" altLang="el-GR" sz="1600" dirty="0">
                <a:solidFill>
                  <a:srgbClr val="0070C0"/>
                </a:solidFill>
              </a:rPr>
              <a:t>μελετών για την </a:t>
            </a:r>
            <a:r>
              <a:rPr lang="el-GR" altLang="el-GR" sz="1600" dirty="0" smtClean="0">
                <a:solidFill>
                  <a:srgbClr val="0070C0"/>
                </a:solidFill>
              </a:rPr>
              <a:t>αναθεώρηση των σχεδίων διαχείρισης των λεκανών απορροής ποταμών στις περιφέρειες Ν. Αιγαίου και Στερεάς Ελλάδας, που σχετίζονται με την εκπλήρωση της σχετικής </a:t>
            </a:r>
            <a:r>
              <a:rPr lang="el-GR" altLang="el-GR" sz="1600" dirty="0" err="1" smtClean="0">
                <a:solidFill>
                  <a:srgbClr val="0070C0"/>
                </a:solidFill>
              </a:rPr>
              <a:t>αιρεσιμότητας</a:t>
            </a:r>
            <a:r>
              <a:rPr lang="el-GR" altLang="el-GR" sz="1600" dirty="0" smtClean="0">
                <a:solidFill>
                  <a:srgbClr val="0070C0"/>
                </a:solidFill>
              </a:rPr>
              <a:t> (2</a:t>
            </a:r>
            <a:r>
              <a:rPr lang="el-GR" altLang="el-GR" sz="1600" baseline="30000" dirty="0" smtClean="0">
                <a:solidFill>
                  <a:srgbClr val="0070C0"/>
                </a:solidFill>
              </a:rPr>
              <a:t>ος</a:t>
            </a:r>
            <a:r>
              <a:rPr lang="el-GR" altLang="el-GR" sz="1600" dirty="0" smtClean="0">
                <a:solidFill>
                  <a:srgbClr val="0070C0"/>
                </a:solidFill>
              </a:rPr>
              <a:t> Κύκλος Αναθεώρησης)</a:t>
            </a:r>
            <a:endParaRPr lang="el-GR" altLang="el-GR" sz="1600" dirty="0">
              <a:solidFill>
                <a:srgbClr val="0070C0"/>
              </a:solidFill>
            </a:endParaRPr>
          </a:p>
          <a:p>
            <a:pPr marL="893763" indent="-180975" eaLnBrk="1" hangingPunct="1">
              <a:buFont typeface="Arial" panose="020B0604020202020204" pitchFamily="34" charset="0"/>
              <a:buChar char="•"/>
              <a:defRPr/>
            </a:pPr>
            <a:r>
              <a:rPr lang="el-GR" altLang="el-GR" sz="1600" b="1" dirty="0" smtClean="0">
                <a:solidFill>
                  <a:srgbClr val="0070C0"/>
                </a:solidFill>
              </a:rPr>
              <a:t>πλήρως </a:t>
            </a:r>
            <a:r>
              <a:rPr lang="el-GR" altLang="el-GR" sz="1600" b="1" dirty="0" err="1">
                <a:solidFill>
                  <a:srgbClr val="0070C0"/>
                </a:solidFill>
              </a:rPr>
              <a:t>συμβασιοποιημένο</a:t>
            </a:r>
            <a:r>
              <a:rPr lang="el-GR" altLang="el-GR" sz="1600" b="1" dirty="0">
                <a:solidFill>
                  <a:srgbClr val="0070C0"/>
                </a:solidFill>
              </a:rPr>
              <a:t> </a:t>
            </a:r>
            <a:r>
              <a:rPr lang="el-GR" altLang="el-GR" sz="1600" dirty="0" smtClean="0">
                <a:solidFill>
                  <a:srgbClr val="0070C0"/>
                </a:solidFill>
              </a:rPr>
              <a:t>έργο – υλοποίηση σε </a:t>
            </a:r>
            <a:r>
              <a:rPr lang="el-GR" altLang="el-GR" sz="1600" dirty="0">
                <a:solidFill>
                  <a:srgbClr val="0070C0"/>
                </a:solidFill>
              </a:rPr>
              <a:t>ποσοστό </a:t>
            </a:r>
            <a:r>
              <a:rPr lang="el-GR" altLang="el-GR" sz="1600" b="1" dirty="0" smtClean="0">
                <a:solidFill>
                  <a:srgbClr val="0070C0"/>
                </a:solidFill>
              </a:rPr>
              <a:t>20% </a:t>
            </a:r>
            <a:endParaRPr lang="el-GR" altLang="el-GR" sz="1600" dirty="0">
              <a:solidFill>
                <a:srgbClr val="0070C0"/>
              </a:solidFill>
            </a:endParaRPr>
          </a:p>
          <a:p>
            <a:pPr marL="893763" indent="-180975" eaLnBrk="1" hangingPunct="1">
              <a:buFont typeface="Arial" panose="020B0604020202020204" pitchFamily="34" charset="0"/>
              <a:buChar char="•"/>
              <a:defRPr/>
            </a:pPr>
            <a:r>
              <a:rPr lang="el-GR" altLang="el-GR" sz="1600" dirty="0">
                <a:solidFill>
                  <a:srgbClr val="0070C0"/>
                </a:solidFill>
              </a:rPr>
              <a:t>ε</a:t>
            </a:r>
            <a:r>
              <a:rPr lang="el-GR" altLang="el-GR" sz="1600" dirty="0" smtClean="0">
                <a:solidFill>
                  <a:srgbClr val="0070C0"/>
                </a:solidFill>
              </a:rPr>
              <a:t>κτιμώμενη ολοκλήρωση: 2ο </a:t>
            </a:r>
            <a:r>
              <a:rPr lang="el-GR" altLang="el-GR" sz="1600" dirty="0">
                <a:solidFill>
                  <a:srgbClr val="0070C0"/>
                </a:solidFill>
              </a:rPr>
              <a:t>τρίμηνο </a:t>
            </a:r>
            <a:r>
              <a:rPr lang="el-GR" altLang="el-GR" sz="1600" dirty="0" smtClean="0">
                <a:solidFill>
                  <a:srgbClr val="0070C0"/>
                </a:solidFill>
              </a:rPr>
              <a:t>2018</a:t>
            </a:r>
          </a:p>
        </p:txBody>
      </p:sp>
    </p:spTree>
    <p:extLst>
      <p:ext uri="{BB962C8B-B14F-4D97-AF65-F5344CB8AC3E}">
        <p14:creationId xmlns:p14="http://schemas.microsoft.com/office/powerpoint/2010/main" val="3240500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257300"/>
            <a:ext cx="8382000" cy="381000"/>
          </a:xfrm>
        </p:spPr>
        <p:txBody>
          <a:bodyPr/>
          <a:lstStyle/>
          <a:p>
            <a:pPr eaLnBrk="1" hangingPunct="1">
              <a:defRPr/>
            </a:pPr>
            <a:r>
              <a:rPr lang="el-GR" altLang="el-GR" sz="2400" dirty="0" smtClean="0">
                <a:latin typeface="+mn-lt"/>
                <a:ea typeface="+mn-ea"/>
                <a:cs typeface="+mn-cs"/>
              </a:rPr>
              <a:t>ΑΞΟΝΑΣ ΠΡΟΤΕΡΑΙΟΤΗΤΑΣ 13</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10" name="Rectangle 5"/>
          <p:cNvSpPr>
            <a:spLocks noGrp="1" noChangeArrowheads="1"/>
          </p:cNvSpPr>
          <p:nvPr>
            <p:ph idx="1"/>
          </p:nvPr>
        </p:nvSpPr>
        <p:spPr>
          <a:xfrm>
            <a:off x="381000" y="1809750"/>
            <a:ext cx="8458200" cy="3581400"/>
          </a:xfrm>
        </p:spPr>
        <p:txBody>
          <a:bodyPr/>
          <a:lstStyle/>
          <a:p>
            <a:pPr eaLnBrk="1" hangingPunct="1">
              <a:spcAft>
                <a:spcPts val="600"/>
              </a:spcAft>
              <a:buFont typeface="Wingdings" panose="05000000000000000000" pitchFamily="2" charset="2"/>
              <a:buChar char="Ø"/>
              <a:defRPr/>
            </a:pPr>
            <a:r>
              <a:rPr lang="el-GR" altLang="el-GR" sz="1600" dirty="0" smtClean="0">
                <a:solidFill>
                  <a:srgbClr val="0070C0"/>
                </a:solidFill>
              </a:rPr>
              <a:t>2</a:t>
            </a:r>
            <a:r>
              <a:rPr lang="el-GR" altLang="el-GR" sz="1600" baseline="30000" dirty="0" smtClean="0">
                <a:solidFill>
                  <a:srgbClr val="0070C0"/>
                </a:solidFill>
              </a:rPr>
              <a:t>ο</a:t>
            </a:r>
            <a:r>
              <a:rPr lang="el-GR" altLang="el-GR" sz="1600" dirty="0" smtClean="0">
                <a:solidFill>
                  <a:srgbClr val="0070C0"/>
                </a:solidFill>
              </a:rPr>
              <a:t> ενταγμένο έργο: </a:t>
            </a:r>
            <a:r>
              <a:rPr lang="el-GR" altLang="el-GR" sz="1600" b="1" dirty="0" smtClean="0">
                <a:solidFill>
                  <a:srgbClr val="0070C0"/>
                </a:solidFill>
              </a:rPr>
              <a:t>«Εκπόνηση </a:t>
            </a:r>
            <a:r>
              <a:rPr lang="el-GR" altLang="el-GR" sz="1600" b="1" dirty="0">
                <a:solidFill>
                  <a:srgbClr val="0070C0"/>
                </a:solidFill>
              </a:rPr>
              <a:t>ΕΠΜ και ΠΔ και Σχεδίων Διαχείρισης για τις περιοχές του Δικτύου </a:t>
            </a:r>
            <a:r>
              <a:rPr lang="el-GR" altLang="el-GR" sz="1600" b="1" dirty="0" err="1">
                <a:solidFill>
                  <a:srgbClr val="0070C0"/>
                </a:solidFill>
              </a:rPr>
              <a:t>natura</a:t>
            </a:r>
            <a:r>
              <a:rPr lang="el-GR" altLang="el-GR" sz="1600" b="1" dirty="0">
                <a:solidFill>
                  <a:srgbClr val="0070C0"/>
                </a:solidFill>
              </a:rPr>
              <a:t> 2000</a:t>
            </a:r>
            <a:r>
              <a:rPr lang="el-GR" altLang="el-GR" sz="1600" b="1" dirty="0" smtClean="0">
                <a:solidFill>
                  <a:srgbClr val="0070C0"/>
                </a:solidFill>
              </a:rPr>
              <a:t>, στις Περιφέρειες Νοτίου </a:t>
            </a:r>
            <a:r>
              <a:rPr lang="el-GR" altLang="el-GR" sz="1600" b="1" dirty="0">
                <a:solidFill>
                  <a:srgbClr val="0070C0"/>
                </a:solidFill>
              </a:rPr>
              <a:t>Αιγαίου και Στερεάς Ελλάδας</a:t>
            </a:r>
            <a:r>
              <a:rPr lang="el-GR" altLang="el-GR" sz="1600" b="1" dirty="0" smtClean="0">
                <a:solidFill>
                  <a:srgbClr val="0070C0"/>
                </a:solidFill>
              </a:rPr>
              <a:t>»</a:t>
            </a:r>
          </a:p>
          <a:p>
            <a:pPr marL="895350" indent="-180975" eaLnBrk="1" hangingPunct="1">
              <a:spcBef>
                <a:spcPts val="600"/>
              </a:spcBef>
              <a:spcAft>
                <a:spcPts val="600"/>
              </a:spcAft>
              <a:buFont typeface="Arial" panose="020B0604020202020204" pitchFamily="34" charset="0"/>
              <a:buChar char="•"/>
              <a:tabLst>
                <a:tab pos="895350" algn="l"/>
              </a:tabLst>
              <a:defRPr/>
            </a:pPr>
            <a:r>
              <a:rPr lang="el-GR" altLang="el-GR" sz="1600" dirty="0" smtClean="0">
                <a:solidFill>
                  <a:srgbClr val="0070C0"/>
                </a:solidFill>
              </a:rPr>
              <a:t>επιλέξιμος Π/Υ: </a:t>
            </a:r>
            <a:r>
              <a:rPr lang="el-GR" altLang="el-GR" sz="1600" b="1" dirty="0" smtClean="0">
                <a:solidFill>
                  <a:srgbClr val="0070C0"/>
                </a:solidFill>
              </a:rPr>
              <a:t>3,5 </a:t>
            </a:r>
            <a:r>
              <a:rPr lang="el-GR" altLang="el-GR" sz="1600" b="1" dirty="0" err="1" smtClean="0">
                <a:solidFill>
                  <a:srgbClr val="0070C0"/>
                </a:solidFill>
              </a:rPr>
              <a:t>εκατ.€</a:t>
            </a:r>
            <a:r>
              <a:rPr lang="el-GR" altLang="el-GR" sz="1600" b="1" dirty="0" smtClean="0">
                <a:solidFill>
                  <a:srgbClr val="0070C0"/>
                </a:solidFill>
              </a:rPr>
              <a:t> </a:t>
            </a:r>
          </a:p>
          <a:p>
            <a:pPr marL="893763" indent="-180975" eaLnBrk="1" hangingPunct="1">
              <a:spcBef>
                <a:spcPts val="0"/>
              </a:spcBef>
              <a:spcAft>
                <a:spcPts val="600"/>
              </a:spcAft>
              <a:buFont typeface="Arial" panose="020B0604020202020204" pitchFamily="34" charset="0"/>
              <a:buChar char="•"/>
              <a:defRPr/>
            </a:pPr>
            <a:r>
              <a:rPr lang="el-GR" altLang="el-GR" sz="1600" dirty="0" smtClean="0">
                <a:solidFill>
                  <a:srgbClr val="0070C0"/>
                </a:solidFill>
              </a:rPr>
              <a:t>έργο διαχείρισης και προστασίας φυσικού περιβάλλοντος και βιοποικιλότητας</a:t>
            </a:r>
          </a:p>
          <a:p>
            <a:pPr marL="893763" indent="-180975" eaLnBrk="1" hangingPunct="1">
              <a:spcBef>
                <a:spcPts val="0"/>
              </a:spcBef>
              <a:spcAft>
                <a:spcPts val="600"/>
              </a:spcAft>
              <a:buFont typeface="Arial" panose="020B0604020202020204" pitchFamily="34" charset="0"/>
              <a:buChar char="•"/>
              <a:defRPr/>
            </a:pPr>
            <a:r>
              <a:rPr lang="el-GR" altLang="el-GR" sz="1600" dirty="0" smtClean="0">
                <a:solidFill>
                  <a:srgbClr val="0070C0"/>
                </a:solidFill>
              </a:rPr>
              <a:t>Εκπόνηση των </a:t>
            </a:r>
            <a:r>
              <a:rPr lang="el-GR" altLang="el-GR" sz="1600" dirty="0">
                <a:solidFill>
                  <a:srgbClr val="0070C0"/>
                </a:solidFill>
              </a:rPr>
              <a:t>ειδικών περιβαλλοντικών μελετών και των Σχεδίων Διαχείρισης που απαιτούνται για την έκδοση των Προεδρικών Διαταγμάτων και Υπουργικών Αποφάσεων, μέσω των οποίων θα θεσμοθετούνται πλέον νομοθετικά οι ελληνικές περιοχές NATURA</a:t>
            </a:r>
          </a:p>
          <a:p>
            <a:pPr marL="893763" indent="-180975" eaLnBrk="1" hangingPunct="1">
              <a:spcBef>
                <a:spcPts val="0"/>
              </a:spcBef>
              <a:spcAft>
                <a:spcPts val="600"/>
              </a:spcAft>
              <a:buFont typeface="Arial" panose="020B0604020202020204" pitchFamily="34" charset="0"/>
              <a:buChar char="•"/>
              <a:defRPr/>
            </a:pPr>
            <a:r>
              <a:rPr lang="el-GR" altLang="el-GR" sz="1600" dirty="0" smtClean="0">
                <a:solidFill>
                  <a:srgbClr val="0070C0"/>
                </a:solidFill>
              </a:rPr>
              <a:t>έργο σε διαγωνιστική διαδικασία – εκτιμώμενη ολοκλήρωση: 2ο </a:t>
            </a:r>
            <a:r>
              <a:rPr lang="el-GR" altLang="el-GR" sz="1600" dirty="0">
                <a:solidFill>
                  <a:srgbClr val="0070C0"/>
                </a:solidFill>
              </a:rPr>
              <a:t>τρίμηνο </a:t>
            </a:r>
            <a:r>
              <a:rPr lang="el-GR" altLang="el-GR" sz="1600" dirty="0" smtClean="0">
                <a:solidFill>
                  <a:srgbClr val="0070C0"/>
                </a:solidFill>
              </a:rPr>
              <a:t>2021</a:t>
            </a:r>
          </a:p>
          <a:p>
            <a:pPr marL="266700" indent="-266700" eaLnBrk="1" hangingPunct="1">
              <a:spcBef>
                <a:spcPts val="1200"/>
              </a:spcBef>
              <a:spcAft>
                <a:spcPts val="600"/>
              </a:spcAft>
              <a:buFont typeface="Wingdings" panose="05000000000000000000" pitchFamily="2" charset="2"/>
              <a:buChar char="Ø"/>
              <a:defRPr/>
            </a:pPr>
            <a:r>
              <a:rPr lang="el-GR" altLang="el-GR" sz="1600" b="1" dirty="0" smtClean="0">
                <a:solidFill>
                  <a:srgbClr val="0070C0"/>
                </a:solidFill>
              </a:rPr>
              <a:t>Άλλα Θέματα</a:t>
            </a:r>
          </a:p>
          <a:p>
            <a:pPr marL="0" indent="714375" eaLnBrk="1" hangingPunct="1">
              <a:spcBef>
                <a:spcPts val="600"/>
              </a:spcBef>
              <a:spcAft>
                <a:spcPts val="600"/>
              </a:spcAft>
              <a:buNone/>
              <a:defRPr/>
            </a:pPr>
            <a:r>
              <a:rPr lang="el-GR" altLang="el-GR" sz="1400" i="1" dirty="0" smtClean="0">
                <a:solidFill>
                  <a:srgbClr val="0070C0"/>
                </a:solidFill>
              </a:rPr>
              <a:t>ομοίως με ΑΠ 12, δεδομένου ότι ο ΑΠ 13 είναι συμπληρωματικός του ΑΠ 12</a:t>
            </a:r>
          </a:p>
          <a:p>
            <a:pPr eaLnBrk="1" hangingPunct="1">
              <a:buFont typeface="Arial" panose="020B0604020202020204" pitchFamily="34" charset="0"/>
              <a:buChar char="•"/>
              <a:defRPr/>
            </a:pPr>
            <a:endParaRPr lang="el-GR" altLang="el-GR" sz="1600" b="1" dirty="0" smtClean="0">
              <a:solidFill>
                <a:srgbClr val="0070C0"/>
              </a:solidFill>
            </a:endParaRPr>
          </a:p>
        </p:txBody>
      </p:sp>
    </p:spTree>
    <p:extLst>
      <p:ext uri="{BB962C8B-B14F-4D97-AF65-F5344CB8AC3E}">
        <p14:creationId xmlns:p14="http://schemas.microsoft.com/office/powerpoint/2010/main" val="781157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14425"/>
            <a:ext cx="8382000" cy="981076"/>
          </a:xfrm>
        </p:spPr>
        <p:txBody>
          <a:bodyPr/>
          <a:lstStyle/>
          <a:p>
            <a:pPr eaLnBrk="1" hangingPunct="1">
              <a:defRPr/>
            </a:pPr>
            <a:r>
              <a:rPr lang="el-GR" altLang="el-GR" sz="2400" dirty="0" smtClean="0">
                <a:latin typeface="+mn-lt"/>
                <a:ea typeface="+mn-ea"/>
                <a:cs typeface="+mn-cs"/>
              </a:rPr>
              <a:t>ΑΞΟΝΑΣ ΠΡΟΤΕΡΑΙΟΤΗΤΑΣ 1</a:t>
            </a:r>
            <a:r>
              <a:rPr lang="en-US" altLang="el-GR" sz="2400" dirty="0" smtClean="0">
                <a:latin typeface="+mn-lt"/>
                <a:ea typeface="+mn-ea"/>
                <a:cs typeface="+mn-cs"/>
              </a:rPr>
              <a:t>4</a:t>
            </a:r>
            <a:r>
              <a:rPr lang="el-GR" altLang="el-GR" sz="2400" dirty="0" smtClean="0">
                <a:latin typeface="+mn-lt"/>
                <a:ea typeface="+mn-ea"/>
                <a:cs typeface="+mn-cs"/>
              </a:rPr>
              <a:t>: </a:t>
            </a:r>
            <a:br>
              <a:rPr lang="el-GR" altLang="el-GR" sz="2400" dirty="0" smtClean="0">
                <a:latin typeface="+mn-lt"/>
                <a:ea typeface="+mn-ea"/>
                <a:cs typeface="+mn-cs"/>
              </a:rPr>
            </a:br>
            <a:r>
              <a:rPr lang="el-GR" altLang="el-GR" sz="2000" dirty="0">
                <a:effectLst>
                  <a:outerShdw blurRad="38100" dist="38100" dir="2700000" algn="tl">
                    <a:srgbClr val="000000">
                      <a:alpha val="43137"/>
                    </a:srgbClr>
                  </a:outerShdw>
                </a:effectLst>
                <a:latin typeface="+mn-lt"/>
                <a:ea typeface="+mn-ea"/>
                <a:cs typeface="+mn-cs"/>
              </a:rPr>
              <a:t>«ΔΙΑΤΗΡΗΣΗ ΚΑΙ ΠΡΟΣΤΑΣΙΑ ΤΟΥ ΠΕΡΙΒΑΛΛΟΝΤΟΣ - ΠΡΟΑΓΩΓΗ ΤΗΣ ΑΠΟΔΟΤΙΚΗΣ ΧΡΗΣΗΣ ΤΩΝ ΠΟΡΩΝ (ΤΣ</a:t>
            </a:r>
            <a:r>
              <a:rPr lang="el-GR" altLang="el-GR" sz="2000" dirty="0" smtClean="0">
                <a:effectLst>
                  <a:outerShdw blurRad="38100" dist="38100" dir="2700000" algn="tl">
                    <a:srgbClr val="000000">
                      <a:alpha val="43137"/>
                    </a:srgbClr>
                  </a:outerShdw>
                </a:effectLst>
                <a:latin typeface="+mn-lt"/>
                <a:ea typeface="+mn-ea"/>
                <a:cs typeface="+mn-cs"/>
              </a:rPr>
              <a:t>)»</a:t>
            </a:r>
            <a:r>
              <a:rPr lang="el-GR" altLang="el-GR" sz="2400" dirty="0" smtClean="0">
                <a:latin typeface="+mn-lt"/>
                <a:ea typeface="+mn-ea"/>
                <a:cs typeface="+mn-cs"/>
              </a:rPr>
              <a:t/>
            </a:r>
            <a:br>
              <a:rPr lang="el-GR" altLang="el-GR" sz="2400" dirty="0" smtClean="0">
                <a:latin typeface="+mn-lt"/>
                <a:ea typeface="+mn-ea"/>
                <a:cs typeface="+mn-cs"/>
              </a:rPr>
            </a:br>
            <a:r>
              <a:rPr lang="el-GR" altLang="el-GR" sz="2400" dirty="0" smtClean="0">
                <a:latin typeface="+mn-lt"/>
              </a:rPr>
              <a:t/>
            </a:r>
            <a:br>
              <a:rPr lang="el-GR" altLang="el-GR" sz="2400" dirty="0" smtClean="0">
                <a:latin typeface="+mn-lt"/>
              </a:rPr>
            </a:br>
            <a:endParaRPr lang="el-GR" altLang="el-GR" sz="2400" dirty="0" smtClean="0">
              <a:latin typeface="+mn-lt"/>
            </a:endParaRPr>
          </a:p>
        </p:txBody>
      </p:sp>
      <p:grpSp>
        <p:nvGrpSpPr>
          <p:cNvPr id="3" name="Ομάδα 2"/>
          <p:cNvGrpSpPr>
            <a:grpSpLocks/>
          </p:cNvGrpSpPr>
          <p:nvPr/>
        </p:nvGrpSpPr>
        <p:grpSpPr>
          <a:xfrm>
            <a:off x="214407" y="2524583"/>
            <a:ext cx="8472393" cy="2637966"/>
            <a:chOff x="558306" y="2753431"/>
            <a:chExt cx="5319524" cy="1508282"/>
          </a:xfrm>
        </p:grpSpPr>
        <p:sp>
          <p:nvSpPr>
            <p:cNvPr id="5" name="Ελεύθερη σχεδίαση 4"/>
            <p:cNvSpPr/>
            <p:nvPr/>
          </p:nvSpPr>
          <p:spPr>
            <a:xfrm>
              <a:off x="558306" y="3264004"/>
              <a:ext cx="1252839" cy="877897"/>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6">
                  <a:satMod val="175000"/>
                  <a:alpha val="40000"/>
                </a:schemeClr>
              </a:glow>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400" b="1" kern="1200" dirty="0" smtClean="0"/>
                <a:t>06</a:t>
              </a:r>
              <a:r>
                <a:rPr lang="el-GR" sz="1400" b="1" dirty="0"/>
                <a:t>: Διαφύλαξη και προστασία του περιβάλλοντος και προώθηση της αποδοτικότητας των πόρων  </a:t>
              </a:r>
              <a:endParaRPr lang="el-GR" sz="1400" b="1" kern="1200" dirty="0"/>
            </a:p>
          </p:txBody>
        </p:sp>
        <p:sp>
          <p:nvSpPr>
            <p:cNvPr id="7" name="Ελεύθερη σχεδίαση 6"/>
            <p:cNvSpPr/>
            <p:nvPr/>
          </p:nvSpPr>
          <p:spPr>
            <a:xfrm>
              <a:off x="2037555" y="2753431"/>
              <a:ext cx="3840275" cy="438910"/>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6i - Επενδύσεις στον τομέα των αποβλήτων, ώστε να ικανοποιηθούν οι απαιτήσεις του περιβαλλοντικού κεκτημένου της Ένωσης και να αντιμετωπιστούν οι ανάγκες που έχουν προσδιορισθεί από τα κράτη μέλη για επενδύσεις που υπερβαίνουν τις εν λόγω απαιτήσεις</a:t>
              </a:r>
              <a:endParaRPr lang="el-GR" sz="1200" b="1" kern="1200" dirty="0"/>
            </a:p>
          </p:txBody>
        </p:sp>
        <p:sp>
          <p:nvSpPr>
            <p:cNvPr id="11" name="Ελεύθερη σχεδίαση 10"/>
            <p:cNvSpPr/>
            <p:nvPr/>
          </p:nvSpPr>
          <p:spPr>
            <a:xfrm>
              <a:off x="2037555" y="3281434"/>
              <a:ext cx="3824163" cy="451603"/>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6ii - Επενδύσεις στον τομέα των υδάτων, ώστε να ικανοποιηθούν οι απαιτήσεις του περιβαλλοντικού κεκτημένου της Ένωσης και να αντιμετωπιστούν οι ανάγκες που έχουν προσδιορισθεί από τα κράτη μέλη για επενδύσεις που υπερβαίνουν τις εν λόγω απαιτήσεις</a:t>
              </a:r>
              <a:endParaRPr lang="el-GR" sz="1200" b="1" kern="1200" dirty="0"/>
            </a:p>
          </p:txBody>
        </p:sp>
        <p:sp>
          <p:nvSpPr>
            <p:cNvPr id="15" name="Ελεύθερη σχεδίαση 14"/>
            <p:cNvSpPr/>
            <p:nvPr/>
          </p:nvSpPr>
          <p:spPr>
            <a:xfrm>
              <a:off x="2037555" y="3808738"/>
              <a:ext cx="3840275" cy="452975"/>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6iii - Προστασία και αποκατάσταση της βιοποικιλότητας και του εδάφους και προώθηση των υπηρεσιών οικοσυστήματος, μεταξύ άλλων μέσω και του δικτύου </a:t>
              </a:r>
              <a:r>
                <a:rPr lang="el-GR" sz="1200" b="1" dirty="0" err="1"/>
                <a:t>Natura</a:t>
              </a:r>
              <a:r>
                <a:rPr lang="el-GR" sz="1200" b="1" dirty="0"/>
                <a:t> 2000, και των πράσινων υποδομών</a:t>
              </a:r>
              <a:endParaRPr lang="el-GR" sz="1200" b="1" kern="1200" dirty="0"/>
            </a:p>
          </p:txBody>
        </p:sp>
      </p:grpSp>
      <p:sp>
        <p:nvSpPr>
          <p:cNvPr id="18" name="Ορθογώνιο 17"/>
          <p:cNvSpPr/>
          <p:nvPr/>
        </p:nvSpPr>
        <p:spPr>
          <a:xfrm>
            <a:off x="109638" y="3084854"/>
            <a:ext cx="2320251" cy="338554"/>
          </a:xfrm>
          <a:prstGeom prst="rect">
            <a:avLst/>
          </a:prstGeom>
        </p:spPr>
        <p:txBody>
          <a:bodyPr wrap="none">
            <a:spAutoFit/>
          </a:bodyPr>
          <a:lstStyle/>
          <a:p>
            <a:r>
              <a:rPr lang="el-GR" sz="1600" b="1" dirty="0"/>
              <a:t>ΘΕΜΑΤΙΚΟΣ ΣΤΟΧΟΣ </a:t>
            </a:r>
          </a:p>
        </p:txBody>
      </p:sp>
      <p:sp>
        <p:nvSpPr>
          <p:cNvPr id="19" name="Ορθογώνιο 18"/>
          <p:cNvSpPr/>
          <p:nvPr/>
        </p:nvSpPr>
        <p:spPr>
          <a:xfrm>
            <a:off x="3733800" y="2195554"/>
            <a:ext cx="3491597" cy="338554"/>
          </a:xfrm>
          <a:prstGeom prst="rect">
            <a:avLst/>
          </a:prstGeom>
        </p:spPr>
        <p:txBody>
          <a:bodyPr wrap="none">
            <a:spAutoFit/>
          </a:bodyPr>
          <a:lstStyle/>
          <a:p>
            <a:r>
              <a:rPr lang="el-GR" sz="1600" b="1" dirty="0" smtClean="0"/>
              <a:t>ΕΠΕΝΔΥΤΙΚΕΣ ΠΡΟΤΕΡΑΙΟΤΗΤΕΣ</a:t>
            </a:r>
            <a:endParaRPr lang="el-GR" sz="1600" b="1" dirty="0"/>
          </a:p>
        </p:txBody>
      </p:sp>
      <p:sp>
        <p:nvSpPr>
          <p:cNvPr id="23" name="Ελεύθερη σχεδίαση 22"/>
          <p:cNvSpPr/>
          <p:nvPr/>
        </p:nvSpPr>
        <p:spPr>
          <a:xfrm>
            <a:off x="2560880" y="5314950"/>
            <a:ext cx="6090733" cy="906619"/>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200" b="1" dirty="0"/>
              <a:t>6iv - Ανάληψη δράσης για τη βελτίωση του αστικού περιβάλλοντος, την ανάπλαση των πόλεων, την αναζωογόνηση και την απολύμανση των υποβαθμισμένων περιβαλλοντικά εκτάσεων (συμπεριλαμβανομένων των προς ανασυγκρότηση περιοχών), τη μείωση της ατμοσφαιρικής ρύπανσης και την προώθηση μέτρων για τον περιορισμό του θορύβου</a:t>
            </a:r>
            <a:endParaRPr lang="el-GR" sz="1200" b="1" kern="1200" dirty="0"/>
          </a:p>
        </p:txBody>
      </p:sp>
      <p:cxnSp>
        <p:nvCxnSpPr>
          <p:cNvPr id="6" name="Ευθεία γραμμή σύνδεσης 5"/>
          <p:cNvCxnSpPr/>
          <p:nvPr/>
        </p:nvCxnSpPr>
        <p:spPr>
          <a:xfrm flipV="1">
            <a:off x="2209801" y="2819400"/>
            <a:ext cx="351079" cy="1365884"/>
          </a:xfrm>
          <a:prstGeom prst="line">
            <a:avLst/>
          </a:prstGeom>
        </p:spPr>
        <p:style>
          <a:lnRef idx="1">
            <a:schemeClr val="dk1"/>
          </a:lnRef>
          <a:fillRef idx="0">
            <a:schemeClr val="dk1"/>
          </a:fillRef>
          <a:effectRef idx="0">
            <a:schemeClr val="dk1"/>
          </a:effectRef>
          <a:fontRef idx="minor">
            <a:schemeClr val="tx1"/>
          </a:fontRef>
        </p:style>
      </p:cxnSp>
      <p:cxnSp>
        <p:nvCxnSpPr>
          <p:cNvPr id="10" name="Ευθεία γραμμή σύνδεσης 9"/>
          <p:cNvCxnSpPr/>
          <p:nvPr/>
        </p:nvCxnSpPr>
        <p:spPr>
          <a:xfrm flipV="1">
            <a:off x="2209801" y="3842978"/>
            <a:ext cx="351079" cy="342306"/>
          </a:xfrm>
          <a:prstGeom prst="line">
            <a:avLst/>
          </a:prstGeom>
        </p:spPr>
        <p:style>
          <a:lnRef idx="1">
            <a:schemeClr val="dk1"/>
          </a:lnRef>
          <a:fillRef idx="0">
            <a:schemeClr val="dk1"/>
          </a:fillRef>
          <a:effectRef idx="0">
            <a:schemeClr val="dk1"/>
          </a:effectRef>
          <a:fontRef idx="minor">
            <a:schemeClr val="tx1"/>
          </a:fontRef>
        </p:style>
      </p:cxnSp>
      <p:cxnSp>
        <p:nvCxnSpPr>
          <p:cNvPr id="14" name="Ευθεία γραμμή σύνδεσης 13"/>
          <p:cNvCxnSpPr/>
          <p:nvPr/>
        </p:nvCxnSpPr>
        <p:spPr>
          <a:xfrm>
            <a:off x="2209801" y="4185284"/>
            <a:ext cx="360602" cy="581141"/>
          </a:xfrm>
          <a:prstGeom prst="line">
            <a:avLst/>
          </a:prstGeom>
        </p:spPr>
        <p:style>
          <a:lnRef idx="1">
            <a:schemeClr val="dk1"/>
          </a:lnRef>
          <a:fillRef idx="0">
            <a:schemeClr val="dk1"/>
          </a:fillRef>
          <a:effectRef idx="0">
            <a:schemeClr val="dk1"/>
          </a:effectRef>
          <a:fontRef idx="minor">
            <a:schemeClr val="tx1"/>
          </a:fontRef>
        </p:style>
      </p:cxnSp>
      <p:cxnSp>
        <p:nvCxnSpPr>
          <p:cNvPr id="25" name="Ευθεία γραμμή σύνδεσης 24"/>
          <p:cNvCxnSpPr/>
          <p:nvPr/>
        </p:nvCxnSpPr>
        <p:spPr>
          <a:xfrm>
            <a:off x="2209801" y="4185284"/>
            <a:ext cx="351079" cy="15829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11328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52525"/>
            <a:ext cx="8382000" cy="409575"/>
          </a:xfrm>
        </p:spPr>
        <p:txBody>
          <a:bodyPr/>
          <a:lstStyle/>
          <a:p>
            <a:pPr eaLnBrk="1" hangingPunct="1">
              <a:defRPr/>
            </a:pPr>
            <a:r>
              <a:rPr lang="el-GR" altLang="el-GR" sz="2400" dirty="0" smtClean="0">
                <a:latin typeface="+mn-lt"/>
                <a:ea typeface="+mn-ea"/>
                <a:cs typeface="+mn-cs"/>
              </a:rPr>
              <a:t>ΑΞΟΝΑΣ ΠΡΟΤΕΡΑΙΟΤΗΤΑΣ 1</a:t>
            </a:r>
            <a:r>
              <a:rPr lang="en-US" altLang="el-GR" sz="2400" dirty="0" smtClean="0">
                <a:latin typeface="+mn-lt"/>
                <a:ea typeface="+mn-ea"/>
                <a:cs typeface="+mn-cs"/>
              </a:rPr>
              <a:t>4</a:t>
            </a:r>
            <a:endParaRPr lang="el-GR" altLang="el-GR" sz="2400" dirty="0" smtClean="0">
              <a:latin typeface="+mn-lt"/>
            </a:endParaRPr>
          </a:p>
        </p:txBody>
      </p:sp>
      <p:grpSp>
        <p:nvGrpSpPr>
          <p:cNvPr id="4" name="Ομάδα 3"/>
          <p:cNvGrpSpPr/>
          <p:nvPr/>
        </p:nvGrpSpPr>
        <p:grpSpPr>
          <a:xfrm>
            <a:off x="295274" y="2114550"/>
            <a:ext cx="8620126" cy="3971924"/>
            <a:chOff x="1523999" y="1510978"/>
            <a:chExt cx="6096001" cy="3112118"/>
          </a:xfrm>
        </p:grpSpPr>
        <p:sp>
          <p:nvSpPr>
            <p:cNvPr id="8" name="Ελεύθερη σχεδίαση 7"/>
            <p:cNvSpPr/>
            <p:nvPr/>
          </p:nvSpPr>
          <p:spPr>
            <a:xfrm>
              <a:off x="2547055" y="1518441"/>
              <a:ext cx="5072945" cy="978296"/>
            </a:xfrm>
            <a:custGeom>
              <a:avLst/>
              <a:gdLst>
                <a:gd name="connsiteX0" fmla="*/ 130442 w 782637"/>
                <a:gd name="connsiteY0" fmla="*/ 0 h 3901440"/>
                <a:gd name="connsiteX1" fmla="*/ 652195 w 782637"/>
                <a:gd name="connsiteY1" fmla="*/ 0 h 3901440"/>
                <a:gd name="connsiteX2" fmla="*/ 782637 w 782637"/>
                <a:gd name="connsiteY2" fmla="*/ 130442 h 3901440"/>
                <a:gd name="connsiteX3" fmla="*/ 782637 w 782637"/>
                <a:gd name="connsiteY3" fmla="*/ 3901440 h 3901440"/>
                <a:gd name="connsiteX4" fmla="*/ 782637 w 782637"/>
                <a:gd name="connsiteY4" fmla="*/ 3901440 h 3901440"/>
                <a:gd name="connsiteX5" fmla="*/ 0 w 782637"/>
                <a:gd name="connsiteY5" fmla="*/ 3901440 h 3901440"/>
                <a:gd name="connsiteX6" fmla="*/ 0 w 782637"/>
                <a:gd name="connsiteY6" fmla="*/ 3901440 h 3901440"/>
                <a:gd name="connsiteX7" fmla="*/ 0 w 782637"/>
                <a:gd name="connsiteY7" fmla="*/ 130442 h 3901440"/>
                <a:gd name="connsiteX8" fmla="*/ 130442 w 782637"/>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637" h="3901440">
                  <a:moveTo>
                    <a:pt x="782637" y="650254"/>
                  </a:moveTo>
                  <a:lnTo>
                    <a:pt x="782637" y="3251186"/>
                  </a:lnTo>
                  <a:cubicBezTo>
                    <a:pt x="782637" y="3610309"/>
                    <a:pt x="770922" y="3901438"/>
                    <a:pt x="756470" y="3901438"/>
                  </a:cubicBezTo>
                  <a:lnTo>
                    <a:pt x="0" y="3901438"/>
                  </a:lnTo>
                  <a:lnTo>
                    <a:pt x="0" y="3901438"/>
                  </a:lnTo>
                  <a:lnTo>
                    <a:pt x="0" y="2"/>
                  </a:lnTo>
                  <a:lnTo>
                    <a:pt x="0" y="2"/>
                  </a:lnTo>
                  <a:lnTo>
                    <a:pt x="756470" y="2"/>
                  </a:lnTo>
                  <a:cubicBezTo>
                    <a:pt x="770922" y="2"/>
                    <a:pt x="782637" y="291131"/>
                    <a:pt x="782637" y="650254"/>
                  </a:cubicBez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spcFirstLastPara="0" vert="horz" wrap="square" lIns="36000" tIns="36000" rIns="36000" bIns="36000" numCol="1" spcCol="1270" anchor="ctr" anchorCtr="0">
              <a:noAutofit/>
            </a:bodyPr>
            <a:lstStyle/>
            <a:p>
              <a:pPr marL="85725" lvl="1" indent="-85725" defTabSz="889000">
                <a:lnSpc>
                  <a:spcPct val="90000"/>
                </a:lnSpc>
                <a:spcAft>
                  <a:spcPct val="15000"/>
                </a:spcAft>
                <a:buFont typeface="Arial" panose="020B0604020202020204" pitchFamily="34" charset="0"/>
                <a:buChar char="•"/>
              </a:pPr>
              <a:r>
                <a:rPr lang="el-GR" sz="1200" b="1" dirty="0"/>
                <a:t>26 -Πρόληψη παραγωγής αποβλήτων, προετοιμασία προς επαναχρησιμοποίηση, χωριστή συλλογή και ανακύκλωση αποβλήτων, συμπεριλαμβανομένης της κομποστοποίησης</a:t>
              </a:r>
            </a:p>
            <a:p>
              <a:pPr marL="85725" lvl="1" indent="-85725" defTabSz="889000">
                <a:lnSpc>
                  <a:spcPct val="90000"/>
                </a:lnSpc>
                <a:spcAft>
                  <a:spcPct val="15000"/>
                </a:spcAft>
                <a:buFont typeface="Arial" panose="020B0604020202020204" pitchFamily="34" charset="0"/>
                <a:buChar char="•"/>
              </a:pPr>
              <a:r>
                <a:rPr lang="el-GR" sz="1200" b="1" dirty="0"/>
                <a:t> 27 - Βελτίωση της αποτελεσματικότητας της ολοκληρωμένης διαχείρισης αποβλήτων, με βάση τους </a:t>
              </a:r>
              <a:r>
                <a:rPr lang="el-GR" sz="1200" b="1" dirty="0" err="1"/>
                <a:t>επικαιροποιημένους</a:t>
              </a:r>
              <a:r>
                <a:rPr lang="el-GR" sz="1200" b="1" dirty="0"/>
                <a:t> </a:t>
              </a:r>
              <a:r>
                <a:rPr lang="el-GR" sz="1200" b="1" dirty="0" smtClean="0"/>
                <a:t> </a:t>
              </a:r>
              <a:r>
                <a:rPr lang="el-GR" sz="1200" b="1" dirty="0" err="1" smtClean="0"/>
                <a:t>ΠΕΣΔΑ</a:t>
              </a:r>
              <a:r>
                <a:rPr lang="el-GR" sz="1200" b="1" dirty="0"/>
                <a:t>. - Διασφάλιση της αυτάρκειας σε δίκτυα υποδομών ανάκτησης και </a:t>
              </a:r>
              <a:r>
                <a:rPr lang="el-GR" sz="1200" b="1" dirty="0" smtClean="0"/>
                <a:t>διάθεσης</a:t>
              </a:r>
            </a:p>
            <a:p>
              <a:pPr marL="85725" lvl="1" indent="-85725" defTabSz="889000">
                <a:lnSpc>
                  <a:spcPct val="90000"/>
                </a:lnSpc>
                <a:spcAft>
                  <a:spcPct val="15000"/>
                </a:spcAft>
                <a:buFont typeface="Arial" panose="020B0604020202020204" pitchFamily="34" charset="0"/>
                <a:buChar char="•"/>
              </a:pPr>
              <a:r>
                <a:rPr lang="el-GR" sz="1200" b="1" dirty="0"/>
                <a:t>28 - Βελτίωση της διαχείρισης Επικίνδυνων Αποβλήτων και της περιβαλλοντικής αποκατάστασης Ρυπασμένων Χώρων από Βιομηχανικά - Επικίνδυνα </a:t>
              </a:r>
              <a:r>
                <a:rPr lang="el-GR" sz="1200" b="1" dirty="0" smtClean="0"/>
                <a:t>Απόβλητα</a:t>
              </a:r>
              <a:endParaRPr lang="el-GR" sz="1200" kern="1200" dirty="0"/>
            </a:p>
          </p:txBody>
        </p:sp>
        <p:sp>
          <p:nvSpPr>
            <p:cNvPr id="9" name="Ελεύθερη σχεδίαση 8"/>
            <p:cNvSpPr/>
            <p:nvPr/>
          </p:nvSpPr>
          <p:spPr>
            <a:xfrm>
              <a:off x="1523999" y="1510978"/>
              <a:ext cx="966611" cy="978296"/>
            </a:xfrm>
            <a:custGeom>
              <a:avLst/>
              <a:gdLst>
                <a:gd name="connsiteX0" fmla="*/ 0 w 2194560"/>
                <a:gd name="connsiteY0" fmla="*/ 163053 h 978296"/>
                <a:gd name="connsiteX1" fmla="*/ 163053 w 2194560"/>
                <a:gd name="connsiteY1" fmla="*/ 0 h 978296"/>
                <a:gd name="connsiteX2" fmla="*/ 2031507 w 2194560"/>
                <a:gd name="connsiteY2" fmla="*/ 0 h 978296"/>
                <a:gd name="connsiteX3" fmla="*/ 2194560 w 2194560"/>
                <a:gd name="connsiteY3" fmla="*/ 163053 h 978296"/>
                <a:gd name="connsiteX4" fmla="*/ 2194560 w 2194560"/>
                <a:gd name="connsiteY4" fmla="*/ 815243 h 978296"/>
                <a:gd name="connsiteX5" fmla="*/ 2031507 w 2194560"/>
                <a:gd name="connsiteY5" fmla="*/ 978296 h 978296"/>
                <a:gd name="connsiteX6" fmla="*/ 163053 w 2194560"/>
                <a:gd name="connsiteY6" fmla="*/ 978296 h 978296"/>
                <a:gd name="connsiteX7" fmla="*/ 0 w 2194560"/>
                <a:gd name="connsiteY7" fmla="*/ 815243 h 978296"/>
                <a:gd name="connsiteX8" fmla="*/ 0 w 2194560"/>
                <a:gd name="connsiteY8" fmla="*/ 163053 h 978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978296">
                  <a:moveTo>
                    <a:pt x="0" y="163053"/>
                  </a:moveTo>
                  <a:cubicBezTo>
                    <a:pt x="0" y="73001"/>
                    <a:pt x="73001" y="0"/>
                    <a:pt x="163053" y="0"/>
                  </a:cubicBezTo>
                  <a:lnTo>
                    <a:pt x="2031507" y="0"/>
                  </a:lnTo>
                  <a:cubicBezTo>
                    <a:pt x="2121559" y="0"/>
                    <a:pt x="2194560" y="73001"/>
                    <a:pt x="2194560" y="163053"/>
                  </a:cubicBezTo>
                  <a:lnTo>
                    <a:pt x="2194560" y="815243"/>
                  </a:lnTo>
                  <a:cubicBezTo>
                    <a:pt x="2194560" y="905295"/>
                    <a:pt x="2121559" y="978296"/>
                    <a:pt x="2031507" y="978296"/>
                  </a:cubicBezTo>
                  <a:lnTo>
                    <a:pt x="163053" y="978296"/>
                  </a:lnTo>
                  <a:cubicBezTo>
                    <a:pt x="73001" y="978296"/>
                    <a:pt x="0" y="905295"/>
                    <a:pt x="0" y="815243"/>
                  </a:cubicBezTo>
                  <a:lnTo>
                    <a:pt x="0" y="163053"/>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ln w="6350">
              <a:solidFill>
                <a:srgbClr val="0099FF"/>
              </a:solidFill>
            </a:ln>
            <a:effectLst>
              <a:glow rad="63500">
                <a:schemeClr val="accent2">
                  <a:satMod val="175000"/>
                  <a:alpha val="40000"/>
                </a:schemeClr>
              </a:glo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8000" tIns="72000" rIns="108000" bIns="72000" numCol="1" spcCol="1270" anchor="ctr" anchorCtr="0">
              <a:noAutofit/>
            </a:bodyPr>
            <a:lstStyle/>
            <a:p>
              <a:pPr lvl="0" algn="ctr" defTabSz="1555750">
                <a:lnSpc>
                  <a:spcPct val="90000"/>
                </a:lnSpc>
                <a:spcBef>
                  <a:spcPct val="0"/>
                </a:spcBef>
                <a:spcAft>
                  <a:spcPct val="35000"/>
                </a:spcAft>
              </a:pPr>
              <a:r>
                <a:rPr lang="el-GR" sz="1200" b="1" kern="1200" dirty="0" smtClean="0">
                  <a:solidFill>
                    <a:schemeClr val="tx1"/>
                  </a:solidFill>
                </a:rPr>
                <a:t>ΕΠΕΝΔΥΤΙΚΗ ΠΡΟΤΕΡΑΙΟΤΗΤΑ 6</a:t>
              </a:r>
              <a:r>
                <a:rPr lang="en-US" sz="1200" b="1" kern="1200" dirty="0" err="1" smtClean="0">
                  <a:solidFill>
                    <a:schemeClr val="tx1"/>
                  </a:solidFill>
                </a:rPr>
                <a:t>i</a:t>
              </a:r>
              <a:endParaRPr lang="el-GR" sz="1200" b="1" kern="1200" dirty="0">
                <a:solidFill>
                  <a:schemeClr val="tx1"/>
                </a:solidFill>
              </a:endParaRPr>
            </a:p>
          </p:txBody>
        </p:sp>
        <p:sp>
          <p:nvSpPr>
            <p:cNvPr id="12" name="Ελεύθερη σχεδίαση 11"/>
            <p:cNvSpPr/>
            <p:nvPr/>
          </p:nvSpPr>
          <p:spPr>
            <a:xfrm>
              <a:off x="2547055" y="2593131"/>
              <a:ext cx="5072945" cy="716459"/>
            </a:xfrm>
            <a:custGeom>
              <a:avLst/>
              <a:gdLst>
                <a:gd name="connsiteX0" fmla="*/ 130442 w 782637"/>
                <a:gd name="connsiteY0" fmla="*/ 0 h 3901440"/>
                <a:gd name="connsiteX1" fmla="*/ 652195 w 782637"/>
                <a:gd name="connsiteY1" fmla="*/ 0 h 3901440"/>
                <a:gd name="connsiteX2" fmla="*/ 782637 w 782637"/>
                <a:gd name="connsiteY2" fmla="*/ 130442 h 3901440"/>
                <a:gd name="connsiteX3" fmla="*/ 782637 w 782637"/>
                <a:gd name="connsiteY3" fmla="*/ 3901440 h 3901440"/>
                <a:gd name="connsiteX4" fmla="*/ 782637 w 782637"/>
                <a:gd name="connsiteY4" fmla="*/ 3901440 h 3901440"/>
                <a:gd name="connsiteX5" fmla="*/ 0 w 782637"/>
                <a:gd name="connsiteY5" fmla="*/ 3901440 h 3901440"/>
                <a:gd name="connsiteX6" fmla="*/ 0 w 782637"/>
                <a:gd name="connsiteY6" fmla="*/ 3901440 h 3901440"/>
                <a:gd name="connsiteX7" fmla="*/ 0 w 782637"/>
                <a:gd name="connsiteY7" fmla="*/ 130442 h 3901440"/>
                <a:gd name="connsiteX8" fmla="*/ 130442 w 782637"/>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637" h="3901440">
                  <a:moveTo>
                    <a:pt x="782637" y="650254"/>
                  </a:moveTo>
                  <a:lnTo>
                    <a:pt x="782637" y="3251186"/>
                  </a:lnTo>
                  <a:cubicBezTo>
                    <a:pt x="782637" y="3610309"/>
                    <a:pt x="770922" y="3901438"/>
                    <a:pt x="756470" y="3901438"/>
                  </a:cubicBezTo>
                  <a:lnTo>
                    <a:pt x="0" y="3901438"/>
                  </a:lnTo>
                  <a:lnTo>
                    <a:pt x="0" y="3901438"/>
                  </a:lnTo>
                  <a:lnTo>
                    <a:pt x="0" y="2"/>
                  </a:lnTo>
                  <a:lnTo>
                    <a:pt x="0" y="2"/>
                  </a:lnTo>
                  <a:lnTo>
                    <a:pt x="756470" y="2"/>
                  </a:lnTo>
                  <a:cubicBezTo>
                    <a:pt x="770922" y="2"/>
                    <a:pt x="782637" y="291131"/>
                    <a:pt x="782637" y="650254"/>
                  </a:cubicBez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spcFirstLastPara="0" vert="horz" wrap="square" lIns="36000" tIns="36000" rIns="36000" bIns="36000" numCol="1" spcCol="1270" anchor="ctr" anchorCtr="0">
              <a:noAutofit/>
            </a:bodyPr>
            <a:lstStyle/>
            <a:p>
              <a:pPr marL="85725" lvl="1" indent="-85725" defTabSz="889000">
                <a:lnSpc>
                  <a:spcPct val="90000"/>
                </a:lnSpc>
                <a:spcAft>
                  <a:spcPct val="15000"/>
                </a:spcAft>
                <a:buChar char="••"/>
              </a:pPr>
              <a:r>
                <a:rPr lang="el-GR" sz="1200" b="1" dirty="0"/>
                <a:t>29 -Βελτίωση της συλλογής και επεξεργασίας αστικών λυμάτων κατά κατηγορία Οικισμών με βάση τις κατευθύνσεις της Οδηγίας για την επεξεργασία αστικών λυμάτων (91/271/ΕΟΚ)</a:t>
              </a:r>
            </a:p>
            <a:p>
              <a:pPr marL="85725" lvl="1" indent="-85725" defTabSz="889000">
                <a:lnSpc>
                  <a:spcPct val="90000"/>
                </a:lnSpc>
                <a:spcAft>
                  <a:spcPct val="15000"/>
                </a:spcAft>
                <a:buChar char="••"/>
              </a:pPr>
              <a:r>
                <a:rPr lang="el-GR" sz="1200" b="1" dirty="0"/>
                <a:t>30- Προστασία και Διαχείριση των Υδατικών </a:t>
              </a:r>
              <a:r>
                <a:rPr lang="el-GR" sz="1200" b="1" dirty="0" smtClean="0"/>
                <a:t>Πόρων</a:t>
              </a:r>
            </a:p>
            <a:p>
              <a:pPr marL="85725" lvl="1" indent="-85725" defTabSz="889000">
                <a:lnSpc>
                  <a:spcPct val="90000"/>
                </a:lnSpc>
                <a:spcAft>
                  <a:spcPct val="15000"/>
                </a:spcAft>
                <a:buChar char="••"/>
              </a:pPr>
              <a:r>
                <a:rPr lang="el-GR" sz="1200" b="1" dirty="0"/>
                <a:t>31-  Βελτίωση της Ποιότητας και της Επάρκειας των Υδατικών Πόρων</a:t>
              </a:r>
              <a:endParaRPr lang="el-GR" sz="1200" b="1" kern="1200" dirty="0"/>
            </a:p>
          </p:txBody>
        </p:sp>
        <p:sp>
          <p:nvSpPr>
            <p:cNvPr id="13" name="Ελεύθερη σχεδίαση 12"/>
            <p:cNvSpPr/>
            <p:nvPr/>
          </p:nvSpPr>
          <p:spPr>
            <a:xfrm>
              <a:off x="1524000" y="2593130"/>
              <a:ext cx="966610" cy="716459"/>
            </a:xfrm>
            <a:custGeom>
              <a:avLst/>
              <a:gdLst>
                <a:gd name="connsiteX0" fmla="*/ 0 w 2194560"/>
                <a:gd name="connsiteY0" fmla="*/ 163053 h 978296"/>
                <a:gd name="connsiteX1" fmla="*/ 163053 w 2194560"/>
                <a:gd name="connsiteY1" fmla="*/ 0 h 978296"/>
                <a:gd name="connsiteX2" fmla="*/ 2031507 w 2194560"/>
                <a:gd name="connsiteY2" fmla="*/ 0 h 978296"/>
                <a:gd name="connsiteX3" fmla="*/ 2194560 w 2194560"/>
                <a:gd name="connsiteY3" fmla="*/ 163053 h 978296"/>
                <a:gd name="connsiteX4" fmla="*/ 2194560 w 2194560"/>
                <a:gd name="connsiteY4" fmla="*/ 815243 h 978296"/>
                <a:gd name="connsiteX5" fmla="*/ 2031507 w 2194560"/>
                <a:gd name="connsiteY5" fmla="*/ 978296 h 978296"/>
                <a:gd name="connsiteX6" fmla="*/ 163053 w 2194560"/>
                <a:gd name="connsiteY6" fmla="*/ 978296 h 978296"/>
                <a:gd name="connsiteX7" fmla="*/ 0 w 2194560"/>
                <a:gd name="connsiteY7" fmla="*/ 815243 h 978296"/>
                <a:gd name="connsiteX8" fmla="*/ 0 w 2194560"/>
                <a:gd name="connsiteY8" fmla="*/ 163053 h 978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978296">
                  <a:moveTo>
                    <a:pt x="0" y="163053"/>
                  </a:moveTo>
                  <a:cubicBezTo>
                    <a:pt x="0" y="73001"/>
                    <a:pt x="73001" y="0"/>
                    <a:pt x="163053" y="0"/>
                  </a:cubicBezTo>
                  <a:lnTo>
                    <a:pt x="2031507" y="0"/>
                  </a:lnTo>
                  <a:cubicBezTo>
                    <a:pt x="2121559" y="0"/>
                    <a:pt x="2194560" y="73001"/>
                    <a:pt x="2194560" y="163053"/>
                  </a:cubicBezTo>
                  <a:lnTo>
                    <a:pt x="2194560" y="815243"/>
                  </a:lnTo>
                  <a:cubicBezTo>
                    <a:pt x="2194560" y="905295"/>
                    <a:pt x="2121559" y="978296"/>
                    <a:pt x="2031507" y="978296"/>
                  </a:cubicBezTo>
                  <a:lnTo>
                    <a:pt x="163053" y="978296"/>
                  </a:lnTo>
                  <a:cubicBezTo>
                    <a:pt x="73001" y="978296"/>
                    <a:pt x="0" y="905295"/>
                    <a:pt x="0" y="815243"/>
                  </a:cubicBezTo>
                  <a:lnTo>
                    <a:pt x="0" y="163053"/>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ln w="6350">
              <a:solidFill>
                <a:srgbClr val="0099FF"/>
              </a:solidFill>
            </a:ln>
            <a:effectLst>
              <a:glow rad="63500">
                <a:schemeClr val="accent2">
                  <a:satMod val="175000"/>
                  <a:alpha val="40000"/>
                </a:schemeClr>
              </a:glo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8000" tIns="72000" rIns="108000" bIns="72000" numCol="1" spcCol="1270" anchor="ctr" anchorCtr="0">
              <a:noAutofit/>
            </a:bodyPr>
            <a:lstStyle/>
            <a:p>
              <a:pPr lvl="0" algn="ctr" defTabSz="1555750">
                <a:lnSpc>
                  <a:spcPct val="90000"/>
                </a:lnSpc>
                <a:spcBef>
                  <a:spcPct val="0"/>
                </a:spcBef>
                <a:spcAft>
                  <a:spcPct val="35000"/>
                </a:spcAft>
              </a:pPr>
              <a:r>
                <a:rPr lang="el-GR" sz="1200" b="1" dirty="0" smtClean="0">
                  <a:solidFill>
                    <a:schemeClr val="tx1"/>
                  </a:solidFill>
                </a:rPr>
                <a:t>ΕΠΕΝΔΥΤΙΚΗ ΠΡΟΤΕΡΑΙΟΤΗΤΑ 6</a:t>
              </a:r>
              <a:r>
                <a:rPr lang="en-US" sz="1200" b="1" dirty="0" smtClean="0">
                  <a:solidFill>
                    <a:schemeClr val="tx1"/>
                  </a:solidFill>
                </a:rPr>
                <a:t>ii</a:t>
              </a:r>
              <a:endParaRPr lang="el-GR" sz="1200" b="1" kern="1200" dirty="0">
                <a:solidFill>
                  <a:schemeClr val="tx1"/>
                </a:solidFill>
              </a:endParaRPr>
            </a:p>
          </p:txBody>
        </p:sp>
        <p:sp>
          <p:nvSpPr>
            <p:cNvPr id="16" name="Ελεύθερη σχεδίαση 15"/>
            <p:cNvSpPr/>
            <p:nvPr/>
          </p:nvSpPr>
          <p:spPr>
            <a:xfrm>
              <a:off x="2547055" y="3431070"/>
              <a:ext cx="5072945" cy="557663"/>
            </a:xfrm>
            <a:custGeom>
              <a:avLst/>
              <a:gdLst>
                <a:gd name="connsiteX0" fmla="*/ 130442 w 782637"/>
                <a:gd name="connsiteY0" fmla="*/ 0 h 3901440"/>
                <a:gd name="connsiteX1" fmla="*/ 652195 w 782637"/>
                <a:gd name="connsiteY1" fmla="*/ 0 h 3901440"/>
                <a:gd name="connsiteX2" fmla="*/ 782637 w 782637"/>
                <a:gd name="connsiteY2" fmla="*/ 130442 h 3901440"/>
                <a:gd name="connsiteX3" fmla="*/ 782637 w 782637"/>
                <a:gd name="connsiteY3" fmla="*/ 3901440 h 3901440"/>
                <a:gd name="connsiteX4" fmla="*/ 782637 w 782637"/>
                <a:gd name="connsiteY4" fmla="*/ 3901440 h 3901440"/>
                <a:gd name="connsiteX5" fmla="*/ 0 w 782637"/>
                <a:gd name="connsiteY5" fmla="*/ 3901440 h 3901440"/>
                <a:gd name="connsiteX6" fmla="*/ 0 w 782637"/>
                <a:gd name="connsiteY6" fmla="*/ 3901440 h 3901440"/>
                <a:gd name="connsiteX7" fmla="*/ 0 w 782637"/>
                <a:gd name="connsiteY7" fmla="*/ 130442 h 3901440"/>
                <a:gd name="connsiteX8" fmla="*/ 130442 w 782637"/>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637" h="3901440">
                  <a:moveTo>
                    <a:pt x="782637" y="650254"/>
                  </a:moveTo>
                  <a:lnTo>
                    <a:pt x="782637" y="3251186"/>
                  </a:lnTo>
                  <a:cubicBezTo>
                    <a:pt x="782637" y="3610309"/>
                    <a:pt x="770922" y="3901438"/>
                    <a:pt x="756470" y="3901438"/>
                  </a:cubicBezTo>
                  <a:lnTo>
                    <a:pt x="0" y="3901438"/>
                  </a:lnTo>
                  <a:lnTo>
                    <a:pt x="0" y="3901438"/>
                  </a:lnTo>
                  <a:lnTo>
                    <a:pt x="0" y="2"/>
                  </a:lnTo>
                  <a:lnTo>
                    <a:pt x="0" y="2"/>
                  </a:lnTo>
                  <a:lnTo>
                    <a:pt x="756470" y="2"/>
                  </a:lnTo>
                  <a:cubicBezTo>
                    <a:pt x="770922" y="2"/>
                    <a:pt x="782637" y="291131"/>
                    <a:pt x="782637" y="650254"/>
                  </a:cubicBez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spcFirstLastPara="0" vert="horz" wrap="square" lIns="36000" tIns="36000" rIns="36000" bIns="36000" numCol="1" spcCol="1270" anchor="ctr" anchorCtr="0">
              <a:noAutofit/>
            </a:bodyPr>
            <a:lstStyle/>
            <a:p>
              <a:pPr marL="85725" lvl="1" indent="-85725" defTabSz="889000">
                <a:lnSpc>
                  <a:spcPct val="90000"/>
                </a:lnSpc>
                <a:spcAft>
                  <a:spcPct val="15000"/>
                </a:spcAft>
                <a:buChar char="••"/>
              </a:pPr>
              <a:r>
                <a:rPr lang="el-GR" sz="1200" b="1" dirty="0" smtClean="0"/>
                <a:t>32- Ανάσχεση </a:t>
              </a:r>
              <a:r>
                <a:rPr lang="el-GR" sz="1200" b="1" dirty="0"/>
                <a:t>της Απώλειας της Βιοποικιλότητας και της Υποβάθμισης των Λειτουργιών των </a:t>
              </a:r>
              <a:r>
                <a:rPr lang="el-GR" sz="1200" b="1" dirty="0" smtClean="0"/>
                <a:t>Οικοσυστημάτων</a:t>
              </a:r>
              <a:endParaRPr lang="el-GR" sz="1200" kern="1200" dirty="0"/>
            </a:p>
          </p:txBody>
        </p:sp>
        <p:sp>
          <p:nvSpPr>
            <p:cNvPr id="17" name="Ελεύθερη σχεδίαση 16"/>
            <p:cNvSpPr/>
            <p:nvPr/>
          </p:nvSpPr>
          <p:spPr>
            <a:xfrm>
              <a:off x="1524000" y="3416143"/>
              <a:ext cx="966610" cy="572589"/>
            </a:xfrm>
            <a:custGeom>
              <a:avLst/>
              <a:gdLst>
                <a:gd name="connsiteX0" fmla="*/ 0 w 2194560"/>
                <a:gd name="connsiteY0" fmla="*/ 163053 h 978296"/>
                <a:gd name="connsiteX1" fmla="*/ 163053 w 2194560"/>
                <a:gd name="connsiteY1" fmla="*/ 0 h 978296"/>
                <a:gd name="connsiteX2" fmla="*/ 2031507 w 2194560"/>
                <a:gd name="connsiteY2" fmla="*/ 0 h 978296"/>
                <a:gd name="connsiteX3" fmla="*/ 2194560 w 2194560"/>
                <a:gd name="connsiteY3" fmla="*/ 163053 h 978296"/>
                <a:gd name="connsiteX4" fmla="*/ 2194560 w 2194560"/>
                <a:gd name="connsiteY4" fmla="*/ 815243 h 978296"/>
                <a:gd name="connsiteX5" fmla="*/ 2031507 w 2194560"/>
                <a:gd name="connsiteY5" fmla="*/ 978296 h 978296"/>
                <a:gd name="connsiteX6" fmla="*/ 163053 w 2194560"/>
                <a:gd name="connsiteY6" fmla="*/ 978296 h 978296"/>
                <a:gd name="connsiteX7" fmla="*/ 0 w 2194560"/>
                <a:gd name="connsiteY7" fmla="*/ 815243 h 978296"/>
                <a:gd name="connsiteX8" fmla="*/ 0 w 2194560"/>
                <a:gd name="connsiteY8" fmla="*/ 163053 h 978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978296">
                  <a:moveTo>
                    <a:pt x="0" y="163053"/>
                  </a:moveTo>
                  <a:cubicBezTo>
                    <a:pt x="0" y="73001"/>
                    <a:pt x="73001" y="0"/>
                    <a:pt x="163053" y="0"/>
                  </a:cubicBezTo>
                  <a:lnTo>
                    <a:pt x="2031507" y="0"/>
                  </a:lnTo>
                  <a:cubicBezTo>
                    <a:pt x="2121559" y="0"/>
                    <a:pt x="2194560" y="73001"/>
                    <a:pt x="2194560" y="163053"/>
                  </a:cubicBezTo>
                  <a:lnTo>
                    <a:pt x="2194560" y="815243"/>
                  </a:lnTo>
                  <a:cubicBezTo>
                    <a:pt x="2194560" y="905295"/>
                    <a:pt x="2121559" y="978296"/>
                    <a:pt x="2031507" y="978296"/>
                  </a:cubicBezTo>
                  <a:lnTo>
                    <a:pt x="163053" y="978296"/>
                  </a:lnTo>
                  <a:cubicBezTo>
                    <a:pt x="73001" y="978296"/>
                    <a:pt x="0" y="905295"/>
                    <a:pt x="0" y="815243"/>
                  </a:cubicBezTo>
                  <a:lnTo>
                    <a:pt x="0" y="163053"/>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ln w="6350">
              <a:solidFill>
                <a:srgbClr val="0099FF"/>
              </a:solidFill>
            </a:ln>
            <a:effectLst>
              <a:glow rad="63500">
                <a:schemeClr val="accent2">
                  <a:satMod val="175000"/>
                  <a:alpha val="40000"/>
                </a:schemeClr>
              </a:glo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8000" tIns="72000" rIns="108000" bIns="72000" numCol="1" spcCol="1270" anchor="ctr" anchorCtr="0">
              <a:noAutofit/>
            </a:bodyPr>
            <a:lstStyle/>
            <a:p>
              <a:pPr lvl="0" algn="ctr" defTabSz="1555750">
                <a:lnSpc>
                  <a:spcPct val="90000"/>
                </a:lnSpc>
                <a:spcBef>
                  <a:spcPct val="0"/>
                </a:spcBef>
                <a:spcAft>
                  <a:spcPct val="35000"/>
                </a:spcAft>
              </a:pPr>
              <a:r>
                <a:rPr lang="el-GR" sz="1200" b="1" kern="1200" dirty="0" smtClean="0">
                  <a:solidFill>
                    <a:schemeClr val="tx1"/>
                  </a:solidFill>
                </a:rPr>
                <a:t>ΕΠΕΝΔΥΤΙΚΗ ΠΡΟΤΕΡΑΙΟΤΗΤΑ 6</a:t>
              </a:r>
              <a:r>
                <a:rPr lang="en-US" sz="1200" b="1" kern="1200" dirty="0" smtClean="0">
                  <a:solidFill>
                    <a:schemeClr val="tx1"/>
                  </a:solidFill>
                </a:rPr>
                <a:t>iii</a:t>
              </a:r>
              <a:endParaRPr lang="el-GR" sz="1200" b="1" kern="1200" dirty="0">
                <a:solidFill>
                  <a:schemeClr val="tx1"/>
                </a:solidFill>
              </a:endParaRPr>
            </a:p>
          </p:txBody>
        </p:sp>
        <p:sp>
          <p:nvSpPr>
            <p:cNvPr id="20" name="Ελεύθερη σχεδίαση 19"/>
            <p:cNvSpPr/>
            <p:nvPr/>
          </p:nvSpPr>
          <p:spPr>
            <a:xfrm>
              <a:off x="2526847" y="4089349"/>
              <a:ext cx="5072945" cy="533747"/>
            </a:xfrm>
            <a:custGeom>
              <a:avLst/>
              <a:gdLst>
                <a:gd name="connsiteX0" fmla="*/ 130442 w 782637"/>
                <a:gd name="connsiteY0" fmla="*/ 0 h 3901440"/>
                <a:gd name="connsiteX1" fmla="*/ 652195 w 782637"/>
                <a:gd name="connsiteY1" fmla="*/ 0 h 3901440"/>
                <a:gd name="connsiteX2" fmla="*/ 782637 w 782637"/>
                <a:gd name="connsiteY2" fmla="*/ 130442 h 3901440"/>
                <a:gd name="connsiteX3" fmla="*/ 782637 w 782637"/>
                <a:gd name="connsiteY3" fmla="*/ 3901440 h 3901440"/>
                <a:gd name="connsiteX4" fmla="*/ 782637 w 782637"/>
                <a:gd name="connsiteY4" fmla="*/ 3901440 h 3901440"/>
                <a:gd name="connsiteX5" fmla="*/ 0 w 782637"/>
                <a:gd name="connsiteY5" fmla="*/ 3901440 h 3901440"/>
                <a:gd name="connsiteX6" fmla="*/ 0 w 782637"/>
                <a:gd name="connsiteY6" fmla="*/ 3901440 h 3901440"/>
                <a:gd name="connsiteX7" fmla="*/ 0 w 782637"/>
                <a:gd name="connsiteY7" fmla="*/ 130442 h 3901440"/>
                <a:gd name="connsiteX8" fmla="*/ 130442 w 782637"/>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637" h="3901440">
                  <a:moveTo>
                    <a:pt x="782637" y="650254"/>
                  </a:moveTo>
                  <a:lnTo>
                    <a:pt x="782637" y="3251186"/>
                  </a:lnTo>
                  <a:cubicBezTo>
                    <a:pt x="782637" y="3610309"/>
                    <a:pt x="770922" y="3901438"/>
                    <a:pt x="756470" y="3901438"/>
                  </a:cubicBezTo>
                  <a:lnTo>
                    <a:pt x="0" y="3901438"/>
                  </a:lnTo>
                  <a:lnTo>
                    <a:pt x="0" y="3901438"/>
                  </a:lnTo>
                  <a:lnTo>
                    <a:pt x="0" y="2"/>
                  </a:lnTo>
                  <a:lnTo>
                    <a:pt x="0" y="2"/>
                  </a:lnTo>
                  <a:lnTo>
                    <a:pt x="756470" y="2"/>
                  </a:lnTo>
                  <a:cubicBezTo>
                    <a:pt x="770922" y="2"/>
                    <a:pt x="782637" y="291131"/>
                    <a:pt x="782637" y="650254"/>
                  </a:cubicBez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spcFirstLastPara="0" vert="horz" wrap="square" lIns="36000" tIns="36000" rIns="36000" bIns="36000" numCol="1" spcCol="1270" anchor="ctr" anchorCtr="0">
              <a:noAutofit/>
            </a:bodyPr>
            <a:lstStyle/>
            <a:p>
              <a:pPr marL="85725" lvl="1" indent="-85725" defTabSz="889000">
                <a:lnSpc>
                  <a:spcPct val="90000"/>
                </a:lnSpc>
                <a:spcAft>
                  <a:spcPct val="15000"/>
                </a:spcAft>
                <a:buChar char="••"/>
              </a:pPr>
              <a:r>
                <a:rPr lang="el-GR" sz="1200" b="1" dirty="0" smtClean="0"/>
                <a:t>33- Προώθηση </a:t>
              </a:r>
              <a:r>
                <a:rPr lang="el-GR" sz="1200" b="1" dirty="0"/>
                <a:t>της βιώσιμης αστικής κινητικότητας και της αστικής αναζωογόνησης </a:t>
              </a:r>
              <a:endParaRPr lang="el-GR" sz="1200" b="1" kern="1200" dirty="0"/>
            </a:p>
          </p:txBody>
        </p:sp>
        <p:sp>
          <p:nvSpPr>
            <p:cNvPr id="21" name="Ελεύθερη σχεδίαση 20"/>
            <p:cNvSpPr/>
            <p:nvPr/>
          </p:nvSpPr>
          <p:spPr>
            <a:xfrm>
              <a:off x="1524000" y="4089349"/>
              <a:ext cx="966610" cy="533747"/>
            </a:xfrm>
            <a:custGeom>
              <a:avLst/>
              <a:gdLst>
                <a:gd name="connsiteX0" fmla="*/ 0 w 2194560"/>
                <a:gd name="connsiteY0" fmla="*/ 163053 h 978296"/>
                <a:gd name="connsiteX1" fmla="*/ 163053 w 2194560"/>
                <a:gd name="connsiteY1" fmla="*/ 0 h 978296"/>
                <a:gd name="connsiteX2" fmla="*/ 2031507 w 2194560"/>
                <a:gd name="connsiteY2" fmla="*/ 0 h 978296"/>
                <a:gd name="connsiteX3" fmla="*/ 2194560 w 2194560"/>
                <a:gd name="connsiteY3" fmla="*/ 163053 h 978296"/>
                <a:gd name="connsiteX4" fmla="*/ 2194560 w 2194560"/>
                <a:gd name="connsiteY4" fmla="*/ 815243 h 978296"/>
                <a:gd name="connsiteX5" fmla="*/ 2031507 w 2194560"/>
                <a:gd name="connsiteY5" fmla="*/ 978296 h 978296"/>
                <a:gd name="connsiteX6" fmla="*/ 163053 w 2194560"/>
                <a:gd name="connsiteY6" fmla="*/ 978296 h 978296"/>
                <a:gd name="connsiteX7" fmla="*/ 0 w 2194560"/>
                <a:gd name="connsiteY7" fmla="*/ 815243 h 978296"/>
                <a:gd name="connsiteX8" fmla="*/ 0 w 2194560"/>
                <a:gd name="connsiteY8" fmla="*/ 163053 h 978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978296">
                  <a:moveTo>
                    <a:pt x="0" y="163053"/>
                  </a:moveTo>
                  <a:cubicBezTo>
                    <a:pt x="0" y="73001"/>
                    <a:pt x="73001" y="0"/>
                    <a:pt x="163053" y="0"/>
                  </a:cubicBezTo>
                  <a:lnTo>
                    <a:pt x="2031507" y="0"/>
                  </a:lnTo>
                  <a:cubicBezTo>
                    <a:pt x="2121559" y="0"/>
                    <a:pt x="2194560" y="73001"/>
                    <a:pt x="2194560" y="163053"/>
                  </a:cubicBezTo>
                  <a:lnTo>
                    <a:pt x="2194560" y="815243"/>
                  </a:lnTo>
                  <a:cubicBezTo>
                    <a:pt x="2194560" y="905295"/>
                    <a:pt x="2121559" y="978296"/>
                    <a:pt x="2031507" y="978296"/>
                  </a:cubicBezTo>
                  <a:lnTo>
                    <a:pt x="163053" y="978296"/>
                  </a:lnTo>
                  <a:cubicBezTo>
                    <a:pt x="73001" y="978296"/>
                    <a:pt x="0" y="905295"/>
                    <a:pt x="0" y="815243"/>
                  </a:cubicBezTo>
                  <a:lnTo>
                    <a:pt x="0" y="163053"/>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ln w="6350">
              <a:solidFill>
                <a:srgbClr val="0099FF"/>
              </a:solidFill>
            </a:ln>
            <a:effectLst>
              <a:glow rad="63500">
                <a:schemeClr val="accent2">
                  <a:satMod val="175000"/>
                  <a:alpha val="40000"/>
                </a:schemeClr>
              </a:glo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8000" tIns="108000" rIns="108000" bIns="108000" numCol="1" spcCol="1270" anchor="ctr" anchorCtr="0">
              <a:noAutofit/>
            </a:bodyPr>
            <a:lstStyle/>
            <a:p>
              <a:pPr lvl="0" algn="ctr" defTabSz="2178050">
                <a:lnSpc>
                  <a:spcPct val="90000"/>
                </a:lnSpc>
                <a:spcBef>
                  <a:spcPct val="0"/>
                </a:spcBef>
                <a:spcAft>
                  <a:spcPct val="35000"/>
                </a:spcAft>
              </a:pPr>
              <a:r>
                <a:rPr lang="el-GR" sz="1200" b="1" dirty="0" smtClean="0">
                  <a:solidFill>
                    <a:schemeClr val="tx1"/>
                  </a:solidFill>
                </a:rPr>
                <a:t>ΕΠΕΝΔΥΤΙΚΗ ΠΡΟΤΕΡΑΙΟΤΗΤΑ 6</a:t>
              </a:r>
              <a:r>
                <a:rPr lang="en-US" sz="1200" b="1" dirty="0" smtClean="0">
                  <a:solidFill>
                    <a:schemeClr val="tx1"/>
                  </a:solidFill>
                </a:rPr>
                <a:t>iv</a:t>
              </a:r>
              <a:endParaRPr lang="el-GR" sz="1200" b="1" kern="1200" dirty="0">
                <a:solidFill>
                  <a:schemeClr val="tx1"/>
                </a:solidFill>
              </a:endParaRPr>
            </a:p>
          </p:txBody>
        </p:sp>
      </p:grpSp>
      <p:sp>
        <p:nvSpPr>
          <p:cNvPr id="31" name="Ορθογώνιο 30"/>
          <p:cNvSpPr/>
          <p:nvPr/>
        </p:nvSpPr>
        <p:spPr>
          <a:xfrm>
            <a:off x="3571875" y="1752600"/>
            <a:ext cx="1742400" cy="338554"/>
          </a:xfrm>
          <a:prstGeom prst="rect">
            <a:avLst/>
          </a:prstGeom>
        </p:spPr>
        <p:txBody>
          <a:bodyPr wrap="none">
            <a:spAutoFit/>
          </a:bodyPr>
          <a:lstStyle/>
          <a:p>
            <a:r>
              <a:rPr lang="el-GR" sz="1600" b="1" dirty="0" smtClean="0"/>
              <a:t>ΕΙΔΙΚΟΙ ΣΤΟΧΟΙ</a:t>
            </a:r>
            <a:endParaRPr lang="el-GR" sz="1600" b="1" dirty="0"/>
          </a:p>
        </p:txBody>
      </p:sp>
    </p:spTree>
    <p:extLst>
      <p:ext uri="{BB962C8B-B14F-4D97-AF65-F5344CB8AC3E}">
        <p14:creationId xmlns:p14="http://schemas.microsoft.com/office/powerpoint/2010/main" val="17957444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20015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4137809156"/>
              </p:ext>
            </p:extLst>
          </p:nvPr>
        </p:nvGraphicFramePr>
        <p:xfrm>
          <a:off x="609600" y="2048762"/>
          <a:ext cx="5410200" cy="723013"/>
        </p:xfrm>
        <a:graphic>
          <a:graphicData uri="http://schemas.openxmlformats.org/drawingml/2006/table">
            <a:tbl>
              <a:tblPr/>
              <a:tblGrid>
                <a:gridCol w="2282429"/>
                <a:gridCol w="1756171"/>
                <a:gridCol w="1371600"/>
              </a:tblGrid>
              <a:tr h="381000">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a:t>
                      </a:r>
                      <a:r>
                        <a:rPr lang="el-GR" sz="1200" b="1" i="0" u="none" strike="noStrike" dirty="0">
                          <a:solidFill>
                            <a:schemeClr val="bg1"/>
                          </a:solidFill>
                          <a:effectLst/>
                          <a:latin typeface="Arial" panose="020B0604020202020204" pitchFamily="34" charset="0"/>
                          <a:cs typeface="Arial" panose="020B0604020202020204" pitchFamily="34" charset="0"/>
                        </a:rPr>
                        <a:t>Δημόσια Δαπάνη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a:solidFill>
                            <a:schemeClr val="bg1"/>
                          </a:solidFill>
                          <a:effectLst/>
                          <a:latin typeface="Arial" panose="020B0604020202020204" pitchFamily="34" charset="0"/>
                          <a:cs typeface="Arial" panose="020B0604020202020204" pitchFamily="34" charset="0"/>
                        </a:rPr>
                        <a:t>Κοινοτική Συνδρομή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dirty="0" smtClean="0">
                          <a:solidFill>
                            <a:schemeClr val="bg1"/>
                          </a:solidFill>
                          <a:latin typeface="Arial" panose="020B0604020202020204" pitchFamily="34" charset="0"/>
                          <a:cs typeface="Arial" panose="020B0604020202020204" pitchFamily="34" charset="0"/>
                        </a:rPr>
                        <a:t>Βαρύτητα ΑΠ 11 στο Ε.Π</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42013">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2.046,98</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1.739,94</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40,15%</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3" name="Rectangle 4"/>
          <p:cNvSpPr txBox="1">
            <a:spLocks noChangeArrowheads="1"/>
          </p:cNvSpPr>
          <p:nvPr/>
        </p:nvSpPr>
        <p:spPr bwMode="auto">
          <a:xfrm>
            <a:off x="638618" y="3266188"/>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Ενεργοποίηση</a:t>
            </a:r>
            <a:endParaRPr lang="el-GR" altLang="el-GR" sz="1800" kern="0" dirty="0" smtClean="0">
              <a:latin typeface="+mn-lt"/>
            </a:endParaRPr>
          </a:p>
        </p:txBody>
      </p:sp>
      <p:graphicFrame>
        <p:nvGraphicFramePr>
          <p:cNvPr id="25" name="Πίνακας 24"/>
          <p:cNvGraphicFramePr>
            <a:graphicFrameLocks noGrp="1"/>
          </p:cNvGraphicFramePr>
          <p:nvPr>
            <p:extLst>
              <p:ext uri="{D42A27DB-BD31-4B8C-83A1-F6EECF244321}">
                <p14:modId xmlns:p14="http://schemas.microsoft.com/office/powerpoint/2010/main" val="3683850442"/>
              </p:ext>
            </p:extLst>
          </p:nvPr>
        </p:nvGraphicFramePr>
        <p:xfrm>
          <a:off x="648143" y="3642093"/>
          <a:ext cx="6477000" cy="1153636"/>
        </p:xfrm>
        <a:graphic>
          <a:graphicData uri="http://schemas.openxmlformats.org/drawingml/2006/table">
            <a:tbl>
              <a:tblPr/>
              <a:tblGrid>
                <a:gridCol w="1688163"/>
                <a:gridCol w="1614765"/>
                <a:gridCol w="2031072"/>
                <a:gridCol w="1143000"/>
              </a:tblGrid>
              <a:tr h="457201">
                <a:tc>
                  <a:txBody>
                    <a:bodyPr/>
                    <a:lstStyle/>
                    <a:p>
                      <a:pPr algn="l"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Δημόσια Δαπάνη (εκατ. €)</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Ποσοστό επί του ΑΠ</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81001">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Εξειδίκευση</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53 δράσεις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1.932,9</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94,3%</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15434">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Προσκλήσεις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39 προσκλήσεις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1.289,7</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63,0%</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70613" y="1716715"/>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Χρηματοδότηση</a:t>
            </a:r>
            <a:r>
              <a:rPr lang="el-GR" altLang="el-GR" sz="1800" kern="0" dirty="0" smtClean="0">
                <a:latin typeface="+mn-lt"/>
              </a:rPr>
              <a:t/>
            </a:r>
            <a:br>
              <a:rPr lang="el-GR" altLang="el-GR" sz="1800" kern="0" dirty="0" smtClean="0">
                <a:latin typeface="+mn-lt"/>
              </a:rPr>
            </a:br>
            <a:endParaRPr lang="el-GR" altLang="el-GR" sz="1800" kern="0" dirty="0" smtClean="0">
              <a:latin typeface="+mn-lt"/>
            </a:endParaRPr>
          </a:p>
        </p:txBody>
      </p:sp>
      <p:sp>
        <p:nvSpPr>
          <p:cNvPr id="29" name="Επεξήγηση με γραμμή 1 28"/>
          <p:cNvSpPr/>
          <p:nvPr/>
        </p:nvSpPr>
        <p:spPr>
          <a:xfrm>
            <a:off x="7467600" y="3657600"/>
            <a:ext cx="1520456" cy="685800"/>
          </a:xfrm>
          <a:prstGeom prst="borderCallout1">
            <a:avLst>
              <a:gd name="adj1" fmla="val 48490"/>
              <a:gd name="adj2" fmla="val -130"/>
              <a:gd name="adj3" fmla="val 94978"/>
              <a:gd name="adj4" fmla="val -39648"/>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dirty="0"/>
              <a:t>Υπολείπεται προς εξειδίκευση </a:t>
            </a:r>
            <a:r>
              <a:rPr lang="el-GR" sz="1400" dirty="0" err="1"/>
              <a:t>ΣΔΔ</a:t>
            </a:r>
            <a:r>
              <a:rPr lang="el-GR" sz="1400" dirty="0"/>
              <a:t> </a:t>
            </a:r>
            <a:r>
              <a:rPr lang="el-GR" sz="1400" b="1" dirty="0" smtClean="0"/>
              <a:t>269,6 </a:t>
            </a:r>
            <a:r>
              <a:rPr lang="el-GR" sz="1400" b="1" dirty="0" err="1"/>
              <a:t>εκατ.€</a:t>
            </a:r>
            <a:endParaRPr lang="el-GR" sz="1400" b="1" dirty="0"/>
          </a:p>
        </p:txBody>
      </p:sp>
      <p:sp>
        <p:nvSpPr>
          <p:cNvPr id="32" name="Επεξήγηση με γραμμή 1 31"/>
          <p:cNvSpPr/>
          <p:nvPr/>
        </p:nvSpPr>
        <p:spPr>
          <a:xfrm>
            <a:off x="5410200" y="5029200"/>
            <a:ext cx="2282456" cy="762000"/>
          </a:xfrm>
          <a:prstGeom prst="borderCallout1">
            <a:avLst>
              <a:gd name="adj1" fmla="val 51027"/>
              <a:gd name="adj2" fmla="val -595"/>
              <a:gd name="adj3" fmla="val -26613"/>
              <a:gd name="adj4" fmla="val -16971"/>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i="1" dirty="0"/>
              <a:t>Ποσοστό ΣΔΔ προσκλήσεων επί της εξειδικευμένης ΣΔΔ του Άξονα: </a:t>
            </a:r>
            <a:r>
              <a:rPr lang="el-GR" sz="1400" b="1" i="1" dirty="0" smtClean="0"/>
              <a:t>66,7% </a:t>
            </a:r>
            <a:endParaRPr lang="el-GR" sz="1400" b="1" dirty="0"/>
          </a:p>
        </p:txBody>
      </p:sp>
    </p:spTree>
    <p:extLst>
      <p:ext uri="{BB962C8B-B14F-4D97-AF65-F5344CB8AC3E}">
        <p14:creationId xmlns:p14="http://schemas.microsoft.com/office/powerpoint/2010/main" val="29673656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2883667786"/>
              </p:ext>
            </p:extLst>
          </p:nvPr>
        </p:nvGraphicFramePr>
        <p:xfrm>
          <a:off x="558209" y="1885950"/>
          <a:ext cx="6705600" cy="951613"/>
        </p:xfrm>
        <a:graphic>
          <a:graphicData uri="http://schemas.openxmlformats.org/drawingml/2006/table">
            <a:tbl>
              <a:tblPr/>
              <a:tblGrid>
                <a:gridCol w="1295400"/>
                <a:gridCol w="1447800"/>
                <a:gridCol w="1981200"/>
                <a:gridCol w="1981200"/>
              </a:tblGrid>
              <a:tr h="265813">
                <a:tc gridSpan="2">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ΕΝΤΑΞΕΙΣ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hMerge="1">
                  <a:txBody>
                    <a:bodyPr/>
                    <a:lstStyle/>
                    <a:p>
                      <a:pPr algn="ctr"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ΝΟΜΙΚΕΣ ΔΕΣΜΕΥΣΕΙΣ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ΔΑΠΑΝΕΣ </a:t>
                      </a:r>
                    </a:p>
                    <a:p>
                      <a:pPr algn="ctr" fontAlgn="ctr"/>
                      <a:r>
                        <a:rPr lang="el-GR" sz="1200" b="0" i="0" u="none" strike="noStrike" dirty="0" smtClean="0">
                          <a:solidFill>
                            <a:schemeClr val="bg1"/>
                          </a:solidFill>
                          <a:effectLst/>
                          <a:latin typeface="Arial" panose="020B0604020202020204" pitchFamily="34" charset="0"/>
                          <a:cs typeface="Arial" panose="020B0604020202020204" pitchFamily="34" charset="0"/>
                        </a:rPr>
                        <a:t>(έως</a:t>
                      </a:r>
                      <a:r>
                        <a:rPr lang="el-GR" sz="1200" b="0" i="0" u="none" strike="noStrike" baseline="0" dirty="0" smtClean="0">
                          <a:solidFill>
                            <a:schemeClr val="bg1"/>
                          </a:solidFill>
                          <a:effectLst/>
                          <a:latin typeface="Arial" panose="020B0604020202020204" pitchFamily="34" charset="0"/>
                          <a:cs typeface="Arial" panose="020B0604020202020204" pitchFamily="34" charset="0"/>
                        </a:rPr>
                        <a:t> 30.10.2017)</a:t>
                      </a:r>
                      <a:endParaRPr lang="el-GR"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271528">
                <a:tc>
                  <a:txBody>
                    <a:bodyPr/>
                    <a:lstStyle/>
                    <a:p>
                      <a:pPr algn="l"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 Πράξεων</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smtClean="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baseline="0" dirty="0" smtClean="0">
                          <a:solidFill>
                            <a:schemeClr val="bg1"/>
                          </a:solidFill>
                          <a:effectLst/>
                          <a:latin typeface="Arial" panose="020B0604020202020204" pitchFamily="34" charset="0"/>
                          <a:cs typeface="Arial" panose="020B0604020202020204" pitchFamily="34" charset="0"/>
                        </a:rPr>
                        <a:t>(ΣΔΔ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04800">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199</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a:noFill/>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1.147,6</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408,2</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178,6</a:t>
                      </a:r>
                    </a:p>
                  </a:txBody>
                  <a:tcPr marL="9525" marR="9525" marT="9525" marB="0" anchor="ctr">
                    <a:lnL w="12700" cap="flat" cmpd="sng" algn="ctr">
                      <a:solidFill>
                        <a:srgbClr val="0072C0"/>
                      </a:solidFill>
                      <a:prstDash val="solid"/>
                      <a:round/>
                      <a:headEnd type="none" w="med" len="med"/>
                      <a:tailEnd type="none" w="med" len="med"/>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49349" y="1545487"/>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Πρόοδος Έργων</a:t>
            </a:r>
            <a:endParaRPr lang="el-GR" altLang="el-GR" sz="1800" kern="0" dirty="0" smtClean="0">
              <a:latin typeface="+mn-lt"/>
            </a:endParaRPr>
          </a:p>
        </p:txBody>
      </p:sp>
      <p:sp>
        <p:nvSpPr>
          <p:cNvPr id="10" name="Rectangle 5"/>
          <p:cNvSpPr>
            <a:spLocks noGrp="1" noChangeArrowheads="1"/>
          </p:cNvSpPr>
          <p:nvPr>
            <p:ph idx="1"/>
          </p:nvPr>
        </p:nvSpPr>
        <p:spPr>
          <a:xfrm>
            <a:off x="381000" y="3038475"/>
            <a:ext cx="8458200" cy="2447925"/>
          </a:xfrm>
        </p:spPr>
        <p:txBody>
          <a:bodyPr/>
          <a:lstStyle/>
          <a:p>
            <a:pPr eaLnBrk="1" hangingPunct="1">
              <a:buFont typeface="Wingdings" panose="05000000000000000000" pitchFamily="2" charset="2"/>
              <a:buChar char="Ø"/>
              <a:defRPr/>
            </a:pPr>
            <a:r>
              <a:rPr lang="el-GR" altLang="el-GR" sz="1600" dirty="0">
                <a:solidFill>
                  <a:srgbClr val="0070C0"/>
                </a:solidFill>
              </a:rPr>
              <a:t>Στον Άξονα περιλαμβάνονται τρία </a:t>
            </a:r>
            <a:r>
              <a:rPr lang="el-GR" altLang="el-GR" sz="1600" b="1" u="sng" dirty="0">
                <a:solidFill>
                  <a:srgbClr val="0070C0"/>
                </a:solidFill>
              </a:rPr>
              <a:t>εμβληματικά έργα </a:t>
            </a:r>
            <a:r>
              <a:rPr lang="el-GR" altLang="el-GR" sz="1600" dirty="0">
                <a:solidFill>
                  <a:srgbClr val="0070C0"/>
                </a:solidFill>
              </a:rPr>
              <a:t>(</a:t>
            </a:r>
            <a:r>
              <a:rPr lang="en-US" altLang="el-GR" sz="1600" dirty="0">
                <a:solidFill>
                  <a:srgbClr val="0070C0"/>
                </a:solidFill>
              </a:rPr>
              <a:t>SIGNIFICANT PROJECTS - </a:t>
            </a:r>
            <a:r>
              <a:rPr lang="en-US" altLang="el-GR" sz="1600" dirty="0" err="1">
                <a:solidFill>
                  <a:srgbClr val="0070C0"/>
                </a:solidFill>
              </a:rPr>
              <a:t>OPs</a:t>
            </a:r>
            <a:r>
              <a:rPr lang="en-US" altLang="el-GR" sz="1600" dirty="0">
                <a:solidFill>
                  <a:srgbClr val="0070C0"/>
                </a:solidFill>
              </a:rPr>
              <a:t> 2014-2020) :</a:t>
            </a:r>
          </a:p>
          <a:p>
            <a:pPr marL="447675" indent="-180975" eaLnBrk="1" hangingPunct="1">
              <a:spcBef>
                <a:spcPts val="300"/>
              </a:spcBef>
              <a:spcAft>
                <a:spcPts val="300"/>
              </a:spcAft>
              <a:buAutoNum type="arabicPeriod"/>
              <a:defRPr/>
            </a:pPr>
            <a:r>
              <a:rPr lang="el-GR" altLang="el-GR" sz="1600" dirty="0" smtClean="0">
                <a:solidFill>
                  <a:srgbClr val="0070C0"/>
                </a:solidFill>
              </a:rPr>
              <a:t>Ολοκληρωμένη </a:t>
            </a:r>
            <a:r>
              <a:rPr lang="el-GR" altLang="el-GR" sz="1600" dirty="0">
                <a:solidFill>
                  <a:srgbClr val="0070C0"/>
                </a:solidFill>
              </a:rPr>
              <a:t>διαχείριση απορριμμάτων Πελοποννήσου </a:t>
            </a:r>
            <a:endParaRPr lang="el-GR" altLang="el-GR" sz="1600" dirty="0" smtClean="0">
              <a:solidFill>
                <a:srgbClr val="0070C0"/>
              </a:solidFill>
            </a:endParaRPr>
          </a:p>
          <a:p>
            <a:pPr marL="447675" indent="-180975" eaLnBrk="1" hangingPunct="1">
              <a:spcBef>
                <a:spcPts val="300"/>
              </a:spcBef>
              <a:spcAft>
                <a:spcPts val="300"/>
              </a:spcAft>
              <a:buAutoNum type="arabicPeriod"/>
              <a:defRPr/>
            </a:pPr>
            <a:r>
              <a:rPr lang="el-GR" altLang="el-GR" sz="1600" dirty="0" smtClean="0">
                <a:solidFill>
                  <a:srgbClr val="0070C0"/>
                </a:solidFill>
              </a:rPr>
              <a:t>Έργα </a:t>
            </a:r>
            <a:r>
              <a:rPr lang="el-GR" altLang="el-GR" sz="1600" dirty="0">
                <a:solidFill>
                  <a:srgbClr val="0070C0"/>
                </a:solidFill>
              </a:rPr>
              <a:t>αποχέτευσης και επεξεργασίας λυμάτων Ραφήνας και </a:t>
            </a:r>
            <a:r>
              <a:rPr lang="el-GR" altLang="el-GR" sz="1600" dirty="0" err="1">
                <a:solidFill>
                  <a:srgbClr val="0070C0"/>
                </a:solidFill>
              </a:rPr>
              <a:t>Αρτέμιδας</a:t>
            </a:r>
            <a:r>
              <a:rPr lang="el-GR" altLang="el-GR" sz="1600" dirty="0">
                <a:solidFill>
                  <a:srgbClr val="0070C0"/>
                </a:solidFill>
              </a:rPr>
              <a:t> </a:t>
            </a:r>
            <a:endParaRPr lang="el-GR" altLang="el-GR" sz="1600" dirty="0" smtClean="0">
              <a:solidFill>
                <a:srgbClr val="0070C0"/>
              </a:solidFill>
            </a:endParaRPr>
          </a:p>
          <a:p>
            <a:pPr marL="447675" indent="-180975" eaLnBrk="1" hangingPunct="1">
              <a:spcBef>
                <a:spcPts val="300"/>
              </a:spcBef>
              <a:spcAft>
                <a:spcPts val="600"/>
              </a:spcAft>
              <a:buAutoNum type="arabicPeriod"/>
              <a:defRPr/>
            </a:pPr>
            <a:r>
              <a:rPr lang="el-GR" altLang="el-GR" sz="1600" dirty="0" smtClean="0">
                <a:solidFill>
                  <a:srgbClr val="0070C0"/>
                </a:solidFill>
              </a:rPr>
              <a:t>Δίκτυα </a:t>
            </a:r>
            <a:r>
              <a:rPr lang="el-GR" altLang="el-GR" sz="1600" dirty="0">
                <a:solidFill>
                  <a:srgbClr val="0070C0"/>
                </a:solidFill>
              </a:rPr>
              <a:t>αποχέτευσης ακαθάρτων και εγκατάσταση επεξεργασίας λυμάτων του Δήμου Μαραθώνα (οικισμοί Μαραθώνα και Νέας </a:t>
            </a:r>
            <a:r>
              <a:rPr lang="el-GR" altLang="el-GR" sz="1600" dirty="0" err="1">
                <a:solidFill>
                  <a:srgbClr val="0070C0"/>
                </a:solidFill>
              </a:rPr>
              <a:t>Μάκρης</a:t>
            </a:r>
            <a:r>
              <a:rPr lang="el-GR" altLang="el-GR" sz="1600" dirty="0" smtClean="0">
                <a:solidFill>
                  <a:srgbClr val="0070C0"/>
                </a:solidFill>
              </a:rPr>
              <a:t>)</a:t>
            </a:r>
          </a:p>
          <a:p>
            <a:pPr marL="266700" indent="-266700" eaLnBrk="1" hangingPunct="1">
              <a:spcBef>
                <a:spcPts val="300"/>
              </a:spcBef>
              <a:spcAft>
                <a:spcPts val="600"/>
              </a:spcAft>
              <a:buFont typeface="Wingdings" panose="05000000000000000000" pitchFamily="2" charset="2"/>
              <a:buChar char="Ø"/>
              <a:defRPr/>
            </a:pPr>
            <a:r>
              <a:rPr lang="el-GR" altLang="el-GR" sz="1600" b="1" dirty="0" smtClean="0">
                <a:solidFill>
                  <a:srgbClr val="0070C0"/>
                </a:solidFill>
              </a:rPr>
              <a:t>Εκχώρηση</a:t>
            </a:r>
            <a:r>
              <a:rPr lang="el-GR" altLang="el-GR" sz="1600" dirty="0" smtClean="0">
                <a:solidFill>
                  <a:srgbClr val="0070C0"/>
                </a:solidFill>
              </a:rPr>
              <a:t> αρμοδιοτήτων διαχείρισης πράξεων του ΑΠ14 </a:t>
            </a:r>
            <a:r>
              <a:rPr lang="el-GR" altLang="el-GR" sz="1600" dirty="0">
                <a:solidFill>
                  <a:srgbClr val="0070C0"/>
                </a:solidFill>
              </a:rPr>
              <a:t>που αφορούν σε έργα διαχείρισης λυμάτων και απορριμμάτων στις 13 Περιφέρειες της Χώρας, συνολικής συγχρηματοδοτούμενης Δημόσιας Δαπάνης </a:t>
            </a:r>
            <a:r>
              <a:rPr lang="el-GR" altLang="el-GR" sz="1600" b="1" dirty="0" smtClean="0">
                <a:solidFill>
                  <a:srgbClr val="0070C0"/>
                </a:solidFill>
              </a:rPr>
              <a:t>1.092,2 </a:t>
            </a:r>
            <a:r>
              <a:rPr lang="el-GR" altLang="el-GR" sz="1600" b="1" dirty="0" err="1">
                <a:solidFill>
                  <a:srgbClr val="0070C0"/>
                </a:solidFill>
              </a:rPr>
              <a:t>εκατ</a:t>
            </a:r>
            <a:r>
              <a:rPr lang="el-GR" altLang="el-GR" sz="1600" b="1" dirty="0" err="1" smtClean="0">
                <a:solidFill>
                  <a:srgbClr val="0070C0"/>
                </a:solidFill>
              </a:rPr>
              <a:t>.€</a:t>
            </a:r>
            <a:endParaRPr lang="el-GR" altLang="el-GR" sz="1600" b="1" dirty="0" smtClean="0">
              <a:solidFill>
                <a:srgbClr val="0070C0"/>
              </a:solidFill>
            </a:endParaRPr>
          </a:p>
          <a:p>
            <a:pPr marL="266700" indent="-266700" eaLnBrk="1" hangingPunct="1">
              <a:spcBef>
                <a:spcPts val="300"/>
              </a:spcBef>
              <a:spcAft>
                <a:spcPts val="600"/>
              </a:spcAft>
              <a:buFont typeface="Wingdings" panose="05000000000000000000" pitchFamily="2" charset="2"/>
              <a:buChar char="Ø"/>
              <a:defRPr/>
            </a:pPr>
            <a:r>
              <a:rPr lang="el-GR" altLang="el-GR" sz="1600" dirty="0" smtClean="0">
                <a:solidFill>
                  <a:srgbClr val="0070C0"/>
                </a:solidFill>
              </a:rPr>
              <a:t>Ομαδοποίηση των δράσεων του Άξονα σε </a:t>
            </a:r>
            <a:r>
              <a:rPr lang="el-GR" altLang="el-GR" sz="1600" b="1" dirty="0" smtClean="0">
                <a:solidFill>
                  <a:srgbClr val="0070C0"/>
                </a:solidFill>
              </a:rPr>
              <a:t>5 Θεματικές Ενότητες</a:t>
            </a:r>
          </a:p>
          <a:p>
            <a:pPr marL="552450" indent="-285750" eaLnBrk="1" hangingPunct="1">
              <a:spcBef>
                <a:spcPts val="300"/>
              </a:spcBef>
              <a:spcAft>
                <a:spcPts val="300"/>
              </a:spcAft>
              <a:buFont typeface="Wingdings" panose="05000000000000000000" pitchFamily="2" charset="2"/>
              <a:buChar char="Ø"/>
              <a:defRPr/>
            </a:pPr>
            <a:endParaRPr lang="el-GR" altLang="el-GR" sz="1600" dirty="0">
              <a:solidFill>
                <a:srgbClr val="0070C0"/>
              </a:solidFill>
            </a:endParaRPr>
          </a:p>
          <a:p>
            <a:pPr marL="180975" indent="-180975" eaLnBrk="1" hangingPunct="1">
              <a:spcBef>
                <a:spcPts val="300"/>
              </a:spcBef>
              <a:spcAft>
                <a:spcPts val="300"/>
              </a:spcAft>
              <a:buFont typeface="Wingdings" panose="05000000000000000000" pitchFamily="2" charset="2"/>
              <a:buChar char="Ø"/>
              <a:defRPr/>
            </a:pPr>
            <a:endParaRPr lang="el-GR" altLang="el-GR" sz="1600" dirty="0" smtClean="0">
              <a:solidFill>
                <a:srgbClr val="0070C0"/>
              </a:solidFill>
            </a:endParaRPr>
          </a:p>
        </p:txBody>
      </p:sp>
      <p:sp>
        <p:nvSpPr>
          <p:cNvPr id="6" name="Επεξήγηση με γραμμή 1 5"/>
          <p:cNvSpPr/>
          <p:nvPr/>
        </p:nvSpPr>
        <p:spPr>
          <a:xfrm>
            <a:off x="7467600" y="1905000"/>
            <a:ext cx="1520456" cy="685800"/>
          </a:xfrm>
          <a:prstGeom prst="borderCallout1">
            <a:avLst>
              <a:gd name="adj1" fmla="val 48490"/>
              <a:gd name="adj2" fmla="val -130"/>
              <a:gd name="adj3" fmla="val 111645"/>
              <a:gd name="adj4" fmla="val -22107"/>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i="1" dirty="0" smtClean="0"/>
              <a:t>Δαπάνες = </a:t>
            </a:r>
            <a:r>
              <a:rPr lang="el-GR" sz="1400" b="1" i="1" dirty="0" smtClean="0"/>
              <a:t>8,7% </a:t>
            </a:r>
            <a:r>
              <a:rPr lang="el-GR" sz="1400" i="1" dirty="0" smtClean="0"/>
              <a:t>του Π/Υ του ΑΠ</a:t>
            </a:r>
            <a:endParaRPr lang="el-GR" sz="1400" b="1" i="1" dirty="0"/>
          </a:p>
        </p:txBody>
      </p:sp>
      <p:sp>
        <p:nvSpPr>
          <p:cNvPr id="3" name="Στρογγυλεμένο ορθογώνιο 2"/>
          <p:cNvSpPr/>
          <p:nvPr/>
        </p:nvSpPr>
        <p:spPr>
          <a:xfrm>
            <a:off x="1790700" y="5638800"/>
            <a:ext cx="1219200" cy="762000"/>
          </a:xfrm>
          <a:prstGeom prst="round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el-GR" sz="1600" b="1" dirty="0" smtClean="0">
                <a:solidFill>
                  <a:srgbClr val="3333FF"/>
                </a:solidFill>
              </a:rPr>
              <a:t>Λύματα</a:t>
            </a:r>
            <a:endParaRPr lang="el-GR" sz="1600" b="1" dirty="0">
              <a:solidFill>
                <a:srgbClr val="3333FF"/>
              </a:solidFill>
            </a:endParaRPr>
          </a:p>
        </p:txBody>
      </p:sp>
      <p:sp>
        <p:nvSpPr>
          <p:cNvPr id="9" name="Στρογγυλεμένο ορθογώνιο 8"/>
          <p:cNvSpPr/>
          <p:nvPr/>
        </p:nvSpPr>
        <p:spPr>
          <a:xfrm>
            <a:off x="3067049" y="5638800"/>
            <a:ext cx="1343025" cy="762000"/>
          </a:xfrm>
          <a:prstGeom prst="round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el-GR" sz="1600" b="1" dirty="0" smtClean="0">
                <a:solidFill>
                  <a:srgbClr val="3333FF"/>
                </a:solidFill>
              </a:rPr>
              <a:t>Απορρίμματα</a:t>
            </a:r>
            <a:endParaRPr lang="el-GR" sz="1600" b="1" dirty="0">
              <a:solidFill>
                <a:srgbClr val="3333FF"/>
              </a:solidFill>
            </a:endParaRPr>
          </a:p>
        </p:txBody>
      </p:sp>
      <p:sp>
        <p:nvSpPr>
          <p:cNvPr id="11" name="Στρογγυλεμένο ορθογώνιο 10"/>
          <p:cNvSpPr/>
          <p:nvPr/>
        </p:nvSpPr>
        <p:spPr>
          <a:xfrm>
            <a:off x="4476750" y="5638800"/>
            <a:ext cx="1400176" cy="762000"/>
          </a:xfrm>
          <a:prstGeom prst="round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el-GR" sz="1600" b="1" dirty="0" smtClean="0">
                <a:solidFill>
                  <a:srgbClr val="3333FF"/>
                </a:solidFill>
              </a:rPr>
              <a:t>Διαχείριση Υδατικών Πόρων</a:t>
            </a:r>
            <a:endParaRPr lang="el-GR" sz="1600" b="1" dirty="0">
              <a:solidFill>
                <a:srgbClr val="3333FF"/>
              </a:solidFill>
            </a:endParaRPr>
          </a:p>
        </p:txBody>
      </p:sp>
      <p:sp>
        <p:nvSpPr>
          <p:cNvPr id="12" name="Στρογγυλεμένο ορθογώνιο 11"/>
          <p:cNvSpPr/>
          <p:nvPr/>
        </p:nvSpPr>
        <p:spPr>
          <a:xfrm>
            <a:off x="5943600" y="5638798"/>
            <a:ext cx="1476374" cy="752475"/>
          </a:xfrm>
          <a:prstGeom prst="round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el-GR" sz="1600" b="1" dirty="0" smtClean="0">
                <a:solidFill>
                  <a:srgbClr val="3333FF"/>
                </a:solidFill>
              </a:rPr>
              <a:t>Βιοποικιλότητα</a:t>
            </a:r>
            <a:endParaRPr lang="el-GR" sz="1600" b="1" dirty="0">
              <a:solidFill>
                <a:srgbClr val="3333FF"/>
              </a:solidFill>
            </a:endParaRPr>
          </a:p>
        </p:txBody>
      </p:sp>
      <p:sp>
        <p:nvSpPr>
          <p:cNvPr id="13" name="Στρογγυλεμένο ορθογώνιο 12"/>
          <p:cNvSpPr/>
          <p:nvPr/>
        </p:nvSpPr>
        <p:spPr>
          <a:xfrm>
            <a:off x="7467599" y="5619748"/>
            <a:ext cx="1249769" cy="752475"/>
          </a:xfrm>
          <a:prstGeom prst="round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el-GR" sz="1600" b="1" dirty="0" smtClean="0">
                <a:solidFill>
                  <a:srgbClr val="3333FF"/>
                </a:solidFill>
              </a:rPr>
              <a:t>Τουρισμός</a:t>
            </a:r>
            <a:endParaRPr lang="el-GR" sz="1600" b="1" dirty="0">
              <a:solidFill>
                <a:srgbClr val="3333FF"/>
              </a:solidFill>
            </a:endParaRPr>
          </a:p>
        </p:txBody>
      </p:sp>
      <p:cxnSp>
        <p:nvCxnSpPr>
          <p:cNvPr id="7" name="Ευθεία γραμμή σύνδεσης 6"/>
          <p:cNvCxnSpPr>
            <a:stCxn id="10" idx="2"/>
          </p:cNvCxnSpPr>
          <p:nvPr/>
        </p:nvCxnSpPr>
        <p:spPr>
          <a:xfrm flipH="1">
            <a:off x="2514600" y="5486400"/>
            <a:ext cx="2095500" cy="133348"/>
          </a:xfrm>
          <a:prstGeom prst="line">
            <a:avLst/>
          </a:prstGeom>
          <a:ln>
            <a:solidFill>
              <a:srgbClr val="3333FF"/>
            </a:solidFill>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a:stCxn id="10" idx="2"/>
            <a:endCxn id="9" idx="0"/>
          </p:cNvCxnSpPr>
          <p:nvPr/>
        </p:nvCxnSpPr>
        <p:spPr>
          <a:xfrm flipH="1">
            <a:off x="3738562" y="5486400"/>
            <a:ext cx="871538" cy="152400"/>
          </a:xfrm>
          <a:prstGeom prst="line">
            <a:avLst/>
          </a:prstGeom>
          <a:ln>
            <a:solidFill>
              <a:srgbClr val="3333FF"/>
            </a:solidFill>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a:stCxn id="10" idx="2"/>
            <a:endCxn id="11" idx="0"/>
          </p:cNvCxnSpPr>
          <p:nvPr/>
        </p:nvCxnSpPr>
        <p:spPr>
          <a:xfrm>
            <a:off x="4610100" y="5486400"/>
            <a:ext cx="566738" cy="152400"/>
          </a:xfrm>
          <a:prstGeom prst="line">
            <a:avLst/>
          </a:prstGeom>
          <a:ln>
            <a:solidFill>
              <a:srgbClr val="3333FF"/>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a:stCxn id="10" idx="2"/>
            <a:endCxn id="12" idx="0"/>
          </p:cNvCxnSpPr>
          <p:nvPr/>
        </p:nvCxnSpPr>
        <p:spPr>
          <a:xfrm>
            <a:off x="4610100" y="5486400"/>
            <a:ext cx="2071687" cy="152398"/>
          </a:xfrm>
          <a:prstGeom prst="line">
            <a:avLst/>
          </a:prstGeom>
          <a:ln>
            <a:solidFill>
              <a:srgbClr val="3333FF"/>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a:stCxn id="10" idx="2"/>
            <a:endCxn id="13" idx="0"/>
          </p:cNvCxnSpPr>
          <p:nvPr/>
        </p:nvCxnSpPr>
        <p:spPr>
          <a:xfrm>
            <a:off x="4610100" y="5486400"/>
            <a:ext cx="3482384" cy="133348"/>
          </a:xfrm>
          <a:prstGeom prst="line">
            <a:avLst/>
          </a:prstGeom>
          <a:ln>
            <a:solidFill>
              <a:srgbClr val="3333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213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b="0" i="1" kern="0" dirty="0" smtClean="0">
                <a:latin typeface="+mn-lt"/>
                <a:ea typeface="+mn-ea"/>
                <a:cs typeface="+mn-cs"/>
              </a:rPr>
              <a:t>Αναλυτικότερα</a:t>
            </a:r>
            <a:endParaRPr lang="el-GR" altLang="el-GR" sz="1800" b="0" i="1" kern="0" dirty="0" smtClean="0">
              <a:latin typeface="+mn-lt"/>
            </a:endParaRPr>
          </a:p>
        </p:txBody>
      </p:sp>
      <p:graphicFrame>
        <p:nvGraphicFramePr>
          <p:cNvPr id="19" name="Γράφημα 18"/>
          <p:cNvGraphicFramePr>
            <a:graphicFrameLocks/>
          </p:cNvGraphicFramePr>
          <p:nvPr>
            <p:extLst>
              <p:ext uri="{D42A27DB-BD31-4B8C-83A1-F6EECF244321}">
                <p14:modId xmlns:p14="http://schemas.microsoft.com/office/powerpoint/2010/main" val="1539500069"/>
              </p:ext>
            </p:extLst>
          </p:nvPr>
        </p:nvGraphicFramePr>
        <p:xfrm>
          <a:off x="762000" y="2057400"/>
          <a:ext cx="3667125"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Γράφημα 20"/>
          <p:cNvGraphicFramePr>
            <a:graphicFrameLocks/>
          </p:cNvGraphicFramePr>
          <p:nvPr>
            <p:extLst>
              <p:ext uri="{D42A27DB-BD31-4B8C-83A1-F6EECF244321}">
                <p14:modId xmlns:p14="http://schemas.microsoft.com/office/powerpoint/2010/main" val="3962975106"/>
              </p:ext>
            </p:extLst>
          </p:nvPr>
        </p:nvGraphicFramePr>
        <p:xfrm>
          <a:off x="4876800" y="1447800"/>
          <a:ext cx="3810000" cy="2514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Γράφημα 21"/>
          <p:cNvGraphicFramePr>
            <a:graphicFrameLocks/>
          </p:cNvGraphicFramePr>
          <p:nvPr>
            <p:extLst>
              <p:ext uri="{D42A27DB-BD31-4B8C-83A1-F6EECF244321}">
                <p14:modId xmlns:p14="http://schemas.microsoft.com/office/powerpoint/2010/main" val="3901870595"/>
              </p:ext>
            </p:extLst>
          </p:nvPr>
        </p:nvGraphicFramePr>
        <p:xfrm>
          <a:off x="4876800" y="4114800"/>
          <a:ext cx="3810000" cy="2590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1537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ΑΠΟΡΡΙΜΜΑΤΑ</a:t>
            </a:r>
            <a:endParaRPr lang="el-GR" altLang="el-GR" sz="1800" i="1" kern="0" dirty="0" smtClean="0">
              <a:latin typeface="+mn-lt"/>
            </a:endParaRPr>
          </a:p>
        </p:txBody>
      </p:sp>
      <p:graphicFrame>
        <p:nvGraphicFramePr>
          <p:cNvPr id="7" name="Γράφημα 6"/>
          <p:cNvGraphicFramePr>
            <a:graphicFrameLocks/>
          </p:cNvGraphicFramePr>
          <p:nvPr>
            <p:extLst>
              <p:ext uri="{D42A27DB-BD31-4B8C-83A1-F6EECF244321}">
                <p14:modId xmlns:p14="http://schemas.microsoft.com/office/powerpoint/2010/main" val="1327963427"/>
              </p:ext>
            </p:extLst>
          </p:nvPr>
        </p:nvGraphicFramePr>
        <p:xfrm>
          <a:off x="1066800" y="1905000"/>
          <a:ext cx="73152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3" name="Στρογγυλεμένο ορθογώνιο 2"/>
          <p:cNvSpPr/>
          <p:nvPr/>
        </p:nvSpPr>
        <p:spPr>
          <a:xfrm>
            <a:off x="3752850" y="5753100"/>
            <a:ext cx="1752600" cy="762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12 Προσκλήσεις</a:t>
            </a:r>
          </a:p>
          <a:p>
            <a:pPr algn="ctr"/>
            <a:r>
              <a:rPr lang="el-GR" sz="1400" dirty="0" smtClean="0"/>
              <a:t>(5 </a:t>
            </a:r>
            <a:r>
              <a:rPr lang="el-GR" sz="1400" dirty="0" err="1" smtClean="0"/>
              <a:t>ΕΥΔ</a:t>
            </a:r>
            <a:r>
              <a:rPr lang="el-GR" sz="1400" dirty="0" smtClean="0"/>
              <a:t>/</a:t>
            </a:r>
            <a:r>
              <a:rPr lang="el-GR" sz="1400" dirty="0" err="1" smtClean="0"/>
              <a:t>ΕΠ</a:t>
            </a:r>
            <a:r>
              <a:rPr lang="el-GR" sz="1400" dirty="0" smtClean="0"/>
              <a:t>-</a:t>
            </a:r>
            <a:r>
              <a:rPr lang="el-GR" sz="1400" dirty="0" err="1" smtClean="0"/>
              <a:t>ΥΜΕΠΕΡΑΑ</a:t>
            </a:r>
            <a:endParaRPr lang="el-GR" sz="1400" dirty="0" smtClean="0"/>
          </a:p>
          <a:p>
            <a:pPr algn="ctr"/>
            <a:r>
              <a:rPr lang="el-GR" sz="1400" dirty="0" smtClean="0"/>
              <a:t>7 </a:t>
            </a:r>
            <a:r>
              <a:rPr lang="el-GR" sz="1400" dirty="0" err="1" smtClean="0"/>
              <a:t>ΕΦΔ</a:t>
            </a:r>
            <a:r>
              <a:rPr lang="el-GR" sz="1400" dirty="0" smtClean="0"/>
              <a:t>)</a:t>
            </a:r>
            <a:endParaRPr lang="el-GR" sz="1400" dirty="0"/>
          </a:p>
        </p:txBody>
      </p:sp>
      <p:sp>
        <p:nvSpPr>
          <p:cNvPr id="10" name="Στρογγυλεμένο ορθογώνιο 9"/>
          <p:cNvSpPr/>
          <p:nvPr/>
        </p:nvSpPr>
        <p:spPr>
          <a:xfrm>
            <a:off x="1807535" y="5753100"/>
            <a:ext cx="1752600" cy="5715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Εξειδίκευση 32 Δράσεων</a:t>
            </a:r>
            <a:endParaRPr lang="el-GR" sz="1400" b="1" dirty="0"/>
          </a:p>
        </p:txBody>
      </p:sp>
      <p:sp>
        <p:nvSpPr>
          <p:cNvPr id="11" name="Στρογγυλεμένο ορθογώνιο 10"/>
          <p:cNvSpPr/>
          <p:nvPr/>
        </p:nvSpPr>
        <p:spPr>
          <a:xfrm>
            <a:off x="5791200" y="5753100"/>
            <a:ext cx="1828800" cy="762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22 Εντάξεις</a:t>
            </a:r>
          </a:p>
          <a:p>
            <a:pPr algn="ctr"/>
            <a:r>
              <a:rPr lang="el-GR" sz="1400" dirty="0" smtClean="0"/>
              <a:t>(15 </a:t>
            </a:r>
            <a:r>
              <a:rPr lang="el-GR" sz="1400" dirty="0" err="1" smtClean="0"/>
              <a:t>ΕΥΔ</a:t>
            </a:r>
            <a:r>
              <a:rPr lang="el-GR" sz="1400" dirty="0" smtClean="0"/>
              <a:t>/</a:t>
            </a:r>
            <a:r>
              <a:rPr lang="el-GR" sz="1400" dirty="0" err="1" smtClean="0"/>
              <a:t>ΕΠ</a:t>
            </a:r>
            <a:r>
              <a:rPr lang="el-GR" sz="1400" dirty="0" smtClean="0"/>
              <a:t>-</a:t>
            </a:r>
            <a:r>
              <a:rPr lang="el-GR" sz="1400" dirty="0" err="1" smtClean="0"/>
              <a:t>ΥΜΕΠΕΡΑΑ</a:t>
            </a:r>
            <a:endParaRPr lang="el-GR" sz="1400" dirty="0" smtClean="0"/>
          </a:p>
          <a:p>
            <a:pPr algn="ctr"/>
            <a:r>
              <a:rPr lang="el-GR" sz="1400" dirty="0" smtClean="0"/>
              <a:t>7 </a:t>
            </a:r>
            <a:r>
              <a:rPr lang="el-GR" sz="1400" dirty="0" err="1" smtClean="0"/>
              <a:t>ΕΦΔ</a:t>
            </a:r>
            <a:r>
              <a:rPr lang="el-GR" sz="1400" dirty="0" smtClean="0"/>
              <a:t>)</a:t>
            </a:r>
            <a:endParaRPr lang="el-GR" sz="1400" dirty="0"/>
          </a:p>
        </p:txBody>
      </p:sp>
    </p:spTree>
    <p:extLst>
      <p:ext uri="{BB962C8B-B14F-4D97-AF65-F5344CB8AC3E}">
        <p14:creationId xmlns:p14="http://schemas.microsoft.com/office/powerpoint/2010/main" val="19538882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ΑΠΟΡΡΙΜΜΑΤΑ</a:t>
            </a:r>
            <a:endParaRPr lang="el-GR" altLang="el-GR" sz="1800" i="1" kern="0" dirty="0" smtClean="0">
              <a:latin typeface="+mn-lt"/>
            </a:endParaRPr>
          </a:p>
        </p:txBody>
      </p:sp>
      <p:sp>
        <p:nvSpPr>
          <p:cNvPr id="5" name="Rectangle 4"/>
          <p:cNvSpPr txBox="1">
            <a:spLocks noChangeArrowheads="1"/>
          </p:cNvSpPr>
          <p:nvPr/>
        </p:nvSpPr>
        <p:spPr bwMode="auto">
          <a:xfrm>
            <a:off x="381000" y="1762124"/>
            <a:ext cx="8458200" cy="4714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spcAft>
                <a:spcPts val="600"/>
              </a:spcAft>
              <a:defRPr/>
            </a:pPr>
            <a:r>
              <a:rPr lang="el-GR" altLang="el-GR" sz="1600" kern="0" dirty="0">
                <a:solidFill>
                  <a:schemeClr val="accent1">
                    <a:lumMod val="75000"/>
                  </a:schemeClr>
                </a:solidFill>
                <a:latin typeface="+mn-lt"/>
                <a:ea typeface="+mn-ea"/>
                <a:cs typeface="+mn-cs"/>
              </a:rPr>
              <a:t>Ενταγμένα έργα διαχειριστικής αρμοδιότητας </a:t>
            </a:r>
            <a:r>
              <a:rPr lang="el-GR" altLang="el-GR" sz="1600" kern="0" dirty="0" err="1" smtClean="0">
                <a:solidFill>
                  <a:schemeClr val="accent1">
                    <a:lumMod val="75000"/>
                  </a:schemeClr>
                </a:solidFill>
                <a:latin typeface="+mn-lt"/>
                <a:ea typeface="+mn-ea"/>
                <a:cs typeface="+mn-cs"/>
              </a:rPr>
              <a:t>ΕΥΔ</a:t>
            </a:r>
            <a:r>
              <a:rPr lang="el-GR" altLang="el-GR" sz="1600" kern="0" dirty="0" smtClean="0">
                <a:solidFill>
                  <a:schemeClr val="accent1">
                    <a:lumMod val="75000"/>
                  </a:schemeClr>
                </a:solidFill>
                <a:latin typeface="+mn-lt"/>
                <a:ea typeface="+mn-ea"/>
                <a:cs typeface="+mn-cs"/>
              </a:rPr>
              <a:t>/</a:t>
            </a:r>
            <a:r>
              <a:rPr lang="el-GR" altLang="el-GR" sz="1600" kern="0" dirty="0" err="1" smtClean="0">
                <a:solidFill>
                  <a:schemeClr val="accent1">
                    <a:lumMod val="75000"/>
                  </a:schemeClr>
                </a:solidFill>
                <a:latin typeface="+mn-lt"/>
                <a:ea typeface="+mn-ea"/>
                <a:cs typeface="+mn-cs"/>
              </a:rPr>
              <a:t>ΕΠ</a:t>
            </a:r>
            <a:r>
              <a:rPr lang="el-GR" altLang="el-GR" sz="1600" kern="0" dirty="0" smtClean="0">
                <a:solidFill>
                  <a:schemeClr val="accent1">
                    <a:lumMod val="75000"/>
                  </a:schemeClr>
                </a:solidFill>
                <a:latin typeface="+mn-lt"/>
                <a:ea typeface="+mn-ea"/>
                <a:cs typeface="+mn-cs"/>
              </a:rPr>
              <a:t>-</a:t>
            </a:r>
            <a:r>
              <a:rPr lang="el-GR" altLang="el-GR" sz="1600" kern="0" dirty="0" err="1" smtClean="0">
                <a:solidFill>
                  <a:schemeClr val="accent1">
                    <a:lumMod val="75000"/>
                  </a:schemeClr>
                </a:solidFill>
                <a:latin typeface="+mn-lt"/>
                <a:ea typeface="+mn-ea"/>
                <a:cs typeface="+mn-cs"/>
              </a:rPr>
              <a:t>ΥΜΕΠΕΡΑΑ</a:t>
            </a:r>
            <a:endParaRPr lang="el-GR" altLang="el-GR" sz="1600" kern="0" dirty="0" smtClean="0">
              <a:solidFill>
                <a:schemeClr val="accent1">
                  <a:lumMod val="75000"/>
                </a:schemeClr>
              </a:solidFill>
              <a:latin typeface="+mn-lt"/>
              <a:ea typeface="+mn-ea"/>
              <a:cs typeface="+mn-cs"/>
            </a:endParaRPr>
          </a:p>
          <a:p>
            <a:pPr marL="180975" indent="-180975" eaLnBrk="1" hangingPunct="1">
              <a:buFont typeface="Wingdings" panose="05000000000000000000" pitchFamily="2" charset="2"/>
              <a:buChar char="Ø"/>
              <a:defRPr/>
            </a:pPr>
            <a:r>
              <a:rPr lang="el-GR" altLang="el-GR" sz="1600" b="0" kern="0" dirty="0" smtClean="0">
                <a:latin typeface="+mn-lt"/>
                <a:ea typeface="+mn-ea"/>
                <a:cs typeface="+mn-cs"/>
              </a:rPr>
              <a:t>Ένταξη 14 πράξεων στο πλαίσιο της Πρόσκλησης </a:t>
            </a:r>
            <a:r>
              <a:rPr lang="en-US" altLang="el-GR" sz="1600" kern="0" dirty="0" smtClean="0">
                <a:latin typeface="+mn-lt"/>
                <a:ea typeface="+mn-ea"/>
                <a:cs typeface="+mn-cs"/>
              </a:rPr>
              <a:t>1465/14.6i.26-27.1</a:t>
            </a:r>
            <a:endParaRPr lang="el-GR" altLang="el-GR" sz="1600" kern="0" dirty="0" smtClean="0">
              <a:latin typeface="+mn-lt"/>
              <a:ea typeface="+mn-ea"/>
              <a:cs typeface="+mn-cs"/>
            </a:endParaRPr>
          </a:p>
          <a:p>
            <a:pPr marL="285750" indent="76200" eaLnBrk="1" hangingPunct="1">
              <a:buFont typeface="Arial" panose="020B0604020202020204" pitchFamily="34" charset="0"/>
              <a:buChar char="•"/>
              <a:defRPr/>
            </a:pPr>
            <a:r>
              <a:rPr lang="el-GR" altLang="el-GR" sz="1400" u="sng" kern="0" dirty="0" smtClean="0">
                <a:latin typeface="+mn-lt"/>
                <a:ea typeface="+mn-ea"/>
                <a:cs typeface="+mn-cs"/>
              </a:rPr>
              <a:t>2 </a:t>
            </a:r>
            <a:r>
              <a:rPr lang="el-GR" altLang="el-GR" sz="1400" u="sng" kern="0" dirty="0" err="1" smtClean="0">
                <a:latin typeface="+mn-lt"/>
                <a:ea typeface="+mn-ea"/>
                <a:cs typeface="+mn-cs"/>
              </a:rPr>
              <a:t>Τμηματοποιημένα</a:t>
            </a:r>
            <a:r>
              <a:rPr lang="el-GR" altLang="el-GR" sz="1400" u="sng" kern="0" dirty="0" smtClean="0">
                <a:latin typeface="+mn-lt"/>
                <a:ea typeface="+mn-ea"/>
                <a:cs typeface="+mn-cs"/>
              </a:rPr>
              <a:t> έργα: </a:t>
            </a:r>
          </a:p>
          <a:p>
            <a:pPr marL="809625" indent="-180975" eaLnBrk="1" hangingPunct="1">
              <a:buFont typeface="Courier New" panose="02070309020205020404" pitchFamily="49" charset="0"/>
              <a:buChar char="o"/>
              <a:defRPr/>
            </a:pPr>
            <a:r>
              <a:rPr lang="el-GR" altLang="el-GR" sz="1400" b="0" kern="0" dirty="0" smtClean="0">
                <a:latin typeface="+mn-lt"/>
                <a:ea typeface="+mn-ea"/>
                <a:cs typeface="+mn-cs"/>
              </a:rPr>
              <a:t>Μονάδα </a:t>
            </a:r>
            <a:r>
              <a:rPr lang="el-GR" altLang="el-GR" sz="1400" b="0" kern="0" dirty="0">
                <a:latin typeface="+mn-lt"/>
                <a:ea typeface="+mn-ea"/>
                <a:cs typeface="+mn-cs"/>
              </a:rPr>
              <a:t>επεξεργασίας απορριμμάτων </a:t>
            </a:r>
            <a:r>
              <a:rPr lang="el-GR" altLang="el-GR" sz="1400" b="0" kern="0" dirty="0" err="1">
                <a:latin typeface="+mn-lt"/>
                <a:ea typeface="+mn-ea"/>
                <a:cs typeface="+mn-cs"/>
              </a:rPr>
              <a:t>MEA</a:t>
            </a:r>
            <a:r>
              <a:rPr lang="el-GR" altLang="el-GR" sz="1400" b="0" kern="0" dirty="0">
                <a:latin typeface="+mn-lt"/>
                <a:ea typeface="+mn-ea"/>
                <a:cs typeface="+mn-cs"/>
              </a:rPr>
              <a:t> 2ης </a:t>
            </a:r>
            <a:r>
              <a:rPr lang="el-GR" altLang="el-GR" sz="1400" b="0" kern="0" dirty="0" err="1">
                <a:latin typeface="+mn-lt"/>
                <a:ea typeface="+mn-ea"/>
                <a:cs typeface="+mn-cs"/>
              </a:rPr>
              <a:t>Δ.Ε</a:t>
            </a:r>
            <a:r>
              <a:rPr lang="el-GR" altLang="el-GR" sz="1400" b="0" kern="0" dirty="0">
                <a:latin typeface="+mn-lt"/>
                <a:ea typeface="+mn-ea"/>
                <a:cs typeface="+mn-cs"/>
              </a:rPr>
              <a:t>. Ν. Βοιωτίας - Β’ </a:t>
            </a:r>
            <a:r>
              <a:rPr lang="el-GR" altLang="el-GR" sz="1400" b="0" kern="0" dirty="0" smtClean="0">
                <a:latin typeface="+mn-lt"/>
                <a:ea typeface="+mn-ea"/>
                <a:cs typeface="+mn-cs"/>
              </a:rPr>
              <a:t>Φάση</a:t>
            </a:r>
          </a:p>
          <a:p>
            <a:pPr marL="809625" indent="-180975" eaLnBrk="1" hangingPunct="1">
              <a:buFont typeface="Courier New" panose="02070309020205020404" pitchFamily="49" charset="0"/>
              <a:buChar char="o"/>
              <a:defRPr/>
            </a:pPr>
            <a:r>
              <a:rPr lang="el-GR" altLang="el-GR" sz="1400" b="0" kern="0" dirty="0" smtClean="0">
                <a:latin typeface="+mn-lt"/>
                <a:ea typeface="+mn-ea"/>
                <a:cs typeface="+mn-cs"/>
              </a:rPr>
              <a:t>Μονάδα </a:t>
            </a:r>
            <a:r>
              <a:rPr lang="el-GR" altLang="el-GR" sz="1400" b="0" kern="0" dirty="0">
                <a:latin typeface="+mn-lt"/>
                <a:ea typeface="+mn-ea"/>
                <a:cs typeface="+mn-cs"/>
              </a:rPr>
              <a:t>επεξεργασίας στερεών αποβλήτων (εργοστάσιο κομποστοποίησης) και χώρος υγειονομικής ταφής υπολειμμάτων (</a:t>
            </a:r>
            <a:r>
              <a:rPr lang="el-GR" altLang="el-GR" sz="1400" b="0" kern="0" dirty="0" err="1">
                <a:latin typeface="+mn-lt"/>
                <a:ea typeface="+mn-ea"/>
                <a:cs typeface="+mn-cs"/>
              </a:rPr>
              <a:t>Χ.Υ.Τ.Υ</a:t>
            </a:r>
            <a:r>
              <a:rPr lang="el-GR" altLang="el-GR" sz="1400" b="0" kern="0" dirty="0">
                <a:latin typeface="+mn-lt"/>
                <a:ea typeface="+mn-ea"/>
                <a:cs typeface="+mn-cs"/>
              </a:rPr>
              <a:t>) Ν. Φωκίδας </a:t>
            </a:r>
            <a:r>
              <a:rPr lang="el-GR" altLang="el-GR" sz="1400" b="0" kern="0" dirty="0" err="1">
                <a:latin typeface="+mn-lt"/>
                <a:ea typeface="+mn-ea"/>
                <a:cs typeface="+mn-cs"/>
              </a:rPr>
              <a:t>Β΄</a:t>
            </a:r>
            <a:r>
              <a:rPr lang="el-GR" altLang="el-GR" sz="1400" b="0" kern="0" dirty="0">
                <a:latin typeface="+mn-lt"/>
                <a:ea typeface="+mn-ea"/>
                <a:cs typeface="+mn-cs"/>
              </a:rPr>
              <a:t> φάση</a:t>
            </a:r>
            <a:r>
              <a:rPr lang="el-GR" altLang="el-GR" sz="1400" b="0" kern="0" dirty="0" smtClean="0">
                <a:latin typeface="+mn-lt"/>
                <a:ea typeface="+mn-ea"/>
                <a:cs typeface="+mn-cs"/>
              </a:rPr>
              <a:t>.</a:t>
            </a:r>
          </a:p>
          <a:p>
            <a:pPr marL="285750" indent="76200" eaLnBrk="1" hangingPunct="1">
              <a:buFont typeface="Arial" panose="020B0604020202020204" pitchFamily="34" charset="0"/>
              <a:buChar char="•"/>
              <a:defRPr/>
            </a:pPr>
            <a:r>
              <a:rPr lang="el-GR" altLang="el-GR" sz="1400" u="sng" kern="0" dirty="0">
                <a:latin typeface="+mn-lt"/>
                <a:ea typeface="+mn-ea"/>
                <a:cs typeface="+mn-cs"/>
              </a:rPr>
              <a:t>2 νέα έργα </a:t>
            </a:r>
            <a:r>
              <a:rPr lang="el-GR" altLang="el-GR" sz="1400" u="sng" kern="0" dirty="0" err="1">
                <a:latin typeface="+mn-lt"/>
                <a:ea typeface="+mn-ea"/>
                <a:cs typeface="+mn-cs"/>
              </a:rPr>
              <a:t>ΣΔΙΤ</a:t>
            </a:r>
            <a:r>
              <a:rPr lang="el-GR" altLang="el-GR" sz="1400" u="sng" kern="0" dirty="0">
                <a:latin typeface="+mn-lt"/>
                <a:ea typeface="+mn-ea"/>
                <a:cs typeface="+mn-cs"/>
              </a:rPr>
              <a:t>:</a:t>
            </a:r>
          </a:p>
          <a:p>
            <a:pPr marL="809625" indent="-180975" eaLnBrk="1" hangingPunct="1">
              <a:buFont typeface="Courier New" panose="02070309020205020404" pitchFamily="49" charset="0"/>
              <a:buChar char="o"/>
              <a:defRPr/>
            </a:pPr>
            <a:r>
              <a:rPr lang="el-GR" altLang="el-GR" sz="1400" b="0" kern="0" dirty="0">
                <a:latin typeface="+mn-lt"/>
                <a:ea typeface="+mn-ea"/>
                <a:cs typeface="+mn-cs"/>
              </a:rPr>
              <a:t>Εγκατάσταση επεξεργασίας αστικών στερεών αποβλήτων (</a:t>
            </a:r>
            <a:r>
              <a:rPr lang="el-GR" altLang="el-GR" sz="1400" b="0" kern="0" dirty="0" err="1">
                <a:latin typeface="+mn-lt"/>
                <a:ea typeface="+mn-ea"/>
                <a:cs typeface="+mn-cs"/>
              </a:rPr>
              <a:t>Α.Σ.Α</a:t>
            </a:r>
            <a:r>
              <a:rPr lang="el-GR" altLang="el-GR" sz="1400" b="0" kern="0" dirty="0">
                <a:latin typeface="+mn-lt"/>
                <a:ea typeface="+mn-ea"/>
                <a:cs typeface="+mn-cs"/>
              </a:rPr>
              <a:t>) Περιφέρειας </a:t>
            </a:r>
            <a:r>
              <a:rPr lang="el-GR" altLang="el-GR" sz="1400" b="0" kern="0" dirty="0" smtClean="0">
                <a:latin typeface="+mn-lt"/>
                <a:ea typeface="+mn-ea"/>
                <a:cs typeface="+mn-cs"/>
              </a:rPr>
              <a:t>Ηπείρου </a:t>
            </a:r>
            <a:r>
              <a:rPr lang="el-GR" altLang="el-GR" sz="1400" b="0" i="1" kern="0" dirty="0" smtClean="0">
                <a:latin typeface="+mn-lt"/>
                <a:ea typeface="+mn-ea"/>
                <a:cs typeface="+mn-cs"/>
              </a:rPr>
              <a:t>(εκτιμώμενος </a:t>
            </a:r>
            <a:r>
              <a:rPr lang="el-GR" altLang="el-GR" sz="1400" b="0" i="1" kern="0" dirty="0">
                <a:latin typeface="+mn-lt"/>
                <a:ea typeface="+mn-ea"/>
                <a:cs typeface="+mn-cs"/>
              </a:rPr>
              <a:t>χρόνος ολοκλήρωσης: 1ο τρίμηνο του </a:t>
            </a:r>
            <a:r>
              <a:rPr lang="el-GR" altLang="el-GR" sz="1400" b="0" i="1" kern="0" dirty="0" smtClean="0">
                <a:latin typeface="+mn-lt"/>
                <a:ea typeface="+mn-ea"/>
                <a:cs typeface="+mn-cs"/>
              </a:rPr>
              <a:t>2019)</a:t>
            </a:r>
            <a:endParaRPr lang="el-GR" altLang="el-GR" sz="1400" b="0" i="1" kern="0" dirty="0">
              <a:latin typeface="+mn-lt"/>
              <a:ea typeface="+mn-ea"/>
              <a:cs typeface="+mn-cs"/>
            </a:endParaRPr>
          </a:p>
          <a:p>
            <a:pPr marL="809625" indent="-180975" eaLnBrk="1" hangingPunct="1">
              <a:buFont typeface="Courier New" panose="02070309020205020404" pitchFamily="49" charset="0"/>
              <a:buChar char="o"/>
              <a:defRPr/>
            </a:pPr>
            <a:r>
              <a:rPr lang="el-GR" altLang="el-GR" sz="1400" b="0" kern="0" dirty="0" smtClean="0">
                <a:latin typeface="+mn-lt"/>
                <a:ea typeface="+mn-ea"/>
                <a:cs typeface="+mn-cs"/>
              </a:rPr>
              <a:t>Υλοποίηση </a:t>
            </a:r>
            <a:r>
              <a:rPr lang="el-GR" altLang="el-GR" sz="1400" b="0" kern="0" dirty="0">
                <a:latin typeface="+mn-lt"/>
                <a:ea typeface="+mn-ea"/>
                <a:cs typeface="+mn-cs"/>
              </a:rPr>
              <a:t>Μονάδας Επεξεργασίας Απορριμμάτων Νομού Σερρών για την ολοκληρωμένη διαχείρισης στερεών αποβλήτων της ευρύτερης </a:t>
            </a:r>
            <a:r>
              <a:rPr lang="el-GR" altLang="el-GR" sz="1400" b="0" kern="0" dirty="0" smtClean="0">
                <a:latin typeface="+mn-lt"/>
                <a:ea typeface="+mn-ea"/>
                <a:cs typeface="+mn-cs"/>
              </a:rPr>
              <a:t>περιοχής </a:t>
            </a:r>
            <a:r>
              <a:rPr lang="el-GR" altLang="el-GR" sz="1400" b="0" i="1" kern="0" dirty="0" smtClean="0">
                <a:latin typeface="+mn-lt"/>
                <a:ea typeface="+mn-ea"/>
                <a:cs typeface="+mn-cs"/>
              </a:rPr>
              <a:t>(εκτιμώμενος </a:t>
            </a:r>
            <a:r>
              <a:rPr lang="el-GR" altLang="el-GR" sz="1400" b="0" i="1" kern="0" dirty="0">
                <a:latin typeface="+mn-lt"/>
                <a:ea typeface="+mn-ea"/>
                <a:cs typeface="+mn-cs"/>
              </a:rPr>
              <a:t>χρόνος ολοκλήρωσης: 2ο τρίμηνο του </a:t>
            </a:r>
            <a:r>
              <a:rPr lang="el-GR" altLang="el-GR" sz="1400" b="0" i="1" kern="0" dirty="0" smtClean="0">
                <a:latin typeface="+mn-lt"/>
                <a:ea typeface="+mn-ea"/>
                <a:cs typeface="+mn-cs"/>
              </a:rPr>
              <a:t>2019)</a:t>
            </a:r>
          </a:p>
          <a:p>
            <a:pPr marL="285750" indent="76200" eaLnBrk="1" hangingPunct="1">
              <a:buFont typeface="Arial" panose="020B0604020202020204" pitchFamily="34" charset="0"/>
              <a:buChar char="•"/>
              <a:defRPr/>
            </a:pPr>
            <a:r>
              <a:rPr lang="el-GR" altLang="el-GR" sz="1400" u="sng" kern="0" dirty="0">
                <a:latin typeface="+mn-lt"/>
                <a:ea typeface="+mn-ea"/>
                <a:cs typeface="+mn-cs"/>
              </a:rPr>
              <a:t>10 άλλα νέα έργα:</a:t>
            </a:r>
          </a:p>
          <a:p>
            <a:pPr marL="809625" indent="-180975" eaLnBrk="1" hangingPunct="1">
              <a:buFont typeface="Courier New" panose="02070309020205020404" pitchFamily="49" charset="0"/>
              <a:buChar char="o"/>
              <a:defRPr/>
            </a:pPr>
            <a:r>
              <a:rPr lang="el-GR" altLang="el-GR" sz="1400" kern="0" dirty="0" smtClean="0">
                <a:latin typeface="+mn-lt"/>
                <a:ea typeface="+mn-ea"/>
                <a:cs typeface="+mn-cs"/>
              </a:rPr>
              <a:t>6 νέα </a:t>
            </a:r>
            <a:r>
              <a:rPr lang="el-GR" altLang="el-GR" sz="1400" kern="0" dirty="0">
                <a:latin typeface="+mn-lt"/>
                <a:ea typeface="+mn-ea"/>
                <a:cs typeface="+mn-cs"/>
              </a:rPr>
              <a:t>έργα ολοκληρωμένης διαχείρισης αστικών </a:t>
            </a:r>
            <a:r>
              <a:rPr lang="el-GR" altLang="el-GR" sz="1400" kern="0" dirty="0" smtClean="0">
                <a:latin typeface="+mn-lt"/>
                <a:ea typeface="+mn-ea"/>
                <a:cs typeface="+mn-cs"/>
              </a:rPr>
              <a:t>αποβλήτων</a:t>
            </a:r>
            <a:r>
              <a:rPr lang="el-GR" altLang="el-GR" sz="1400" b="0" kern="0" dirty="0" smtClean="0">
                <a:latin typeface="+mn-lt"/>
                <a:ea typeface="+mn-ea"/>
                <a:cs typeface="+mn-cs"/>
              </a:rPr>
              <a:t>: τα 4 </a:t>
            </a:r>
            <a:r>
              <a:rPr lang="el-GR" altLang="el-GR" sz="1400" b="0" kern="0" dirty="0" err="1" smtClean="0">
                <a:latin typeface="+mn-lt"/>
                <a:ea typeface="+mn-ea"/>
                <a:cs typeface="+mn-cs"/>
              </a:rPr>
              <a:t>χωροθετούνται</a:t>
            </a:r>
            <a:r>
              <a:rPr lang="el-GR" altLang="el-GR" sz="1400" b="0" kern="0" dirty="0" smtClean="0">
                <a:latin typeface="+mn-lt"/>
                <a:ea typeface="+mn-ea"/>
                <a:cs typeface="+mn-cs"/>
              </a:rPr>
              <a:t> </a:t>
            </a:r>
            <a:r>
              <a:rPr lang="el-GR" altLang="el-GR" sz="1400" b="0" kern="0" dirty="0">
                <a:latin typeface="+mn-lt"/>
                <a:ea typeface="+mn-ea"/>
                <a:cs typeface="+mn-cs"/>
              </a:rPr>
              <a:t>στην Κρήτη (Μονάδα κομποστοποίησης Αρχανών – </a:t>
            </a:r>
            <a:r>
              <a:rPr lang="el-GR" altLang="el-GR" sz="1400" b="0" kern="0" dirty="0" err="1">
                <a:latin typeface="+mn-lt"/>
                <a:ea typeface="+mn-ea"/>
                <a:cs typeface="+mn-cs"/>
              </a:rPr>
              <a:t>Αστερουσίων</a:t>
            </a:r>
            <a:r>
              <a:rPr lang="el-GR" altLang="el-GR" sz="1400" b="0" kern="0" dirty="0">
                <a:latin typeface="+mn-lt"/>
                <a:ea typeface="+mn-ea"/>
                <a:cs typeface="+mn-cs"/>
              </a:rPr>
              <a:t>, Μονάδα Επεξεργασίας Αποβλήτων (</a:t>
            </a:r>
            <a:r>
              <a:rPr lang="el-GR" altLang="el-GR" sz="1400" b="0" kern="0" dirty="0" err="1">
                <a:latin typeface="+mn-lt"/>
                <a:ea typeface="+mn-ea"/>
                <a:cs typeface="+mn-cs"/>
              </a:rPr>
              <a:t>ΜΕΑ</a:t>
            </a:r>
            <a:r>
              <a:rPr lang="el-GR" altLang="el-GR" sz="1400" b="0" kern="0" dirty="0">
                <a:latin typeface="+mn-lt"/>
                <a:ea typeface="+mn-ea"/>
                <a:cs typeface="+mn-cs"/>
              </a:rPr>
              <a:t>) Χερσονήσου, </a:t>
            </a:r>
            <a:r>
              <a:rPr lang="el-GR" altLang="el-GR" sz="1400" b="0" kern="0" dirty="0" err="1">
                <a:latin typeface="+mn-lt"/>
                <a:ea typeface="+mn-ea"/>
                <a:cs typeface="+mn-cs"/>
              </a:rPr>
              <a:t>ΜΕΑ</a:t>
            </a:r>
            <a:r>
              <a:rPr lang="el-GR" altLang="el-GR" sz="1400" b="0" kern="0" dirty="0">
                <a:latin typeface="+mn-lt"/>
                <a:ea typeface="+mn-ea"/>
                <a:cs typeface="+mn-cs"/>
              </a:rPr>
              <a:t> και </a:t>
            </a:r>
            <a:r>
              <a:rPr lang="el-GR" altLang="el-GR" sz="1400" b="0" kern="0" dirty="0" err="1">
                <a:latin typeface="+mn-lt"/>
                <a:ea typeface="+mn-ea"/>
                <a:cs typeface="+mn-cs"/>
              </a:rPr>
              <a:t>ΧΥΤΥ</a:t>
            </a:r>
            <a:r>
              <a:rPr lang="el-GR" altLang="el-GR" sz="1400" b="0" kern="0" dirty="0">
                <a:latin typeface="+mn-lt"/>
                <a:ea typeface="+mn-ea"/>
                <a:cs typeface="+mn-cs"/>
              </a:rPr>
              <a:t> Αμαρίου, επέκταση </a:t>
            </a:r>
            <a:r>
              <a:rPr lang="el-GR" altLang="el-GR" sz="1400" b="0" kern="0" dirty="0" err="1">
                <a:latin typeface="+mn-lt"/>
                <a:ea typeface="+mn-ea"/>
                <a:cs typeface="+mn-cs"/>
              </a:rPr>
              <a:t>ΧΥΤΥ</a:t>
            </a:r>
            <a:r>
              <a:rPr lang="el-GR" altLang="el-GR" sz="1400" b="0" kern="0" dirty="0">
                <a:latin typeface="+mn-lt"/>
                <a:ea typeface="+mn-ea"/>
                <a:cs typeface="+mn-cs"/>
              </a:rPr>
              <a:t> Χανίων), το έργο της Ολοκληρωμένης Εγκατάστασης Διαχείρισης Αποβλήτων Ζακύνθου, </a:t>
            </a:r>
            <a:r>
              <a:rPr lang="el-GR" altLang="el-GR" sz="1400" b="0" kern="0" dirty="0" smtClean="0">
                <a:latin typeface="+mn-lt"/>
                <a:ea typeface="+mn-ea"/>
                <a:cs typeface="+mn-cs"/>
              </a:rPr>
              <a:t>και </a:t>
            </a:r>
            <a:r>
              <a:rPr lang="el-GR" altLang="el-GR" sz="1400" b="0" kern="0" dirty="0">
                <a:latin typeface="+mn-lt"/>
                <a:ea typeface="+mn-ea"/>
                <a:cs typeface="+mn-cs"/>
              </a:rPr>
              <a:t>το έργο της </a:t>
            </a:r>
            <a:r>
              <a:rPr lang="el-GR" altLang="el-GR" sz="1400" b="0" kern="0" dirty="0" err="1">
                <a:latin typeface="+mn-lt"/>
                <a:ea typeface="+mn-ea"/>
                <a:cs typeface="+mn-cs"/>
              </a:rPr>
              <a:t>ΜΕΑ</a:t>
            </a:r>
            <a:r>
              <a:rPr lang="el-GR" altLang="el-GR" sz="1400" b="0" kern="0" dirty="0">
                <a:latin typeface="+mn-lt"/>
                <a:ea typeface="+mn-ea"/>
                <a:cs typeface="+mn-cs"/>
              </a:rPr>
              <a:t> Αλεξανδρούπολης</a:t>
            </a:r>
            <a:r>
              <a:rPr lang="el-GR" altLang="el-GR" sz="1400" b="0" kern="0" dirty="0" smtClean="0">
                <a:latin typeface="+mn-lt"/>
                <a:ea typeface="+mn-ea"/>
                <a:cs typeface="+mn-cs"/>
              </a:rPr>
              <a:t>. </a:t>
            </a:r>
            <a:r>
              <a:rPr lang="el-GR" altLang="el-GR" sz="1400" b="0" i="1" kern="0" dirty="0" smtClean="0">
                <a:latin typeface="+mn-lt"/>
                <a:ea typeface="+mn-ea"/>
                <a:cs typeface="+mn-cs"/>
              </a:rPr>
              <a:t>Μέχρι </a:t>
            </a:r>
            <a:r>
              <a:rPr lang="el-GR" altLang="el-GR" sz="1400" b="0" i="1" kern="0" dirty="0">
                <a:latin typeface="+mn-lt"/>
                <a:ea typeface="+mn-ea"/>
                <a:cs typeface="+mn-cs"/>
              </a:rPr>
              <a:t>στιγμής, κανένα εξ αυτών δεν έχει σύμβαση κατασκευής, λόγω των διαδικασιών που επιβάλλει ο νέος Νόμος 4412/2016 (περί Δημοσίων Έργων</a:t>
            </a:r>
            <a:r>
              <a:rPr lang="el-GR" altLang="el-GR" sz="1400" b="0" i="1" kern="0" dirty="0" smtClean="0">
                <a:latin typeface="+mn-lt"/>
                <a:ea typeface="+mn-ea"/>
                <a:cs typeface="+mn-cs"/>
              </a:rPr>
              <a:t>).</a:t>
            </a:r>
          </a:p>
          <a:p>
            <a:pPr marL="809625" indent="-180975" eaLnBrk="1" hangingPunct="1">
              <a:buFont typeface="Courier New" panose="02070309020205020404" pitchFamily="49" charset="0"/>
              <a:buChar char="o"/>
              <a:defRPr/>
            </a:pPr>
            <a:r>
              <a:rPr lang="el-GR" altLang="el-GR" sz="1400" kern="0" dirty="0" smtClean="0">
                <a:latin typeface="+mn-lt"/>
                <a:ea typeface="+mn-ea"/>
                <a:cs typeface="+mn-cs"/>
              </a:rPr>
              <a:t>2 έργα </a:t>
            </a:r>
            <a:r>
              <a:rPr lang="el-GR" altLang="el-GR" sz="1400" kern="0" dirty="0">
                <a:latin typeface="+mn-lt"/>
                <a:ea typeface="+mn-ea"/>
                <a:cs typeface="+mn-cs"/>
              </a:rPr>
              <a:t>τοπικής </a:t>
            </a:r>
            <a:r>
              <a:rPr lang="el-GR" altLang="el-GR" sz="1400" kern="0" dirty="0" smtClean="0">
                <a:latin typeface="+mn-lt"/>
                <a:ea typeface="+mn-ea"/>
                <a:cs typeface="+mn-cs"/>
              </a:rPr>
              <a:t>εμβέλειας</a:t>
            </a:r>
            <a:r>
              <a:rPr lang="el-GR" altLang="el-GR" sz="1400" b="0" kern="0" dirty="0" smtClean="0">
                <a:latin typeface="+mn-lt"/>
                <a:ea typeface="+mn-ea"/>
                <a:cs typeface="+mn-cs"/>
              </a:rPr>
              <a:t>: Τοπική </a:t>
            </a:r>
            <a:r>
              <a:rPr lang="el-GR" altLang="el-GR" sz="1400" b="0" kern="0" dirty="0">
                <a:latin typeface="+mn-lt"/>
                <a:ea typeface="+mn-ea"/>
                <a:cs typeface="+mn-cs"/>
              </a:rPr>
              <a:t>Μονάδα Διαχείρισης Αποβλήτων </a:t>
            </a:r>
            <a:r>
              <a:rPr lang="el-GR" altLang="el-GR" sz="1400" b="0" kern="0" dirty="0" err="1">
                <a:latin typeface="+mn-lt"/>
                <a:ea typeface="+mn-ea"/>
                <a:cs typeface="+mn-cs"/>
              </a:rPr>
              <a:t>Παρανεστίου</a:t>
            </a:r>
            <a:r>
              <a:rPr lang="el-GR" altLang="el-GR" sz="1400" b="0" kern="0" dirty="0">
                <a:latin typeface="+mn-lt"/>
                <a:ea typeface="+mn-ea"/>
                <a:cs typeface="+mn-cs"/>
              </a:rPr>
              <a:t> και </a:t>
            </a:r>
            <a:r>
              <a:rPr lang="el-GR" altLang="el-GR" sz="1400" b="0" kern="0" dirty="0" smtClean="0">
                <a:latin typeface="+mn-lt"/>
                <a:ea typeface="+mn-ea"/>
                <a:cs typeface="+mn-cs"/>
              </a:rPr>
              <a:t>2 </a:t>
            </a:r>
            <a:r>
              <a:rPr lang="el-GR" altLang="el-GR" sz="1400" b="0" kern="0" dirty="0">
                <a:latin typeface="+mn-lt"/>
                <a:ea typeface="+mn-ea"/>
                <a:cs typeface="+mn-cs"/>
              </a:rPr>
              <a:t>ΣΜΑ στο Δήμο Κύμης-</a:t>
            </a:r>
            <a:r>
              <a:rPr lang="el-GR" altLang="el-GR" sz="1400" b="0" kern="0" dirty="0" err="1">
                <a:latin typeface="+mn-lt"/>
                <a:ea typeface="+mn-ea"/>
                <a:cs typeface="+mn-cs"/>
              </a:rPr>
              <a:t>Αλιβερίου</a:t>
            </a:r>
            <a:r>
              <a:rPr lang="el-GR" altLang="el-GR" sz="1400" b="0" kern="0" dirty="0">
                <a:latin typeface="+mn-lt"/>
                <a:ea typeface="+mn-ea"/>
                <a:cs typeface="+mn-cs"/>
              </a:rPr>
              <a:t>, </a:t>
            </a:r>
            <a:endParaRPr lang="el-GR" altLang="el-GR" sz="1400" b="0" kern="0" dirty="0" smtClean="0">
              <a:latin typeface="+mn-lt"/>
              <a:ea typeface="+mn-ea"/>
              <a:cs typeface="+mn-cs"/>
            </a:endParaRPr>
          </a:p>
          <a:p>
            <a:pPr marL="809625" indent="-180975" eaLnBrk="1" hangingPunct="1">
              <a:buFont typeface="Courier New" panose="02070309020205020404" pitchFamily="49" charset="0"/>
              <a:buChar char="o"/>
              <a:defRPr/>
            </a:pPr>
            <a:r>
              <a:rPr lang="el-GR" altLang="el-GR" sz="1400" kern="0" dirty="0" smtClean="0">
                <a:latin typeface="+mn-lt"/>
                <a:ea typeface="+mn-ea"/>
                <a:cs typeface="+mn-cs"/>
              </a:rPr>
              <a:t>2 </a:t>
            </a:r>
            <a:r>
              <a:rPr lang="el-GR" altLang="el-GR" sz="1400" kern="0" dirty="0">
                <a:latin typeface="+mn-lt"/>
                <a:ea typeface="+mn-ea"/>
                <a:cs typeface="+mn-cs"/>
              </a:rPr>
              <a:t>έργα τοπικής εμβέλειας </a:t>
            </a:r>
            <a:r>
              <a:rPr lang="el-GR" altLang="el-GR" sz="1400" b="0" kern="0" dirty="0">
                <a:latin typeface="+mn-lt"/>
                <a:ea typeface="+mn-ea"/>
                <a:cs typeface="+mn-cs"/>
              </a:rPr>
              <a:t>στην Γλυφάδα και στο Αιγάλεω για δράσεις χωριστής συλλογής βιοαποβλήτων</a:t>
            </a:r>
            <a:r>
              <a:rPr lang="el-GR" altLang="el-GR" sz="1200" b="0" kern="0" dirty="0" smtClean="0">
                <a:latin typeface="+mn-lt"/>
                <a:ea typeface="+mn-ea"/>
                <a:cs typeface="+mn-cs"/>
              </a:rPr>
              <a:t>.</a:t>
            </a:r>
          </a:p>
        </p:txBody>
      </p:sp>
    </p:spTree>
    <p:extLst>
      <p:ext uri="{BB962C8B-B14F-4D97-AF65-F5344CB8AC3E}">
        <p14:creationId xmlns:p14="http://schemas.microsoft.com/office/powerpoint/2010/main" val="12240978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ΑΠΟΡΡΙΜΜΑΤΑ</a:t>
            </a:r>
            <a:endParaRPr lang="el-GR" altLang="el-GR" sz="1800" i="1" kern="0" dirty="0" smtClean="0">
              <a:latin typeface="+mn-lt"/>
            </a:endParaRPr>
          </a:p>
        </p:txBody>
      </p:sp>
      <p:sp>
        <p:nvSpPr>
          <p:cNvPr id="5" name="Rectangle 4"/>
          <p:cNvSpPr txBox="1">
            <a:spLocks noChangeArrowheads="1"/>
          </p:cNvSpPr>
          <p:nvPr/>
        </p:nvSpPr>
        <p:spPr bwMode="auto">
          <a:xfrm>
            <a:off x="381000" y="1762124"/>
            <a:ext cx="8458200" cy="433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spcAft>
                <a:spcPts val="600"/>
              </a:spcAft>
              <a:defRPr/>
            </a:pPr>
            <a:r>
              <a:rPr lang="el-GR" altLang="el-GR" sz="1600" kern="0" dirty="0">
                <a:solidFill>
                  <a:schemeClr val="accent1">
                    <a:lumMod val="75000"/>
                  </a:schemeClr>
                </a:solidFill>
                <a:latin typeface="+mn-lt"/>
                <a:ea typeface="+mn-ea"/>
                <a:cs typeface="+mn-cs"/>
              </a:rPr>
              <a:t>Ενταγμένα έργα διαχειριστικής αρμοδιότητας </a:t>
            </a:r>
            <a:r>
              <a:rPr lang="el-GR" altLang="el-GR" sz="1600" kern="0" dirty="0" err="1" smtClean="0">
                <a:solidFill>
                  <a:schemeClr val="accent1">
                    <a:lumMod val="75000"/>
                  </a:schemeClr>
                </a:solidFill>
                <a:latin typeface="+mn-lt"/>
                <a:ea typeface="+mn-ea"/>
                <a:cs typeface="+mn-cs"/>
              </a:rPr>
              <a:t>ΕΥΔ</a:t>
            </a:r>
            <a:r>
              <a:rPr lang="el-GR" altLang="el-GR" sz="1600" kern="0" dirty="0" smtClean="0">
                <a:solidFill>
                  <a:schemeClr val="accent1">
                    <a:lumMod val="75000"/>
                  </a:schemeClr>
                </a:solidFill>
                <a:latin typeface="+mn-lt"/>
                <a:ea typeface="+mn-ea"/>
                <a:cs typeface="+mn-cs"/>
              </a:rPr>
              <a:t>/</a:t>
            </a:r>
            <a:r>
              <a:rPr lang="el-GR" altLang="el-GR" sz="1600" kern="0" dirty="0" err="1" smtClean="0">
                <a:solidFill>
                  <a:schemeClr val="accent1">
                    <a:lumMod val="75000"/>
                  </a:schemeClr>
                </a:solidFill>
                <a:latin typeface="+mn-lt"/>
                <a:ea typeface="+mn-ea"/>
                <a:cs typeface="+mn-cs"/>
              </a:rPr>
              <a:t>ΕΠ</a:t>
            </a:r>
            <a:r>
              <a:rPr lang="el-GR" altLang="el-GR" sz="1600" kern="0" dirty="0" smtClean="0">
                <a:solidFill>
                  <a:schemeClr val="accent1">
                    <a:lumMod val="75000"/>
                  </a:schemeClr>
                </a:solidFill>
                <a:latin typeface="+mn-lt"/>
                <a:ea typeface="+mn-ea"/>
                <a:cs typeface="+mn-cs"/>
              </a:rPr>
              <a:t>-</a:t>
            </a:r>
            <a:r>
              <a:rPr lang="el-GR" altLang="el-GR" sz="1600" kern="0" dirty="0" err="1" smtClean="0">
                <a:solidFill>
                  <a:schemeClr val="accent1">
                    <a:lumMod val="75000"/>
                  </a:schemeClr>
                </a:solidFill>
                <a:latin typeface="+mn-lt"/>
                <a:ea typeface="+mn-ea"/>
                <a:cs typeface="+mn-cs"/>
              </a:rPr>
              <a:t>ΥΜΕΠΕΡΑΑ</a:t>
            </a:r>
            <a:endParaRPr lang="el-GR" altLang="el-GR" sz="1600" kern="0" dirty="0" smtClean="0">
              <a:solidFill>
                <a:schemeClr val="accent1">
                  <a:lumMod val="75000"/>
                </a:schemeClr>
              </a:solidFill>
              <a:latin typeface="+mn-lt"/>
              <a:ea typeface="+mn-ea"/>
              <a:cs typeface="+mn-cs"/>
            </a:endParaRPr>
          </a:p>
          <a:p>
            <a:pPr marL="180975" indent="-180975" eaLnBrk="1" hangingPunct="1">
              <a:spcBef>
                <a:spcPts val="600"/>
              </a:spcBef>
              <a:buFont typeface="Wingdings" panose="05000000000000000000" pitchFamily="2" charset="2"/>
              <a:buChar char="Ø"/>
              <a:defRPr/>
            </a:pPr>
            <a:r>
              <a:rPr lang="el-GR" altLang="el-GR" sz="1600" b="0" kern="0" dirty="0">
                <a:latin typeface="+mn-lt"/>
                <a:ea typeface="+mn-ea"/>
                <a:cs typeface="+mn-cs"/>
              </a:rPr>
              <a:t>Ένταξη </a:t>
            </a:r>
            <a:r>
              <a:rPr lang="el-GR" altLang="el-GR" sz="1600" b="0" kern="0" dirty="0" smtClean="0">
                <a:latin typeface="+mn-lt"/>
                <a:ea typeface="+mn-ea"/>
                <a:cs typeface="+mn-cs"/>
              </a:rPr>
              <a:t>1 πράξης στο </a:t>
            </a:r>
            <a:r>
              <a:rPr lang="el-GR" altLang="el-GR" sz="1600" b="0" kern="0" dirty="0">
                <a:latin typeface="+mn-lt"/>
                <a:ea typeface="+mn-ea"/>
                <a:cs typeface="+mn-cs"/>
              </a:rPr>
              <a:t>πλαίσιο της </a:t>
            </a:r>
            <a:r>
              <a:rPr lang="el-GR" altLang="el-GR" sz="1600" kern="0" dirty="0">
                <a:latin typeface="+mn-lt"/>
                <a:ea typeface="+mn-ea"/>
                <a:cs typeface="+mn-cs"/>
              </a:rPr>
              <a:t>Πρόσκλησης </a:t>
            </a:r>
            <a:r>
              <a:rPr lang="el-GR" altLang="el-GR" sz="1600" kern="0" dirty="0" smtClean="0">
                <a:latin typeface="+mn-lt"/>
                <a:ea typeface="+mn-ea"/>
                <a:cs typeface="+mn-cs"/>
              </a:rPr>
              <a:t>1447/14.28.13.1: </a:t>
            </a:r>
          </a:p>
          <a:p>
            <a:pPr marL="542925" indent="-180975" eaLnBrk="1" hangingPunct="1">
              <a:spcBef>
                <a:spcPts val="600"/>
              </a:spcBef>
              <a:spcAft>
                <a:spcPts val="1200"/>
              </a:spcAft>
              <a:buFont typeface="Arial" panose="020B0604020202020204" pitchFamily="34" charset="0"/>
              <a:buChar char="•"/>
              <a:defRPr/>
            </a:pPr>
            <a:r>
              <a:rPr lang="el-GR" altLang="el-GR" sz="1400" kern="0" dirty="0" smtClean="0">
                <a:latin typeface="+mn-lt"/>
                <a:ea typeface="+mn-ea"/>
                <a:cs typeface="+mn-cs"/>
              </a:rPr>
              <a:t>«Εξυγίανση-</a:t>
            </a:r>
            <a:r>
              <a:rPr lang="el-GR" altLang="el-GR" sz="1400" kern="0" dirty="0" err="1" smtClean="0">
                <a:latin typeface="+mn-lt"/>
                <a:ea typeface="+mn-ea"/>
                <a:cs typeface="+mn-cs"/>
              </a:rPr>
              <a:t>αποκατάστασ</a:t>
            </a:r>
            <a:r>
              <a:rPr lang="el-GR" altLang="el-GR" sz="1400" kern="0" dirty="0" smtClean="0">
                <a:latin typeface="+mn-lt"/>
                <a:ea typeface="+mn-ea"/>
                <a:cs typeface="+mn-cs"/>
              </a:rPr>
              <a:t>η </a:t>
            </a:r>
            <a:r>
              <a:rPr lang="el-GR" altLang="el-GR" sz="1400" kern="0" dirty="0">
                <a:latin typeface="+mn-lt"/>
                <a:ea typeface="+mn-ea"/>
                <a:cs typeface="+mn-cs"/>
              </a:rPr>
              <a:t>κτιριακών εγκαταστάσεων και περιβάλλοντος χώρου των ΜΑΒΕ-κατασκευή </a:t>
            </a:r>
            <a:r>
              <a:rPr lang="el-GR" altLang="el-GR" sz="1400" kern="0" dirty="0" smtClean="0">
                <a:latin typeface="+mn-lt"/>
                <a:ea typeface="+mn-ea"/>
                <a:cs typeface="+mn-cs"/>
              </a:rPr>
              <a:t>ΧΥΤΑΜ». </a:t>
            </a:r>
            <a:r>
              <a:rPr lang="el-GR" altLang="el-GR" sz="1400" b="0" kern="0" dirty="0" smtClean="0">
                <a:latin typeface="+mn-lt"/>
                <a:ea typeface="+mn-ea"/>
                <a:cs typeface="+mn-cs"/>
              </a:rPr>
              <a:t>Πλήρως </a:t>
            </a:r>
            <a:r>
              <a:rPr lang="el-GR" altLang="el-GR" sz="1400" b="0" kern="0" dirty="0" err="1" smtClean="0">
                <a:latin typeface="+mn-lt"/>
                <a:ea typeface="+mn-ea"/>
                <a:cs typeface="+mn-cs"/>
              </a:rPr>
              <a:t>συμβασιοποιημένο</a:t>
            </a:r>
            <a:r>
              <a:rPr lang="el-GR" altLang="el-GR" sz="1400" b="0" kern="0" dirty="0" smtClean="0">
                <a:latin typeface="+mn-lt"/>
                <a:ea typeface="+mn-ea"/>
                <a:cs typeface="+mn-cs"/>
              </a:rPr>
              <a:t> – ποσοστό </a:t>
            </a:r>
            <a:r>
              <a:rPr lang="el-GR" altLang="el-GR" sz="1400" b="0" kern="0" dirty="0">
                <a:latin typeface="+mn-lt"/>
                <a:ea typeface="+mn-ea"/>
                <a:cs typeface="+mn-cs"/>
              </a:rPr>
              <a:t>υλοποίησης </a:t>
            </a:r>
            <a:r>
              <a:rPr lang="el-GR" altLang="el-GR" sz="1400" kern="0" dirty="0">
                <a:latin typeface="+mn-lt"/>
                <a:ea typeface="+mn-ea"/>
                <a:cs typeface="+mn-cs"/>
              </a:rPr>
              <a:t>68</a:t>
            </a:r>
            <a:r>
              <a:rPr lang="el-GR" altLang="el-GR" sz="1400" kern="0" dirty="0" smtClean="0">
                <a:latin typeface="+mn-lt"/>
                <a:ea typeface="+mn-ea"/>
                <a:cs typeface="+mn-cs"/>
              </a:rPr>
              <a:t>% </a:t>
            </a:r>
            <a:r>
              <a:rPr lang="el-GR" altLang="el-GR" sz="1400" b="0" kern="0" dirty="0" smtClean="0">
                <a:latin typeface="+mn-lt"/>
                <a:ea typeface="+mn-ea"/>
                <a:cs typeface="+mn-cs"/>
              </a:rPr>
              <a:t>- εκτιμώμενη ολοκλήρωση μέχρι </a:t>
            </a:r>
            <a:r>
              <a:rPr lang="el-GR" altLang="el-GR" sz="1400" b="0" kern="0" dirty="0">
                <a:latin typeface="+mn-lt"/>
                <a:ea typeface="+mn-ea"/>
                <a:cs typeface="+mn-cs"/>
              </a:rPr>
              <a:t>το 4ο τρίμηνο του </a:t>
            </a:r>
            <a:r>
              <a:rPr lang="el-GR" altLang="el-GR" sz="1400" b="0" kern="0" dirty="0" smtClean="0">
                <a:latin typeface="+mn-lt"/>
                <a:ea typeface="+mn-ea"/>
                <a:cs typeface="+mn-cs"/>
              </a:rPr>
              <a:t>2018</a:t>
            </a:r>
            <a:endParaRPr lang="el-GR" altLang="el-GR" sz="1400" kern="0" dirty="0" smtClean="0">
              <a:latin typeface="+mn-lt"/>
              <a:ea typeface="+mn-ea"/>
              <a:cs typeface="+mn-cs"/>
            </a:endParaRPr>
          </a:p>
          <a:p>
            <a:pPr marL="180975" indent="-180975" eaLnBrk="1" hangingPunct="1">
              <a:spcBef>
                <a:spcPts val="600"/>
              </a:spcBef>
              <a:buFont typeface="Wingdings" panose="05000000000000000000" pitchFamily="2" charset="2"/>
              <a:buChar char="Ø"/>
              <a:defRPr/>
            </a:pPr>
            <a:r>
              <a:rPr lang="el-GR" altLang="el-GR" sz="1600" b="0" kern="0" dirty="0" smtClean="0">
                <a:latin typeface="+mn-lt"/>
                <a:ea typeface="+mn-ea"/>
                <a:cs typeface="+mn-cs"/>
              </a:rPr>
              <a:t>Υποβολή 1 αίτησης χρηματοδότησης στο </a:t>
            </a:r>
            <a:r>
              <a:rPr lang="el-GR" altLang="el-GR" sz="1600" b="0" kern="0" dirty="0">
                <a:latin typeface="+mn-lt"/>
                <a:ea typeface="+mn-ea"/>
                <a:cs typeface="+mn-cs"/>
              </a:rPr>
              <a:t>πλαίσιο της </a:t>
            </a:r>
            <a:r>
              <a:rPr lang="el-GR" altLang="el-GR" sz="1600" kern="0" dirty="0" smtClean="0">
                <a:latin typeface="+mn-lt"/>
                <a:ea typeface="+mn-ea"/>
                <a:cs typeface="+mn-cs"/>
              </a:rPr>
              <a:t>Πρόσκλησης </a:t>
            </a:r>
            <a:r>
              <a:rPr lang="en-US" altLang="el-GR" sz="1600" kern="0" dirty="0" smtClean="0">
                <a:latin typeface="+mn-lt"/>
                <a:ea typeface="+mn-ea"/>
                <a:cs typeface="+mn-cs"/>
              </a:rPr>
              <a:t>1449/14.6i.28.13.2</a:t>
            </a:r>
            <a:r>
              <a:rPr lang="el-GR" altLang="el-GR" sz="1600" kern="0" dirty="0" smtClean="0">
                <a:latin typeface="+mn-lt"/>
                <a:ea typeface="+mn-ea"/>
                <a:cs typeface="+mn-cs"/>
              </a:rPr>
              <a:t> </a:t>
            </a:r>
            <a:r>
              <a:rPr lang="el-GR" altLang="el-GR" sz="1600" b="0" i="1" kern="0" dirty="0" smtClean="0">
                <a:latin typeface="+mn-lt"/>
                <a:ea typeface="+mn-ea"/>
                <a:cs typeface="+mn-cs"/>
              </a:rPr>
              <a:t>(αξιολογήθηκε ως μη παραδεκτή):</a:t>
            </a:r>
            <a:endParaRPr lang="el-GR" altLang="el-GR" sz="1600" b="0" i="1" kern="0" dirty="0">
              <a:latin typeface="+mn-lt"/>
              <a:ea typeface="+mn-ea"/>
              <a:cs typeface="+mn-cs"/>
            </a:endParaRPr>
          </a:p>
          <a:p>
            <a:pPr marL="542925" indent="-180975" eaLnBrk="1" hangingPunct="1">
              <a:spcBef>
                <a:spcPts val="600"/>
              </a:spcBef>
              <a:spcAft>
                <a:spcPts val="1200"/>
              </a:spcAft>
              <a:buFont typeface="Arial" panose="020B0604020202020204" pitchFamily="34" charset="0"/>
              <a:buChar char="•"/>
              <a:defRPr/>
            </a:pPr>
            <a:r>
              <a:rPr lang="el-GR" altLang="el-GR" sz="1400" kern="0" dirty="0" smtClean="0">
                <a:latin typeface="+mn-lt"/>
                <a:ea typeface="+mn-ea"/>
                <a:cs typeface="+mn-cs"/>
              </a:rPr>
              <a:t>«Εξυγίανση </a:t>
            </a:r>
            <a:r>
              <a:rPr lang="el-GR" altLang="el-GR" sz="1400" kern="0" dirty="0">
                <a:latin typeface="+mn-lt"/>
                <a:ea typeface="+mn-ea"/>
                <a:cs typeface="+mn-cs"/>
              </a:rPr>
              <a:t>εδαφών της 9ης </a:t>
            </a:r>
            <a:r>
              <a:rPr lang="el-GR" altLang="el-GR" sz="1400" kern="0" dirty="0" err="1">
                <a:latin typeface="+mn-lt"/>
                <a:ea typeface="+mn-ea"/>
                <a:cs typeface="+mn-cs"/>
              </a:rPr>
              <a:t>ΜΣΕΠ</a:t>
            </a:r>
            <a:r>
              <a:rPr lang="el-GR" altLang="el-GR" sz="1400" kern="0" dirty="0">
                <a:latin typeface="+mn-lt"/>
                <a:ea typeface="+mn-ea"/>
                <a:cs typeface="+mn-cs"/>
              </a:rPr>
              <a:t> και αποκατάσταση </a:t>
            </a:r>
            <a:r>
              <a:rPr lang="el-GR" altLang="el-GR" sz="1400" kern="0" dirty="0" smtClean="0">
                <a:latin typeface="+mn-lt"/>
                <a:ea typeface="+mn-ea"/>
                <a:cs typeface="+mn-cs"/>
              </a:rPr>
              <a:t>περιοχής» </a:t>
            </a:r>
            <a:r>
              <a:rPr lang="el-GR" altLang="el-GR" sz="1400" kern="0" dirty="0" smtClean="0"/>
              <a:t>(Υπουργείο Εθνικής Άμυνας)</a:t>
            </a:r>
            <a:endParaRPr lang="el-GR" altLang="el-GR" sz="1400" kern="0" dirty="0" smtClean="0">
              <a:latin typeface="+mn-lt"/>
              <a:ea typeface="+mn-ea"/>
              <a:cs typeface="+mn-cs"/>
            </a:endParaRPr>
          </a:p>
          <a:p>
            <a:pPr marL="180975" indent="-180975" eaLnBrk="1" hangingPunct="1">
              <a:spcBef>
                <a:spcPts val="600"/>
              </a:spcBef>
              <a:spcAft>
                <a:spcPts val="1200"/>
              </a:spcAft>
              <a:buFont typeface="Wingdings" panose="05000000000000000000" pitchFamily="2" charset="2"/>
              <a:buChar char="Ø"/>
              <a:defRPr/>
            </a:pPr>
            <a:r>
              <a:rPr lang="el-GR" altLang="el-GR" sz="1600" b="0" kern="0" dirty="0" smtClean="0">
                <a:latin typeface="+mn-lt"/>
                <a:ea typeface="+mn-ea"/>
                <a:cs typeface="+mn-cs"/>
              </a:rPr>
              <a:t>Επιπλέον</a:t>
            </a:r>
            <a:r>
              <a:rPr lang="el-GR" altLang="el-GR" sz="1600" b="0" kern="0" dirty="0">
                <a:latin typeface="+mn-lt"/>
                <a:ea typeface="+mn-ea"/>
                <a:cs typeface="+mn-cs"/>
              </a:rPr>
              <a:t>, σε τελική φάση της διαδικασίας </a:t>
            </a:r>
            <a:r>
              <a:rPr lang="el-GR" altLang="el-GR" sz="1600" kern="0" dirty="0">
                <a:latin typeface="+mn-lt"/>
                <a:ea typeface="+mn-ea"/>
                <a:cs typeface="+mn-cs"/>
              </a:rPr>
              <a:t>αξιολόγησης σημαντικά </a:t>
            </a:r>
            <a:r>
              <a:rPr lang="el-GR" altLang="el-GR" sz="1600" kern="0" dirty="0" smtClean="0">
                <a:latin typeface="+mn-lt"/>
                <a:ea typeface="+mn-ea"/>
                <a:cs typeface="+mn-cs"/>
              </a:rPr>
              <a:t>έργα σε </a:t>
            </a:r>
            <a:r>
              <a:rPr lang="el-GR" altLang="el-GR" sz="1600" kern="0" dirty="0">
                <a:latin typeface="+mn-lt"/>
                <a:ea typeface="+mn-ea"/>
                <a:cs typeface="+mn-cs"/>
              </a:rPr>
              <a:t>νησιά </a:t>
            </a:r>
            <a:r>
              <a:rPr lang="el-GR" altLang="el-GR" sz="1600" b="0" kern="0" dirty="0">
                <a:latin typeface="+mn-lt"/>
                <a:ea typeface="+mn-ea"/>
                <a:cs typeface="+mn-cs"/>
              </a:rPr>
              <a:t>(Λέρος, Μήλος, Σύρος), όπου επιλύουν σοβαρά περιβαλλοντικά προβλήματα της ευρύτερης περιοχή </a:t>
            </a:r>
            <a:r>
              <a:rPr lang="el-GR" altLang="el-GR" sz="1600" b="0" kern="0" dirty="0" smtClean="0">
                <a:latin typeface="+mn-lt"/>
                <a:ea typeface="+mn-ea"/>
                <a:cs typeface="+mn-cs"/>
              </a:rPr>
              <a:t>τους</a:t>
            </a:r>
          </a:p>
          <a:p>
            <a:pPr marL="180975" indent="-180975" eaLnBrk="1" hangingPunct="1">
              <a:spcBef>
                <a:spcPts val="0"/>
              </a:spcBef>
              <a:buFont typeface="Wingdings" panose="05000000000000000000" pitchFamily="2" charset="2"/>
              <a:buChar char="Ø"/>
              <a:defRPr/>
            </a:pPr>
            <a:r>
              <a:rPr lang="el-GR" altLang="el-GR" sz="1600" b="0" kern="0" dirty="0">
                <a:latin typeface="+mn-lt"/>
                <a:ea typeface="+mn-ea"/>
                <a:cs typeface="+mn-cs"/>
              </a:rPr>
              <a:t>Η </a:t>
            </a:r>
            <a:r>
              <a:rPr lang="el-GR" altLang="el-GR" sz="1600" b="0" kern="0" dirty="0" err="1">
                <a:latin typeface="+mn-lt"/>
                <a:ea typeface="+mn-ea"/>
                <a:cs typeface="+mn-cs"/>
              </a:rPr>
              <a:t>ΕΥΔ</a:t>
            </a:r>
            <a:r>
              <a:rPr lang="el-GR" altLang="el-GR" sz="1600" b="0" kern="0" dirty="0">
                <a:latin typeface="+mn-lt"/>
                <a:ea typeface="+mn-ea"/>
                <a:cs typeface="+mn-cs"/>
              </a:rPr>
              <a:t>/ </a:t>
            </a:r>
            <a:r>
              <a:rPr lang="el-GR" altLang="el-GR" sz="1600" b="0" kern="0" dirty="0" err="1">
                <a:latin typeface="+mn-lt"/>
                <a:ea typeface="+mn-ea"/>
                <a:cs typeface="+mn-cs"/>
              </a:rPr>
              <a:t>ΕΠ</a:t>
            </a:r>
            <a:r>
              <a:rPr lang="el-GR" altLang="el-GR" sz="1600" b="0" kern="0" dirty="0">
                <a:latin typeface="+mn-lt"/>
                <a:ea typeface="+mn-ea"/>
                <a:cs typeface="+mn-cs"/>
              </a:rPr>
              <a:t>-</a:t>
            </a:r>
            <a:r>
              <a:rPr lang="el-GR" altLang="el-GR" sz="1600" b="0" kern="0" dirty="0" err="1">
                <a:latin typeface="+mn-lt"/>
                <a:ea typeface="+mn-ea"/>
                <a:cs typeface="+mn-cs"/>
              </a:rPr>
              <a:t>ΥΜΕΠΕΡΑΑ</a:t>
            </a:r>
            <a:r>
              <a:rPr lang="el-GR" altLang="el-GR" sz="1600" b="0" kern="0" dirty="0">
                <a:latin typeface="+mn-lt"/>
                <a:ea typeface="+mn-ea"/>
                <a:cs typeface="+mn-cs"/>
              </a:rPr>
              <a:t> έχει εκδώσει </a:t>
            </a:r>
            <a:r>
              <a:rPr lang="el-GR" altLang="el-GR" sz="1600" b="0" kern="0" dirty="0" smtClean="0">
                <a:latin typeface="+mn-lt"/>
                <a:ea typeface="+mn-ea"/>
                <a:cs typeface="+mn-cs"/>
              </a:rPr>
              <a:t>2 προσκλήσεις </a:t>
            </a:r>
            <a:r>
              <a:rPr lang="el-GR" altLang="el-GR" sz="1600" b="0" kern="0" dirty="0">
                <a:latin typeface="+mn-lt"/>
                <a:ea typeface="+mn-ea"/>
                <a:cs typeface="+mn-cs"/>
              </a:rPr>
              <a:t>και αξιολογεί </a:t>
            </a:r>
            <a:r>
              <a:rPr lang="el-GR" altLang="el-GR" sz="1600" kern="0" dirty="0" err="1">
                <a:latin typeface="+mn-lt"/>
                <a:ea typeface="+mn-ea"/>
                <a:cs typeface="+mn-cs"/>
              </a:rPr>
              <a:t>τμηματοποιημένα</a:t>
            </a:r>
            <a:r>
              <a:rPr lang="el-GR" altLang="el-GR" sz="1600" kern="0" dirty="0">
                <a:latin typeface="+mn-lt"/>
                <a:ea typeface="+mn-ea"/>
                <a:cs typeface="+mn-cs"/>
              </a:rPr>
              <a:t> </a:t>
            </a:r>
            <a:r>
              <a:rPr lang="el-GR" altLang="el-GR" sz="1600" kern="0" dirty="0" smtClean="0">
                <a:latin typeface="+mn-lt"/>
                <a:ea typeface="+mn-ea"/>
                <a:cs typeface="+mn-cs"/>
              </a:rPr>
              <a:t>και </a:t>
            </a:r>
            <a:r>
              <a:rPr lang="el-GR" altLang="el-GR" sz="1600" kern="0" dirty="0">
                <a:latin typeface="+mn-lt"/>
                <a:ea typeface="+mn-ea"/>
                <a:cs typeface="+mn-cs"/>
              </a:rPr>
              <a:t>ώριμα έργα</a:t>
            </a:r>
            <a:r>
              <a:rPr lang="el-GR" altLang="el-GR" sz="1600" b="0" kern="0" dirty="0">
                <a:latin typeface="+mn-lt"/>
                <a:ea typeface="+mn-ea"/>
                <a:cs typeface="+mn-cs"/>
              </a:rPr>
              <a:t>, </a:t>
            </a:r>
            <a:r>
              <a:rPr lang="el-GR" altLang="el-GR" sz="1600" b="0" kern="0" dirty="0" smtClean="0">
                <a:latin typeface="+mn-lt"/>
                <a:ea typeface="+mn-ea"/>
                <a:cs typeface="+mn-cs"/>
              </a:rPr>
              <a:t>σε </a:t>
            </a:r>
            <a:r>
              <a:rPr lang="el-GR" altLang="el-GR" sz="1600" b="0" kern="0" dirty="0">
                <a:latin typeface="+mn-lt"/>
                <a:ea typeface="+mn-ea"/>
                <a:cs typeface="+mn-cs"/>
              </a:rPr>
              <a:t>νησιά (ενδεικτικά: Νάξος, Λευκάδα, Ρόδος, Κως , Κάρπαθος, Κέα, Ίος, κ.α.) και στην ηπειρωτική χώρα (ενδεικτικά Ναύπακτος, Ηλεία, κ.α.), με στόχο την ολοκλήρωση της διαδικασίας εντός του 2017</a:t>
            </a:r>
            <a:r>
              <a:rPr lang="el-GR" altLang="el-GR" sz="1600" b="0" kern="0" dirty="0" smtClean="0">
                <a:latin typeface="+mn-lt"/>
                <a:ea typeface="+mn-ea"/>
                <a:cs typeface="+mn-cs"/>
              </a:rPr>
              <a:t>.</a:t>
            </a:r>
          </a:p>
          <a:p>
            <a:pPr marL="180975" indent="-180975" eaLnBrk="1" hangingPunct="1">
              <a:spcBef>
                <a:spcPts val="600"/>
              </a:spcBef>
              <a:buFont typeface="Wingdings" panose="05000000000000000000" pitchFamily="2" charset="2"/>
              <a:buChar char="Ø"/>
              <a:defRPr/>
            </a:pPr>
            <a:endParaRPr lang="el-GR" altLang="el-GR" sz="1600" b="0" kern="0" dirty="0">
              <a:latin typeface="+mn-lt"/>
              <a:ea typeface="+mn-ea"/>
              <a:cs typeface="+mn-cs"/>
            </a:endParaRPr>
          </a:p>
          <a:p>
            <a:pPr marL="180975" indent="-180975" eaLnBrk="1" hangingPunct="1">
              <a:buFont typeface="Wingdings" panose="05000000000000000000" pitchFamily="2" charset="2"/>
              <a:buChar char="Ø"/>
              <a:defRPr/>
            </a:pPr>
            <a:endParaRPr lang="el-GR" altLang="el-GR" sz="1400" kern="0" dirty="0">
              <a:latin typeface="+mn-lt"/>
              <a:ea typeface="+mn-ea"/>
              <a:cs typeface="+mn-cs"/>
            </a:endParaRPr>
          </a:p>
        </p:txBody>
      </p:sp>
    </p:spTree>
    <p:extLst>
      <p:ext uri="{BB962C8B-B14F-4D97-AF65-F5344CB8AC3E}">
        <p14:creationId xmlns:p14="http://schemas.microsoft.com/office/powerpoint/2010/main" val="1578036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457200" y="1219200"/>
            <a:ext cx="8229600" cy="609600"/>
          </a:xfrm>
        </p:spPr>
        <p:txBody>
          <a:bodyPr/>
          <a:lstStyle/>
          <a:p>
            <a:pPr marL="457200" indent="-457200" eaLnBrk="1" hangingPunct="1">
              <a:defRPr/>
            </a:pPr>
            <a:r>
              <a:rPr lang="el-GR" altLang="el-GR" sz="2800" dirty="0" smtClean="0">
                <a:latin typeface="+mn-lt"/>
                <a:ea typeface="+mn-ea"/>
                <a:cs typeface="+mn-cs"/>
              </a:rPr>
              <a:t>Ο ΤΟΜΕΑΣ ΠΕΡΙΒΑΛΛΟΝΤΟΣ</a:t>
            </a:r>
            <a:br>
              <a:rPr lang="el-GR" altLang="el-GR" sz="2800" dirty="0" smtClean="0">
                <a:latin typeface="+mn-lt"/>
                <a:ea typeface="+mn-ea"/>
                <a:cs typeface="+mn-cs"/>
              </a:rPr>
            </a:br>
            <a:r>
              <a:rPr lang="el-GR" altLang="el-GR" dirty="0" smtClean="0"/>
              <a:t/>
            </a:r>
            <a:br>
              <a:rPr lang="el-GR" altLang="el-GR" dirty="0" smtClean="0"/>
            </a:br>
            <a:endParaRPr lang="el-GR" altLang="el-GR" dirty="0" smtClean="0"/>
          </a:p>
        </p:txBody>
      </p:sp>
      <p:sp>
        <p:nvSpPr>
          <p:cNvPr id="4" name="Rectangle 5"/>
          <p:cNvSpPr>
            <a:spLocks noGrp="1" noChangeArrowheads="1"/>
          </p:cNvSpPr>
          <p:nvPr>
            <p:ph idx="1"/>
          </p:nvPr>
        </p:nvSpPr>
        <p:spPr>
          <a:xfrm>
            <a:off x="533400" y="1752600"/>
            <a:ext cx="7886700" cy="381000"/>
          </a:xfrm>
        </p:spPr>
        <p:txBody>
          <a:bodyPr/>
          <a:lstStyle/>
          <a:p>
            <a:pPr marL="0" indent="0" eaLnBrk="1" hangingPunct="1">
              <a:buFont typeface="Arial" charset="0"/>
              <a:buNone/>
              <a:defRPr/>
            </a:pPr>
            <a:r>
              <a:rPr lang="el-GR" altLang="el-GR" sz="1800" dirty="0" smtClean="0">
                <a:solidFill>
                  <a:srgbClr val="0070C0"/>
                </a:solidFill>
              </a:rPr>
              <a:t>ΣΥΝΟΠΤΙΚΗ ΕΙΚΟΝΑ ΠΡΟΟΔΟΥ </a:t>
            </a:r>
            <a:r>
              <a:rPr lang="el-GR" altLang="el-GR" sz="1800" i="1" dirty="0" smtClean="0">
                <a:solidFill>
                  <a:srgbClr val="0070C0"/>
                </a:solidFill>
              </a:rPr>
              <a:t>(έως 31.10.2017)</a:t>
            </a:r>
            <a:r>
              <a:rPr lang="el-GR" altLang="el-GR" sz="1800" b="1" dirty="0" smtClean="0">
                <a:solidFill>
                  <a:srgbClr val="0070C0"/>
                </a:solidFill>
              </a:rPr>
              <a:t>	</a:t>
            </a:r>
            <a:endParaRPr lang="el-GR" altLang="el-GR" sz="1800" b="1" dirty="0">
              <a:solidFill>
                <a:srgbClr val="0070C0"/>
              </a:solidFill>
            </a:endParaRPr>
          </a:p>
        </p:txBody>
      </p:sp>
      <p:graphicFrame>
        <p:nvGraphicFramePr>
          <p:cNvPr id="2" name="Πίνακας 1"/>
          <p:cNvGraphicFramePr>
            <a:graphicFrameLocks noGrp="1"/>
          </p:cNvGraphicFramePr>
          <p:nvPr>
            <p:extLst>
              <p:ext uri="{D42A27DB-BD31-4B8C-83A1-F6EECF244321}">
                <p14:modId xmlns:p14="http://schemas.microsoft.com/office/powerpoint/2010/main" val="4148916779"/>
              </p:ext>
            </p:extLst>
          </p:nvPr>
        </p:nvGraphicFramePr>
        <p:xfrm>
          <a:off x="522768" y="2514600"/>
          <a:ext cx="8229600" cy="2730696"/>
        </p:xfrm>
        <a:graphic>
          <a:graphicData uri="http://schemas.openxmlformats.org/drawingml/2006/table">
            <a:tbl>
              <a:tblPr>
                <a:tableStyleId>{2D5ABB26-0587-4C30-8999-92F81FD0307C}</a:tableStyleId>
              </a:tblPr>
              <a:tblGrid>
                <a:gridCol w="1600200"/>
                <a:gridCol w="838200"/>
                <a:gridCol w="762000"/>
                <a:gridCol w="838200"/>
                <a:gridCol w="838200"/>
                <a:gridCol w="990600"/>
                <a:gridCol w="1447800"/>
                <a:gridCol w="914400"/>
              </a:tblGrid>
              <a:tr h="533400">
                <a:tc>
                  <a:txBody>
                    <a:bodyPr/>
                    <a:lstStyle/>
                    <a:p>
                      <a:pPr algn="l" fontAlgn="b"/>
                      <a:r>
                        <a:rPr lang="el-GR" sz="1100" u="none" strike="noStrike" dirty="0">
                          <a:solidFill>
                            <a:schemeClr val="bg1"/>
                          </a:solidFill>
                          <a:effectLst/>
                          <a:latin typeface="Arial" panose="020B0604020202020204" pitchFamily="34" charset="0"/>
                          <a:cs typeface="Arial" panose="020B0604020202020204" pitchFamily="34" charset="0"/>
                        </a:rPr>
                        <a:t> </a:t>
                      </a:r>
                      <a:endParaRPr lang="el-GR" sz="1100" b="0" i="0" u="none" strike="noStrike" dirty="0">
                        <a:solidFill>
                          <a:schemeClr val="bg1"/>
                        </a:solidFill>
                        <a:effectLst/>
                        <a:latin typeface="Arial" panose="020B0604020202020204" pitchFamily="34" charset="0"/>
                        <a:cs typeface="Arial" panose="020B0604020202020204" pitchFamily="34" charset="0"/>
                      </a:endParaRPr>
                    </a:p>
                  </a:txBody>
                  <a:tcPr marL="10800" marR="10800" marT="0" marB="0" anchor="b">
                    <a:lnL w="12700" cap="flat" cmpd="sng" algn="ctr">
                      <a:solidFill>
                        <a:srgbClr val="007CD0"/>
                      </a:solidFill>
                      <a:prstDash val="solid"/>
                      <a:round/>
                      <a:headEnd type="none" w="med" len="med"/>
                      <a:tailEnd type="none" w="med" len="med"/>
                    </a:lnL>
                    <a:lnT w="12700" cap="flat" cmpd="sng" algn="ctr">
                      <a:solidFill>
                        <a:srgbClr val="007CD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u="none" strike="noStrike" dirty="0">
                          <a:solidFill>
                            <a:schemeClr val="bg1"/>
                          </a:solidFill>
                          <a:effectLst/>
                          <a:latin typeface="Arial" panose="020B0604020202020204" pitchFamily="34" charset="0"/>
                          <a:cs typeface="Arial" panose="020B0604020202020204" pitchFamily="34" charset="0"/>
                        </a:rPr>
                        <a:t>ΑΠ10</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10800" marR="10800" marT="0" marB="0" anchor="ctr">
                    <a:lnT w="12700" cap="flat" cmpd="sng" algn="ctr">
                      <a:solidFill>
                        <a:srgbClr val="007CD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u="none" strike="noStrike" dirty="0">
                          <a:solidFill>
                            <a:schemeClr val="bg1"/>
                          </a:solidFill>
                          <a:effectLst/>
                          <a:latin typeface="Arial" panose="020B0604020202020204" pitchFamily="34" charset="0"/>
                          <a:cs typeface="Arial" panose="020B0604020202020204" pitchFamily="34" charset="0"/>
                        </a:rPr>
                        <a:t>ΑΠ11</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10800" marR="10800" marT="0" marB="0" anchor="ctr">
                    <a:lnT w="12700" cap="flat" cmpd="sng" algn="ctr">
                      <a:solidFill>
                        <a:srgbClr val="007CD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u="none" strike="noStrike" dirty="0">
                          <a:solidFill>
                            <a:schemeClr val="bg1"/>
                          </a:solidFill>
                          <a:effectLst/>
                          <a:latin typeface="Arial" panose="020B0604020202020204" pitchFamily="34" charset="0"/>
                          <a:cs typeface="Arial" panose="020B0604020202020204" pitchFamily="34" charset="0"/>
                        </a:rPr>
                        <a:t>ΑΠ12</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10800" marR="10800" marT="0" marB="0" anchor="ctr">
                    <a:lnT w="12700" cap="flat" cmpd="sng" algn="ctr">
                      <a:solidFill>
                        <a:srgbClr val="007CD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u="none" strike="noStrike" dirty="0">
                          <a:solidFill>
                            <a:schemeClr val="bg1"/>
                          </a:solidFill>
                          <a:effectLst/>
                          <a:latin typeface="Arial" panose="020B0604020202020204" pitchFamily="34" charset="0"/>
                          <a:cs typeface="Arial" panose="020B0604020202020204" pitchFamily="34" charset="0"/>
                        </a:rPr>
                        <a:t>ΑΠ13</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10800" marR="10800" marT="0" marB="0" anchor="ctr">
                    <a:lnT w="12700" cap="flat" cmpd="sng" algn="ctr">
                      <a:solidFill>
                        <a:srgbClr val="007CD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u="none" strike="noStrike" dirty="0">
                          <a:solidFill>
                            <a:schemeClr val="bg1"/>
                          </a:solidFill>
                          <a:effectLst/>
                          <a:latin typeface="Arial" panose="020B0604020202020204" pitchFamily="34" charset="0"/>
                          <a:cs typeface="Arial" panose="020B0604020202020204" pitchFamily="34" charset="0"/>
                        </a:rPr>
                        <a:t>ΑΠ14</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10800" marR="10800" marT="0" marB="0" anchor="ctr">
                    <a:lnT w="12700" cap="flat" cmpd="sng" algn="ctr">
                      <a:solidFill>
                        <a:srgbClr val="007CD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100" b="1" u="none" strike="noStrike"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ΣΥΝΟΛΟ ΤΟΜΕΑ ΠΕΡΙΒΑΛΛΟΝΤΟΣ</a:t>
                      </a:r>
                      <a:endParaRPr lang="el-GR" sz="1100" b="1" i="0" u="none" strike="noStrike"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L="10800" marR="10800" marT="0" marB="0" anchor="ctr">
                    <a:lnT w="12700" cap="flat" cmpd="sng" algn="ctr">
                      <a:solidFill>
                        <a:srgbClr val="007CD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100" b="1" i="1" u="none" strike="noStrike" dirty="0">
                          <a:solidFill>
                            <a:schemeClr val="bg1"/>
                          </a:solidFill>
                          <a:effectLst/>
                          <a:latin typeface="Arial" panose="020B0604020202020204" pitchFamily="34" charset="0"/>
                          <a:cs typeface="Arial" panose="020B0604020202020204" pitchFamily="34" charset="0"/>
                        </a:rPr>
                        <a:t>ΠΟΣΟΣΤΟ επί του Ε.Π.</a:t>
                      </a:r>
                    </a:p>
                  </a:txBody>
                  <a:tcPr marL="10800" marR="10800" marT="0" marB="0" anchor="ctr">
                    <a:lnR w="12700" cap="flat" cmpd="sng" algn="ctr">
                      <a:solidFill>
                        <a:srgbClr val="007CD0"/>
                      </a:solidFill>
                      <a:prstDash val="solid"/>
                      <a:round/>
                      <a:headEnd type="none" w="med" len="med"/>
                      <a:tailEnd type="none" w="med" len="med"/>
                    </a:lnR>
                    <a:lnT w="12700" cap="flat" cmpd="sng" algn="ctr">
                      <a:solidFill>
                        <a:srgbClr val="007CD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66216">
                <a:tc>
                  <a:txBody>
                    <a:bodyPr/>
                    <a:lstStyle/>
                    <a:p>
                      <a:pPr algn="l" fontAlgn="b"/>
                      <a:r>
                        <a:rPr lang="el-GR" sz="1200" b="1" u="none" strike="noStrike" dirty="0">
                          <a:effectLst/>
                          <a:latin typeface="Arial" panose="020B0604020202020204" pitchFamily="34" charset="0"/>
                          <a:cs typeface="Arial" panose="020B0604020202020204" pitchFamily="34" charset="0"/>
                        </a:rPr>
                        <a:t>Συνολικός Π/Υ </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117,50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115,50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53,60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8,00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2.047,00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b"/>
                      <a:r>
                        <a:rPr lang="el-GR" sz="1400" b="1" u="none" strike="noStrike" dirty="0">
                          <a:effectLst/>
                          <a:latin typeface="Arial" panose="020B0604020202020204" pitchFamily="34" charset="0"/>
                          <a:cs typeface="Arial" panose="020B0604020202020204" pitchFamily="34" charset="0"/>
                        </a:rPr>
                        <a:t>2.341,60</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i="1" u="none" strike="noStrike" dirty="0">
                          <a:effectLst/>
                          <a:latin typeface="Arial" panose="020B0604020202020204" pitchFamily="34" charset="0"/>
                          <a:cs typeface="Arial" panose="020B0604020202020204" pitchFamily="34" charset="0"/>
                        </a:rPr>
                        <a:t>45,1%</a:t>
                      </a:r>
                      <a:endParaRPr lang="el-GR" sz="1200" b="0" i="1"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66216">
                <a:tc>
                  <a:txBody>
                    <a:bodyPr/>
                    <a:lstStyle/>
                    <a:p>
                      <a:pPr algn="l" fontAlgn="b"/>
                      <a:r>
                        <a:rPr lang="el-GR" sz="1200" b="1" u="none" strike="noStrike" dirty="0">
                          <a:effectLst/>
                          <a:latin typeface="Arial" panose="020B0604020202020204" pitchFamily="34" charset="0"/>
                          <a:cs typeface="Arial" panose="020B0604020202020204" pitchFamily="34" charset="0"/>
                        </a:rPr>
                        <a:t>Εξειδίκευση</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103,60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115,50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25,50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6,00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1.932,90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b"/>
                      <a:r>
                        <a:rPr lang="el-GR" sz="1400" b="1" u="none" strike="noStrike" dirty="0">
                          <a:effectLst/>
                          <a:latin typeface="Arial" panose="020B0604020202020204" pitchFamily="34" charset="0"/>
                          <a:cs typeface="Arial" panose="020B0604020202020204" pitchFamily="34" charset="0"/>
                        </a:rPr>
                        <a:t>2.183,50</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i="1" u="none" strike="noStrike" dirty="0">
                          <a:effectLst/>
                          <a:latin typeface="Arial" panose="020B0604020202020204" pitchFamily="34" charset="0"/>
                          <a:cs typeface="Arial" panose="020B0604020202020204" pitchFamily="34" charset="0"/>
                        </a:rPr>
                        <a:t>47,7%</a:t>
                      </a:r>
                      <a:endParaRPr lang="el-GR" sz="1200" b="0" i="1"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66216">
                <a:tc>
                  <a:txBody>
                    <a:bodyPr/>
                    <a:lstStyle/>
                    <a:p>
                      <a:pPr algn="l" fontAlgn="b"/>
                      <a:r>
                        <a:rPr lang="el-GR" sz="1200" b="1" u="none" strike="noStrike" dirty="0">
                          <a:effectLst/>
                          <a:latin typeface="Arial" panose="020B0604020202020204" pitchFamily="34" charset="0"/>
                          <a:cs typeface="Arial" panose="020B0604020202020204" pitchFamily="34" charset="0"/>
                        </a:rPr>
                        <a:t>Προσκλήσεις</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34,80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4,70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15,60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3,30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1.289,70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b"/>
                      <a:r>
                        <a:rPr lang="el-GR" sz="1400" b="1" u="none" strike="noStrike" dirty="0">
                          <a:effectLst/>
                          <a:latin typeface="Arial" panose="020B0604020202020204" pitchFamily="34" charset="0"/>
                          <a:cs typeface="Arial" panose="020B0604020202020204" pitchFamily="34" charset="0"/>
                        </a:rPr>
                        <a:t>1.348,10</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i="1" u="none" strike="noStrike" dirty="0">
                          <a:effectLst/>
                          <a:latin typeface="Arial" panose="020B0604020202020204" pitchFamily="34" charset="0"/>
                          <a:cs typeface="Arial" panose="020B0604020202020204" pitchFamily="34" charset="0"/>
                        </a:rPr>
                        <a:t>36,4%</a:t>
                      </a:r>
                      <a:endParaRPr lang="el-GR" sz="1200" b="0" i="1"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66216">
                <a:tc>
                  <a:txBody>
                    <a:bodyPr/>
                    <a:lstStyle/>
                    <a:p>
                      <a:pPr algn="l" fontAlgn="b"/>
                      <a:r>
                        <a:rPr lang="el-GR" sz="1200" b="1" u="none" strike="noStrike" dirty="0">
                          <a:effectLst/>
                          <a:latin typeface="Arial" panose="020B0604020202020204" pitchFamily="34" charset="0"/>
                          <a:cs typeface="Arial" panose="020B0604020202020204" pitchFamily="34" charset="0"/>
                        </a:rPr>
                        <a:t>Εντάξεις</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a:effectLst/>
                          <a:latin typeface="Arial" panose="020B0604020202020204" pitchFamily="34" charset="0"/>
                          <a:cs typeface="Arial" panose="020B0604020202020204" pitchFamily="34" charset="0"/>
                        </a:rPr>
                        <a:t>50,10</a:t>
                      </a:r>
                      <a:endParaRPr lang="el-GR" sz="1400" b="0" i="0" u="none" strike="noStrike">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4,40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17,30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3,80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1.147,60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b"/>
                      <a:r>
                        <a:rPr lang="el-GR" sz="1400" b="1" u="none" strike="noStrike" dirty="0">
                          <a:effectLst/>
                          <a:latin typeface="Arial" panose="020B0604020202020204" pitchFamily="34" charset="0"/>
                          <a:cs typeface="Arial" panose="020B0604020202020204" pitchFamily="34" charset="0"/>
                        </a:rPr>
                        <a:t>1.223,20</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i="1" u="none" strike="noStrike" dirty="0">
                          <a:effectLst/>
                          <a:latin typeface="Arial" panose="020B0604020202020204" pitchFamily="34" charset="0"/>
                          <a:cs typeface="Arial" panose="020B0604020202020204" pitchFamily="34" charset="0"/>
                        </a:rPr>
                        <a:t>38,4%</a:t>
                      </a:r>
                      <a:endParaRPr lang="el-GR" sz="1200" b="0" i="1"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66216">
                <a:tc>
                  <a:txBody>
                    <a:bodyPr/>
                    <a:lstStyle/>
                    <a:p>
                      <a:pPr algn="l" fontAlgn="b"/>
                      <a:r>
                        <a:rPr lang="el-GR" sz="1200" b="1" u="none" strike="noStrike" dirty="0">
                          <a:effectLst/>
                          <a:latin typeface="Arial" panose="020B0604020202020204" pitchFamily="34" charset="0"/>
                          <a:cs typeface="Arial" panose="020B0604020202020204" pitchFamily="34" charset="0"/>
                        </a:rPr>
                        <a:t>Νομικές Δεσμεύσεις</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25,80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a:effectLst/>
                          <a:latin typeface="Arial" panose="020B0604020202020204" pitchFamily="34" charset="0"/>
                          <a:cs typeface="Arial" panose="020B0604020202020204" pitchFamily="34" charset="0"/>
                        </a:rPr>
                        <a:t>4,20</a:t>
                      </a:r>
                      <a:endParaRPr lang="el-GR" sz="1400" b="0" i="0" u="none" strike="noStrike">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2,10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0,20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408,20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b"/>
                      <a:r>
                        <a:rPr lang="el-GR" sz="1400" b="1" u="none" strike="noStrike" dirty="0">
                          <a:effectLst/>
                          <a:latin typeface="Arial" panose="020B0604020202020204" pitchFamily="34" charset="0"/>
                          <a:cs typeface="Arial" panose="020B0604020202020204" pitchFamily="34" charset="0"/>
                        </a:rPr>
                        <a:t>440,50</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i="1" u="none" strike="noStrike" dirty="0">
                          <a:effectLst/>
                          <a:latin typeface="Arial" panose="020B0604020202020204" pitchFamily="34" charset="0"/>
                          <a:cs typeface="Arial" panose="020B0604020202020204" pitchFamily="34" charset="0"/>
                        </a:rPr>
                        <a:t>24,9%</a:t>
                      </a:r>
                      <a:endParaRPr lang="el-GR" sz="1200" b="0" i="1"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66216">
                <a:tc>
                  <a:txBody>
                    <a:bodyPr/>
                    <a:lstStyle/>
                    <a:p>
                      <a:pPr algn="l" fontAlgn="b"/>
                      <a:r>
                        <a:rPr lang="el-GR" sz="1200" b="1" u="none" strike="noStrike" dirty="0">
                          <a:effectLst/>
                          <a:latin typeface="Arial" panose="020B0604020202020204" pitchFamily="34" charset="0"/>
                          <a:cs typeface="Arial" panose="020B0604020202020204" pitchFamily="34" charset="0"/>
                        </a:rPr>
                        <a:t>Απορροφήσεις</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0,00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1,60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0,30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0,00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u="none" strike="noStrike" dirty="0">
                          <a:effectLst/>
                          <a:latin typeface="Arial" panose="020B0604020202020204" pitchFamily="34" charset="0"/>
                          <a:cs typeface="Arial" panose="020B0604020202020204" pitchFamily="34" charset="0"/>
                        </a:rPr>
                        <a:t>178,60</a:t>
                      </a:r>
                      <a:endParaRPr lang="el-GR" sz="1400" b="0"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b"/>
                      <a:r>
                        <a:rPr lang="el-GR" sz="1400" b="1" u="none" strike="noStrike" dirty="0">
                          <a:effectLst/>
                          <a:latin typeface="Arial" panose="020B0604020202020204" pitchFamily="34" charset="0"/>
                          <a:cs typeface="Arial" panose="020B0604020202020204" pitchFamily="34" charset="0"/>
                        </a:rPr>
                        <a:t>180,50</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i="1" u="none" strike="noStrike" dirty="0">
                          <a:effectLst/>
                          <a:latin typeface="Arial" panose="020B0604020202020204" pitchFamily="34" charset="0"/>
                          <a:cs typeface="Arial" panose="020B0604020202020204" pitchFamily="34" charset="0"/>
                        </a:rPr>
                        <a:t>34,2%</a:t>
                      </a:r>
                      <a:endParaRPr lang="el-GR" sz="1200" b="0" i="1"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5" name="Rectangle 5"/>
          <p:cNvSpPr txBox="1">
            <a:spLocks noChangeArrowheads="1"/>
          </p:cNvSpPr>
          <p:nvPr/>
        </p:nvSpPr>
        <p:spPr bwMode="auto">
          <a:xfrm>
            <a:off x="522768" y="2209800"/>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a:solidFill>
                  <a:schemeClr val="tx1"/>
                </a:solidFill>
                <a:latin typeface="+mn-lt"/>
              </a:defRPr>
            </a:lvl2pPr>
            <a:lvl3pPr marL="1143000" indent="-228600" algn="l" rtl="0" eaLnBrk="0" fontAlgn="base" hangingPunct="0">
              <a:lnSpc>
                <a:spcPct val="90000"/>
              </a:lnSpc>
              <a:spcBef>
                <a:spcPts val="500"/>
              </a:spcBef>
              <a:spcAft>
                <a:spcPct val="0"/>
              </a:spcAft>
              <a:buFont typeface="Arial" charset="0"/>
              <a:buChar char="•"/>
              <a:defRPr sz="2000">
                <a:solidFill>
                  <a:schemeClr val="tx1"/>
                </a:solidFill>
                <a:latin typeface="+mn-lt"/>
              </a:defRPr>
            </a:lvl3pPr>
            <a:lvl4pPr marL="1600200" indent="-228600" algn="l" rtl="0" eaLnBrk="0" fontAlgn="base" hangingPunct="0">
              <a:lnSpc>
                <a:spcPct val="90000"/>
              </a:lnSpc>
              <a:spcBef>
                <a:spcPts val="500"/>
              </a:spcBef>
              <a:spcAft>
                <a:spcPct val="0"/>
              </a:spcAft>
              <a:buFont typeface="Arial" charset="0"/>
              <a:buChar char="•"/>
              <a:defRPr>
                <a:solidFill>
                  <a:schemeClr val="tx1"/>
                </a:solidFill>
                <a:latin typeface="+mn-lt"/>
              </a:defRPr>
            </a:lvl4pPr>
            <a:lvl5pPr marL="2057400" indent="-228600" algn="l" rtl="0" eaLnBrk="0" fontAlgn="base" hangingPunct="0">
              <a:lnSpc>
                <a:spcPct val="90000"/>
              </a:lnSpc>
              <a:spcBef>
                <a:spcPts val="500"/>
              </a:spcBef>
              <a:spcAft>
                <a:spcPct val="0"/>
              </a:spcAft>
              <a:buFont typeface="Arial" charset="0"/>
              <a:buChar char="•"/>
              <a:defRPr>
                <a:solidFill>
                  <a:schemeClr val="tx1"/>
                </a:solidFill>
                <a:latin typeface="+mn-lt"/>
              </a:defRPr>
            </a:lvl5pPr>
            <a:lvl6pPr marL="2514600" indent="-228600" algn="l" rtl="0" fontAlgn="base">
              <a:lnSpc>
                <a:spcPct val="90000"/>
              </a:lnSpc>
              <a:spcBef>
                <a:spcPts val="500"/>
              </a:spcBef>
              <a:spcAft>
                <a:spcPct val="0"/>
              </a:spcAft>
              <a:buFont typeface="Arial" pitchFamily="34" charset="0"/>
              <a:buChar char="•"/>
              <a:defRPr>
                <a:solidFill>
                  <a:schemeClr val="tx1"/>
                </a:solidFill>
                <a:latin typeface="+mn-lt"/>
              </a:defRPr>
            </a:lvl6pPr>
            <a:lvl7pPr marL="2971800" indent="-228600" algn="l" rtl="0" fontAlgn="base">
              <a:lnSpc>
                <a:spcPct val="90000"/>
              </a:lnSpc>
              <a:spcBef>
                <a:spcPts val="500"/>
              </a:spcBef>
              <a:spcAft>
                <a:spcPct val="0"/>
              </a:spcAft>
              <a:buFont typeface="Arial" pitchFamily="34" charset="0"/>
              <a:buChar char="•"/>
              <a:defRPr>
                <a:solidFill>
                  <a:schemeClr val="tx1"/>
                </a:solidFill>
                <a:latin typeface="+mn-lt"/>
              </a:defRPr>
            </a:lvl7pPr>
            <a:lvl8pPr marL="3429000" indent="-228600" algn="l" rtl="0" fontAlgn="base">
              <a:lnSpc>
                <a:spcPct val="90000"/>
              </a:lnSpc>
              <a:spcBef>
                <a:spcPts val="500"/>
              </a:spcBef>
              <a:spcAft>
                <a:spcPct val="0"/>
              </a:spcAft>
              <a:buFont typeface="Arial" pitchFamily="34" charset="0"/>
              <a:buChar char="•"/>
              <a:defRPr>
                <a:solidFill>
                  <a:schemeClr val="tx1"/>
                </a:solidFill>
                <a:latin typeface="+mn-lt"/>
              </a:defRPr>
            </a:lvl8pPr>
            <a:lvl9pPr marL="3886200" indent="-228600" algn="l" rtl="0" fontAlgn="base">
              <a:lnSpc>
                <a:spcPct val="90000"/>
              </a:lnSpc>
              <a:spcBef>
                <a:spcPts val="500"/>
              </a:spcBef>
              <a:spcAft>
                <a:spcPct val="0"/>
              </a:spcAft>
              <a:buFont typeface="Arial" pitchFamily="34" charset="0"/>
              <a:buChar char="•"/>
              <a:defRPr>
                <a:solidFill>
                  <a:schemeClr val="tx1"/>
                </a:solidFill>
                <a:latin typeface="+mn-lt"/>
              </a:defRPr>
            </a:lvl9pPr>
          </a:lstStyle>
          <a:p>
            <a:pPr marL="0" indent="0" algn="ctr" eaLnBrk="1" hangingPunct="1">
              <a:buFont typeface="Arial" charset="0"/>
              <a:buNone/>
              <a:defRPr/>
            </a:pPr>
            <a:r>
              <a:rPr lang="el-GR" altLang="el-GR" sz="1800" b="1" kern="0" dirty="0" smtClean="0">
                <a:solidFill>
                  <a:srgbClr val="0070C0"/>
                </a:solidFill>
              </a:rPr>
              <a:t>Συνολική Δημόσια Δαπάνη </a:t>
            </a:r>
            <a:r>
              <a:rPr lang="el-GR" altLang="el-GR" sz="1800" b="1" i="1" kern="0" dirty="0" smtClean="0">
                <a:solidFill>
                  <a:srgbClr val="0070C0"/>
                </a:solidFill>
              </a:rPr>
              <a:t>(σε </a:t>
            </a:r>
            <a:r>
              <a:rPr lang="el-GR" altLang="el-GR" sz="1800" b="1" i="1" kern="0" dirty="0" err="1" smtClean="0">
                <a:solidFill>
                  <a:srgbClr val="0070C0"/>
                </a:solidFill>
              </a:rPr>
              <a:t>εκατ.€</a:t>
            </a:r>
            <a:r>
              <a:rPr lang="el-GR" altLang="el-GR" sz="1800" b="1" i="1" kern="0" dirty="0" smtClean="0">
                <a:solidFill>
                  <a:srgbClr val="0070C0"/>
                </a:solidFill>
              </a:rPr>
              <a:t>)</a:t>
            </a:r>
            <a:r>
              <a:rPr lang="el-GR" altLang="el-GR" sz="1800" b="1" kern="0" dirty="0" smtClean="0">
                <a:solidFill>
                  <a:srgbClr val="0070C0"/>
                </a:solidFill>
              </a:rPr>
              <a:t>	</a:t>
            </a:r>
            <a:endParaRPr lang="el-GR" altLang="el-GR" sz="1800" b="1" kern="0" dirty="0">
              <a:solidFill>
                <a:srgbClr val="0070C0"/>
              </a:solidFill>
            </a:endParaRPr>
          </a:p>
        </p:txBody>
      </p:sp>
    </p:spTree>
    <p:extLst>
      <p:ext uri="{BB962C8B-B14F-4D97-AF65-F5344CB8AC3E}">
        <p14:creationId xmlns:p14="http://schemas.microsoft.com/office/powerpoint/2010/main" val="29446782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ΛΥΜΑΤΑ</a:t>
            </a:r>
            <a:endParaRPr lang="el-GR" altLang="el-GR" sz="1800" i="1" kern="0" dirty="0" smtClean="0">
              <a:latin typeface="+mn-lt"/>
            </a:endParaRPr>
          </a:p>
        </p:txBody>
      </p:sp>
      <p:sp>
        <p:nvSpPr>
          <p:cNvPr id="3" name="Στρογγυλεμένο ορθογώνιο 2"/>
          <p:cNvSpPr/>
          <p:nvPr/>
        </p:nvSpPr>
        <p:spPr>
          <a:xfrm>
            <a:off x="3962400" y="5743575"/>
            <a:ext cx="1752600" cy="762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20 Προσκλήσεις</a:t>
            </a:r>
          </a:p>
          <a:p>
            <a:pPr algn="ctr"/>
            <a:r>
              <a:rPr lang="el-GR" sz="1400" dirty="0" smtClean="0"/>
              <a:t>(1ΕΥΔ/ΕΠ-ΥΜΕΠΕΡΑΑ</a:t>
            </a:r>
          </a:p>
          <a:p>
            <a:pPr algn="ctr"/>
            <a:r>
              <a:rPr lang="el-GR" sz="1400" dirty="0" smtClean="0"/>
              <a:t>19 </a:t>
            </a:r>
            <a:r>
              <a:rPr lang="el-GR" sz="1400" dirty="0" err="1" smtClean="0"/>
              <a:t>ΕΦΔ</a:t>
            </a:r>
            <a:r>
              <a:rPr lang="el-GR" sz="1400" dirty="0" smtClean="0"/>
              <a:t>)</a:t>
            </a:r>
            <a:endParaRPr lang="el-GR" sz="1400" dirty="0"/>
          </a:p>
        </p:txBody>
      </p:sp>
      <p:sp>
        <p:nvSpPr>
          <p:cNvPr id="10" name="Στρογγυλεμένο ορθογώνιο 9"/>
          <p:cNvSpPr/>
          <p:nvPr/>
        </p:nvSpPr>
        <p:spPr>
          <a:xfrm>
            <a:off x="1981200" y="5743575"/>
            <a:ext cx="1752600" cy="5715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Εξειδίκευση 13 Δράσεων</a:t>
            </a:r>
            <a:endParaRPr lang="el-GR" sz="1400" b="1" dirty="0"/>
          </a:p>
        </p:txBody>
      </p:sp>
      <p:sp>
        <p:nvSpPr>
          <p:cNvPr id="11" name="Στρογγυλεμένο ορθογώνιο 10"/>
          <p:cNvSpPr/>
          <p:nvPr/>
        </p:nvSpPr>
        <p:spPr>
          <a:xfrm>
            <a:off x="5867400" y="5753100"/>
            <a:ext cx="1828800" cy="7620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107 Εντάξεις</a:t>
            </a:r>
          </a:p>
          <a:p>
            <a:pPr algn="ctr"/>
            <a:r>
              <a:rPr lang="el-GR" sz="1400" dirty="0" smtClean="0"/>
              <a:t>(59 </a:t>
            </a:r>
            <a:r>
              <a:rPr lang="el-GR" sz="1400" dirty="0" err="1" smtClean="0"/>
              <a:t>ΕΥΔ</a:t>
            </a:r>
            <a:r>
              <a:rPr lang="el-GR" sz="1400" dirty="0" smtClean="0"/>
              <a:t>/</a:t>
            </a:r>
            <a:r>
              <a:rPr lang="el-GR" sz="1400" dirty="0" err="1" smtClean="0"/>
              <a:t>ΕΠ</a:t>
            </a:r>
            <a:r>
              <a:rPr lang="el-GR" sz="1400" dirty="0" smtClean="0"/>
              <a:t>-</a:t>
            </a:r>
            <a:r>
              <a:rPr lang="el-GR" sz="1400" dirty="0" err="1" smtClean="0"/>
              <a:t>ΥΜΕΠΕΡΑΑ</a:t>
            </a:r>
            <a:endParaRPr lang="el-GR" sz="1400" dirty="0" smtClean="0"/>
          </a:p>
          <a:p>
            <a:pPr algn="ctr"/>
            <a:r>
              <a:rPr lang="el-GR" sz="1400" dirty="0" smtClean="0"/>
              <a:t>48 </a:t>
            </a:r>
            <a:r>
              <a:rPr lang="el-GR" sz="1400" dirty="0" err="1" smtClean="0"/>
              <a:t>ΕΦΔ</a:t>
            </a:r>
            <a:r>
              <a:rPr lang="el-GR" sz="1400" dirty="0" smtClean="0"/>
              <a:t>)</a:t>
            </a:r>
            <a:endParaRPr lang="el-GR" sz="1400" dirty="0"/>
          </a:p>
        </p:txBody>
      </p:sp>
      <p:graphicFrame>
        <p:nvGraphicFramePr>
          <p:cNvPr id="8" name="Γράφημα 7"/>
          <p:cNvGraphicFramePr>
            <a:graphicFrameLocks/>
          </p:cNvGraphicFramePr>
          <p:nvPr>
            <p:extLst>
              <p:ext uri="{D42A27DB-BD31-4B8C-83A1-F6EECF244321}">
                <p14:modId xmlns:p14="http://schemas.microsoft.com/office/powerpoint/2010/main" val="2599248482"/>
              </p:ext>
            </p:extLst>
          </p:nvPr>
        </p:nvGraphicFramePr>
        <p:xfrm>
          <a:off x="990600" y="1828800"/>
          <a:ext cx="7543800" cy="3924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1423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ΛΥΜΑΤΑ</a:t>
            </a:r>
            <a:endParaRPr lang="el-GR" altLang="el-GR" sz="1800" i="1" kern="0" dirty="0" smtClean="0">
              <a:latin typeface="+mn-lt"/>
            </a:endParaRPr>
          </a:p>
        </p:txBody>
      </p:sp>
      <p:sp>
        <p:nvSpPr>
          <p:cNvPr id="5" name="Rectangle 4"/>
          <p:cNvSpPr txBox="1">
            <a:spLocks noChangeArrowheads="1"/>
          </p:cNvSpPr>
          <p:nvPr/>
        </p:nvSpPr>
        <p:spPr bwMode="auto">
          <a:xfrm>
            <a:off x="381000" y="1905000"/>
            <a:ext cx="8458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spcAft>
                <a:spcPts val="600"/>
              </a:spcAft>
              <a:defRPr/>
            </a:pPr>
            <a:r>
              <a:rPr lang="el-GR" altLang="el-GR" sz="1600" kern="0" dirty="0">
                <a:solidFill>
                  <a:schemeClr val="accent1">
                    <a:lumMod val="75000"/>
                  </a:schemeClr>
                </a:solidFill>
                <a:latin typeface="+mn-lt"/>
                <a:ea typeface="+mn-ea"/>
                <a:cs typeface="+mn-cs"/>
              </a:rPr>
              <a:t>Ενταγμένα έργα </a:t>
            </a:r>
            <a:r>
              <a:rPr lang="el-GR" altLang="el-GR" sz="1600" kern="0" dirty="0" smtClean="0">
                <a:solidFill>
                  <a:schemeClr val="accent1">
                    <a:lumMod val="75000"/>
                  </a:schemeClr>
                </a:solidFill>
                <a:latin typeface="+mn-lt"/>
                <a:ea typeface="+mn-ea"/>
                <a:cs typeface="+mn-cs"/>
              </a:rPr>
              <a:t>υποδομής για τη διαχείριση λυμάτων</a:t>
            </a:r>
          </a:p>
          <a:p>
            <a:pPr marL="180975" indent="-180975" eaLnBrk="1" hangingPunct="1">
              <a:spcBef>
                <a:spcPts val="1200"/>
              </a:spcBef>
              <a:spcAft>
                <a:spcPts val="1200"/>
              </a:spcAft>
              <a:buFont typeface="Wingdings" panose="05000000000000000000" pitchFamily="2" charset="2"/>
              <a:buChar char="Ø"/>
              <a:defRPr/>
            </a:pPr>
            <a:r>
              <a:rPr lang="el-GR" altLang="el-GR" sz="1600" kern="0" dirty="0">
                <a:latin typeface="+mn-lt"/>
                <a:ea typeface="+mn-ea"/>
                <a:cs typeface="+mn-cs"/>
              </a:rPr>
              <a:t>Δίκτυα αποχέτευσης ακαθάρτων (εσωτερικά και εξωτερικά δίκτυα) σε οικισμούς </a:t>
            </a:r>
            <a:r>
              <a:rPr lang="el-GR" altLang="el-GR" sz="1600" kern="0" dirty="0" err="1">
                <a:latin typeface="+mn-lt"/>
                <a:ea typeface="+mn-ea"/>
                <a:cs typeface="+mn-cs"/>
              </a:rPr>
              <a:t>Γ΄</a:t>
            </a:r>
            <a:r>
              <a:rPr lang="el-GR" altLang="el-GR" sz="1600" kern="0" dirty="0">
                <a:latin typeface="+mn-lt"/>
                <a:ea typeface="+mn-ea"/>
                <a:cs typeface="+mn-cs"/>
              </a:rPr>
              <a:t> </a:t>
            </a:r>
            <a:r>
              <a:rPr lang="el-GR" altLang="el-GR" sz="1600" kern="0" dirty="0" smtClean="0">
                <a:latin typeface="+mn-lt"/>
                <a:ea typeface="+mn-ea"/>
                <a:cs typeface="+mn-cs"/>
              </a:rPr>
              <a:t>προτεραιότητας</a:t>
            </a:r>
          </a:p>
          <a:p>
            <a:pPr marL="180975" indent="-180975" eaLnBrk="1" hangingPunct="1">
              <a:spcBef>
                <a:spcPts val="1200"/>
              </a:spcBef>
              <a:spcAft>
                <a:spcPts val="1200"/>
              </a:spcAft>
              <a:buFont typeface="Wingdings" panose="05000000000000000000" pitchFamily="2" charset="2"/>
              <a:buChar char="Ø"/>
              <a:defRPr/>
            </a:pPr>
            <a:r>
              <a:rPr lang="el-GR" altLang="el-GR" sz="1600" kern="0" dirty="0" smtClean="0">
                <a:latin typeface="+mn-lt"/>
                <a:ea typeface="+mn-ea"/>
                <a:cs typeface="+mn-cs"/>
              </a:rPr>
              <a:t>Νέες </a:t>
            </a:r>
            <a:r>
              <a:rPr lang="el-GR" altLang="el-GR" sz="1600" kern="0" dirty="0">
                <a:latin typeface="+mn-lt"/>
                <a:ea typeface="+mn-ea"/>
                <a:cs typeface="+mn-cs"/>
              </a:rPr>
              <a:t>Εγκαταστάσεις Επεξεργασίας Λυμάτων (</a:t>
            </a:r>
            <a:r>
              <a:rPr lang="el-GR" altLang="el-GR" sz="1600" kern="0" dirty="0" err="1">
                <a:latin typeface="+mn-lt"/>
                <a:ea typeface="+mn-ea"/>
                <a:cs typeface="+mn-cs"/>
              </a:rPr>
              <a:t>ΕΕΛ</a:t>
            </a:r>
            <a:r>
              <a:rPr lang="el-GR" altLang="el-GR" sz="1600" kern="0" dirty="0">
                <a:latin typeface="+mn-lt"/>
                <a:ea typeface="+mn-ea"/>
                <a:cs typeface="+mn-cs"/>
              </a:rPr>
              <a:t>) σε οικισμούς </a:t>
            </a:r>
            <a:r>
              <a:rPr lang="el-GR" altLang="el-GR" sz="1600" kern="0" dirty="0" err="1">
                <a:latin typeface="+mn-lt"/>
                <a:ea typeface="+mn-ea"/>
                <a:cs typeface="+mn-cs"/>
              </a:rPr>
              <a:t>Γ΄</a:t>
            </a:r>
            <a:r>
              <a:rPr lang="el-GR" altLang="el-GR" sz="1600" kern="0" dirty="0">
                <a:latin typeface="+mn-lt"/>
                <a:ea typeface="+mn-ea"/>
                <a:cs typeface="+mn-cs"/>
              </a:rPr>
              <a:t> </a:t>
            </a:r>
            <a:r>
              <a:rPr lang="el-GR" altLang="el-GR" sz="1600" kern="0" dirty="0" smtClean="0">
                <a:latin typeface="+mn-lt"/>
                <a:ea typeface="+mn-ea"/>
                <a:cs typeface="+mn-cs"/>
              </a:rPr>
              <a:t>προτεραιότητας</a:t>
            </a:r>
            <a:endParaRPr lang="el-GR" altLang="el-GR" sz="1600" kern="0" dirty="0">
              <a:latin typeface="+mn-lt"/>
              <a:ea typeface="+mn-ea"/>
              <a:cs typeface="+mn-cs"/>
            </a:endParaRPr>
          </a:p>
          <a:p>
            <a:pPr marL="180975" indent="-180975" eaLnBrk="1" hangingPunct="1">
              <a:spcBef>
                <a:spcPts val="1200"/>
              </a:spcBef>
              <a:spcAft>
                <a:spcPts val="1200"/>
              </a:spcAft>
              <a:buFont typeface="Wingdings" panose="05000000000000000000" pitchFamily="2" charset="2"/>
              <a:buChar char="Ø"/>
              <a:defRPr/>
            </a:pPr>
            <a:r>
              <a:rPr lang="el-GR" altLang="el-GR" sz="1600" kern="0" dirty="0" smtClean="0">
                <a:latin typeface="+mn-lt"/>
                <a:ea typeface="+mn-ea"/>
                <a:cs typeface="+mn-cs"/>
              </a:rPr>
              <a:t>Αύξηση </a:t>
            </a:r>
            <a:r>
              <a:rPr lang="el-GR" altLang="el-GR" sz="1600" kern="0" dirty="0">
                <a:latin typeface="+mn-lt"/>
                <a:ea typeface="+mn-ea"/>
                <a:cs typeface="+mn-cs"/>
              </a:rPr>
              <a:t>δυναμικότητας (επέκταση) υφισταμένων </a:t>
            </a:r>
            <a:r>
              <a:rPr lang="el-GR" altLang="el-GR" sz="1600" kern="0" dirty="0" err="1">
                <a:latin typeface="+mn-lt"/>
                <a:ea typeface="+mn-ea"/>
                <a:cs typeface="+mn-cs"/>
              </a:rPr>
              <a:t>ΕΕΛ</a:t>
            </a:r>
            <a:r>
              <a:rPr lang="el-GR" altLang="el-GR" sz="1600" kern="0" dirty="0">
                <a:latin typeface="+mn-lt"/>
                <a:ea typeface="+mn-ea"/>
                <a:cs typeface="+mn-cs"/>
              </a:rPr>
              <a:t> οικισμών Γ </a:t>
            </a:r>
            <a:r>
              <a:rPr lang="el-GR" altLang="el-GR" sz="1600" kern="0" dirty="0" smtClean="0">
                <a:latin typeface="+mn-lt"/>
                <a:ea typeface="+mn-ea"/>
                <a:cs typeface="+mn-cs"/>
              </a:rPr>
              <a:t>προτεραιότητας</a:t>
            </a:r>
            <a:endParaRPr lang="el-GR" altLang="el-GR" sz="1600" kern="0" dirty="0">
              <a:latin typeface="+mn-lt"/>
              <a:ea typeface="+mn-ea"/>
              <a:cs typeface="+mn-cs"/>
            </a:endParaRPr>
          </a:p>
          <a:p>
            <a:pPr marL="180975" indent="-180975" eaLnBrk="1" hangingPunct="1">
              <a:spcBef>
                <a:spcPts val="1200"/>
              </a:spcBef>
              <a:spcAft>
                <a:spcPts val="1200"/>
              </a:spcAft>
              <a:buFont typeface="Wingdings" panose="05000000000000000000" pitchFamily="2" charset="2"/>
              <a:buChar char="Ø"/>
              <a:defRPr/>
            </a:pPr>
            <a:r>
              <a:rPr lang="el-GR" altLang="el-GR" sz="1600" kern="0" dirty="0" smtClean="0">
                <a:latin typeface="+mn-lt"/>
                <a:ea typeface="+mn-ea"/>
                <a:cs typeface="+mn-cs"/>
              </a:rPr>
              <a:t>Αύξηση </a:t>
            </a:r>
            <a:r>
              <a:rPr lang="el-GR" altLang="el-GR" sz="1600" kern="0" dirty="0">
                <a:latin typeface="+mn-lt"/>
                <a:ea typeface="+mn-ea"/>
                <a:cs typeface="+mn-cs"/>
              </a:rPr>
              <a:t>δυναμικότητας (επέκταση) υφισταμένων </a:t>
            </a:r>
            <a:r>
              <a:rPr lang="el-GR" altLang="el-GR" sz="1600" kern="0" dirty="0" err="1">
                <a:latin typeface="+mn-lt"/>
                <a:ea typeface="+mn-ea"/>
                <a:cs typeface="+mn-cs"/>
              </a:rPr>
              <a:t>ΕΕΛ</a:t>
            </a:r>
            <a:r>
              <a:rPr lang="el-GR" altLang="el-GR" sz="1600" kern="0" dirty="0">
                <a:latin typeface="+mn-lt"/>
                <a:ea typeface="+mn-ea"/>
                <a:cs typeface="+mn-cs"/>
              </a:rPr>
              <a:t> οικισμών Α και Β </a:t>
            </a:r>
            <a:r>
              <a:rPr lang="el-GR" altLang="el-GR" sz="1600" kern="0" dirty="0" smtClean="0">
                <a:latin typeface="+mn-lt"/>
                <a:ea typeface="+mn-ea"/>
                <a:cs typeface="+mn-cs"/>
              </a:rPr>
              <a:t>προτεραιότητας</a:t>
            </a:r>
            <a:endParaRPr lang="el-GR" altLang="el-GR" sz="1600" kern="0" dirty="0">
              <a:latin typeface="+mn-lt"/>
              <a:ea typeface="+mn-ea"/>
              <a:cs typeface="+mn-cs"/>
            </a:endParaRPr>
          </a:p>
          <a:p>
            <a:pPr marL="180975" indent="-180975" eaLnBrk="1" hangingPunct="1">
              <a:spcBef>
                <a:spcPts val="1200"/>
              </a:spcBef>
              <a:spcAft>
                <a:spcPts val="1200"/>
              </a:spcAft>
              <a:buFont typeface="Wingdings" panose="05000000000000000000" pitchFamily="2" charset="2"/>
              <a:buChar char="Ø"/>
              <a:defRPr/>
            </a:pPr>
            <a:r>
              <a:rPr lang="el-GR" altLang="el-GR" sz="1600" kern="0" dirty="0" smtClean="0">
                <a:latin typeface="+mn-lt"/>
                <a:ea typeface="+mn-ea"/>
                <a:cs typeface="+mn-cs"/>
              </a:rPr>
              <a:t>Ολοκλήρωση </a:t>
            </a:r>
            <a:r>
              <a:rPr lang="el-GR" altLang="el-GR" sz="1600" kern="0" dirty="0">
                <a:latin typeface="+mn-lt"/>
                <a:ea typeface="+mn-ea"/>
                <a:cs typeface="+mn-cs"/>
              </a:rPr>
              <a:t>υποδομών επεξεργασίας αστικών λυμάτων οικισμών Β προτεραιότητας που συγχρηματοδοτήθηκαν κατά την Προγραμματική Περίοδο 2007-2013.</a:t>
            </a:r>
          </a:p>
          <a:p>
            <a:pPr eaLnBrk="1" hangingPunct="1">
              <a:spcAft>
                <a:spcPts val="600"/>
              </a:spcAft>
              <a:defRPr/>
            </a:pPr>
            <a:endParaRPr lang="el-GR" altLang="el-GR" sz="1600" kern="0" dirty="0" smtClean="0">
              <a:solidFill>
                <a:schemeClr val="accent1">
                  <a:lumMod val="75000"/>
                </a:schemeClr>
              </a:solidFill>
              <a:latin typeface="+mn-lt"/>
              <a:ea typeface="+mn-ea"/>
              <a:cs typeface="+mn-cs"/>
            </a:endParaRPr>
          </a:p>
        </p:txBody>
      </p:sp>
    </p:spTree>
    <p:extLst>
      <p:ext uri="{BB962C8B-B14F-4D97-AF65-F5344CB8AC3E}">
        <p14:creationId xmlns:p14="http://schemas.microsoft.com/office/powerpoint/2010/main" val="39550748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114425"/>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457200" y="1552575"/>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ΛΥΜΑΤΑ</a:t>
            </a:r>
            <a:endParaRPr lang="el-GR" altLang="el-GR" sz="1800" i="1" kern="0" dirty="0" smtClean="0">
              <a:latin typeface="+mn-lt"/>
            </a:endParaRPr>
          </a:p>
        </p:txBody>
      </p:sp>
      <p:sp>
        <p:nvSpPr>
          <p:cNvPr id="5" name="Rectangle 4"/>
          <p:cNvSpPr txBox="1">
            <a:spLocks noChangeArrowheads="1"/>
          </p:cNvSpPr>
          <p:nvPr/>
        </p:nvSpPr>
        <p:spPr bwMode="auto">
          <a:xfrm>
            <a:off x="533400" y="1905000"/>
            <a:ext cx="8077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spcAft>
                <a:spcPts val="1800"/>
              </a:spcAft>
              <a:defRPr/>
            </a:pPr>
            <a:r>
              <a:rPr lang="el-GR" altLang="el-GR" sz="1600" kern="0" dirty="0">
                <a:solidFill>
                  <a:schemeClr val="accent1">
                    <a:lumMod val="75000"/>
                  </a:schemeClr>
                </a:solidFill>
                <a:latin typeface="+mn-lt"/>
                <a:ea typeface="+mn-ea"/>
                <a:cs typeface="+mn-cs"/>
              </a:rPr>
              <a:t>Ενταγμένα έργα </a:t>
            </a:r>
            <a:r>
              <a:rPr lang="el-GR" altLang="el-GR" sz="1600" kern="0" dirty="0" smtClean="0">
                <a:solidFill>
                  <a:schemeClr val="accent1">
                    <a:lumMod val="75000"/>
                  </a:schemeClr>
                </a:solidFill>
                <a:latin typeface="+mn-lt"/>
                <a:ea typeface="+mn-ea"/>
                <a:cs typeface="+mn-cs"/>
              </a:rPr>
              <a:t>διαχειριστικής αρμοδιότητας </a:t>
            </a:r>
            <a:r>
              <a:rPr lang="el-GR" altLang="el-GR" sz="1600" kern="0" dirty="0" err="1">
                <a:solidFill>
                  <a:schemeClr val="accent1">
                    <a:lumMod val="75000"/>
                  </a:schemeClr>
                </a:solidFill>
                <a:latin typeface="+mn-lt"/>
                <a:ea typeface="+mn-ea"/>
                <a:cs typeface="+mn-cs"/>
              </a:rPr>
              <a:t>ΕΥΔ</a:t>
            </a:r>
            <a:r>
              <a:rPr lang="el-GR" altLang="el-GR" sz="1600" kern="0" dirty="0">
                <a:solidFill>
                  <a:schemeClr val="accent1">
                    <a:lumMod val="75000"/>
                  </a:schemeClr>
                </a:solidFill>
                <a:latin typeface="+mn-lt"/>
                <a:ea typeface="+mn-ea"/>
                <a:cs typeface="+mn-cs"/>
              </a:rPr>
              <a:t>/</a:t>
            </a:r>
            <a:r>
              <a:rPr lang="el-GR" altLang="el-GR" sz="1600" kern="0" dirty="0" err="1">
                <a:solidFill>
                  <a:schemeClr val="accent1">
                    <a:lumMod val="75000"/>
                  </a:schemeClr>
                </a:solidFill>
                <a:latin typeface="+mn-lt"/>
                <a:ea typeface="+mn-ea"/>
                <a:cs typeface="+mn-cs"/>
              </a:rPr>
              <a:t>ΕΠ</a:t>
            </a:r>
            <a:r>
              <a:rPr lang="el-GR" altLang="el-GR" sz="1600" kern="0" dirty="0">
                <a:solidFill>
                  <a:schemeClr val="accent1">
                    <a:lumMod val="75000"/>
                  </a:schemeClr>
                </a:solidFill>
                <a:latin typeface="+mn-lt"/>
                <a:ea typeface="+mn-ea"/>
                <a:cs typeface="+mn-cs"/>
              </a:rPr>
              <a:t>-</a:t>
            </a:r>
            <a:r>
              <a:rPr lang="el-GR" altLang="el-GR" sz="1600" kern="0" dirty="0" err="1">
                <a:solidFill>
                  <a:schemeClr val="accent1">
                    <a:lumMod val="75000"/>
                  </a:schemeClr>
                </a:solidFill>
                <a:latin typeface="+mn-lt"/>
                <a:ea typeface="+mn-ea"/>
                <a:cs typeface="+mn-cs"/>
              </a:rPr>
              <a:t>ΥΜΕΠΕΡΑΑ</a:t>
            </a:r>
            <a:endParaRPr lang="el-GR" altLang="el-GR" sz="1600" kern="0" dirty="0">
              <a:solidFill>
                <a:schemeClr val="accent1">
                  <a:lumMod val="75000"/>
                </a:schemeClr>
              </a:solidFill>
              <a:latin typeface="+mn-lt"/>
              <a:ea typeface="+mn-ea"/>
              <a:cs typeface="+mn-cs"/>
            </a:endParaRPr>
          </a:p>
          <a:p>
            <a:pPr marL="180975" indent="-180975" eaLnBrk="1" hangingPunct="1">
              <a:spcBef>
                <a:spcPts val="600"/>
              </a:spcBef>
              <a:spcAft>
                <a:spcPts val="600"/>
              </a:spcAft>
              <a:buFont typeface="Wingdings" panose="05000000000000000000" pitchFamily="2" charset="2"/>
              <a:buChar char="Ø"/>
              <a:defRPr/>
            </a:pPr>
            <a:r>
              <a:rPr lang="el-GR" altLang="el-GR" sz="1600" kern="0" dirty="0">
                <a:latin typeface="+mn-lt"/>
                <a:ea typeface="+mn-ea"/>
                <a:cs typeface="+mn-cs"/>
              </a:rPr>
              <a:t>59 έργα </a:t>
            </a:r>
            <a:r>
              <a:rPr lang="el-GR" altLang="el-GR" sz="1600" b="0" kern="0" dirty="0">
                <a:latin typeface="+mn-lt"/>
                <a:ea typeface="+mn-ea"/>
                <a:cs typeface="+mn-cs"/>
              </a:rPr>
              <a:t>διαχειριστικής αρμοδιότητας της </a:t>
            </a:r>
            <a:r>
              <a:rPr lang="el-GR" altLang="el-GR" sz="1600" b="0" kern="0" dirty="0" err="1" smtClean="0">
                <a:latin typeface="+mn-lt"/>
                <a:ea typeface="+mn-ea"/>
                <a:cs typeface="+mn-cs"/>
              </a:rPr>
              <a:t>ΕΥΔ</a:t>
            </a:r>
            <a:r>
              <a:rPr lang="el-GR" altLang="el-GR" sz="1600" b="0" kern="0" dirty="0" smtClean="0">
                <a:latin typeface="+mn-lt"/>
                <a:ea typeface="+mn-ea"/>
                <a:cs typeface="+mn-cs"/>
              </a:rPr>
              <a:t>/</a:t>
            </a:r>
            <a:r>
              <a:rPr lang="el-GR" altLang="el-GR" sz="1600" b="0" kern="0" dirty="0" err="1" smtClean="0">
                <a:latin typeface="+mn-lt"/>
                <a:ea typeface="+mn-ea"/>
                <a:cs typeface="+mn-cs"/>
              </a:rPr>
              <a:t>ΕΠ</a:t>
            </a:r>
            <a:r>
              <a:rPr lang="el-GR" altLang="el-GR" sz="1600" b="0" kern="0" dirty="0" smtClean="0">
                <a:latin typeface="+mn-lt"/>
                <a:ea typeface="+mn-ea"/>
                <a:cs typeface="+mn-cs"/>
              </a:rPr>
              <a:t>-</a:t>
            </a:r>
            <a:r>
              <a:rPr lang="el-GR" altLang="el-GR" sz="1600" b="0" kern="0" dirty="0" err="1" smtClean="0">
                <a:latin typeface="+mn-lt"/>
                <a:ea typeface="+mn-ea"/>
                <a:cs typeface="+mn-cs"/>
              </a:rPr>
              <a:t>ΥΜΕΠΕΡΑΑ</a:t>
            </a:r>
            <a:endParaRPr lang="el-GR" altLang="el-GR" sz="1600" b="0" kern="0" dirty="0" smtClean="0">
              <a:latin typeface="+mn-lt"/>
              <a:ea typeface="+mn-ea"/>
              <a:cs typeface="+mn-cs"/>
            </a:endParaRPr>
          </a:p>
          <a:p>
            <a:pPr marL="895350" indent="-180975" eaLnBrk="1" hangingPunct="1">
              <a:spcBef>
                <a:spcPts val="0"/>
              </a:spcBef>
              <a:spcAft>
                <a:spcPts val="600"/>
              </a:spcAft>
              <a:buFont typeface="Arial" panose="020B0604020202020204" pitchFamily="34" charset="0"/>
              <a:buChar char="•"/>
              <a:defRPr/>
            </a:pPr>
            <a:r>
              <a:rPr lang="el-GR" altLang="el-GR" sz="1600" kern="0" dirty="0" err="1">
                <a:latin typeface="+mn-lt"/>
                <a:ea typeface="+mn-ea"/>
                <a:cs typeface="+mn-cs"/>
              </a:rPr>
              <a:t>τ</a:t>
            </a:r>
            <a:r>
              <a:rPr lang="el-GR" altLang="el-GR" sz="1600" kern="0" dirty="0" err="1" smtClean="0">
                <a:latin typeface="+mn-lt"/>
                <a:ea typeface="+mn-ea"/>
                <a:cs typeface="+mn-cs"/>
              </a:rPr>
              <a:t>μηματοποιημένα</a:t>
            </a:r>
            <a:r>
              <a:rPr lang="el-GR" altLang="el-GR" sz="1600" kern="0" dirty="0" smtClean="0">
                <a:latin typeface="+mn-lt"/>
                <a:ea typeface="+mn-ea"/>
                <a:cs typeface="+mn-cs"/>
              </a:rPr>
              <a:t> </a:t>
            </a:r>
            <a:r>
              <a:rPr lang="el-GR" altLang="el-GR" sz="1600" kern="0" dirty="0">
                <a:latin typeface="+mn-lt"/>
                <a:ea typeface="+mn-ea"/>
                <a:cs typeface="+mn-cs"/>
              </a:rPr>
              <a:t>από το </a:t>
            </a:r>
            <a:r>
              <a:rPr lang="el-GR" altLang="el-GR" sz="1600" kern="0" dirty="0" err="1">
                <a:latin typeface="+mn-lt"/>
                <a:ea typeface="+mn-ea"/>
                <a:cs typeface="+mn-cs"/>
              </a:rPr>
              <a:t>ΕΠ</a:t>
            </a:r>
            <a:r>
              <a:rPr lang="el-GR" altLang="el-GR" sz="1600" kern="0" dirty="0">
                <a:latin typeface="+mn-lt"/>
                <a:ea typeface="+mn-ea"/>
                <a:cs typeface="+mn-cs"/>
              </a:rPr>
              <a:t>-</a:t>
            </a:r>
            <a:r>
              <a:rPr lang="el-GR" altLang="el-GR" sz="1600" kern="0" dirty="0" err="1">
                <a:latin typeface="+mn-lt"/>
                <a:ea typeface="+mn-ea"/>
                <a:cs typeface="+mn-cs"/>
              </a:rPr>
              <a:t>ΠΕΡΑΑ</a:t>
            </a:r>
            <a:r>
              <a:rPr lang="el-GR" altLang="el-GR" sz="1600" kern="0" dirty="0">
                <a:latin typeface="+mn-lt"/>
                <a:ea typeface="+mn-ea"/>
                <a:cs typeface="+mn-cs"/>
              </a:rPr>
              <a:t> </a:t>
            </a:r>
            <a:r>
              <a:rPr lang="el-GR" altLang="el-GR" sz="1600" kern="0" dirty="0" smtClean="0">
                <a:latin typeface="+mn-lt"/>
                <a:ea typeface="+mn-ea"/>
                <a:cs typeface="+mn-cs"/>
              </a:rPr>
              <a:t>2007-2013</a:t>
            </a:r>
          </a:p>
          <a:p>
            <a:pPr marL="895350" indent="-180975" eaLnBrk="1" hangingPunct="1">
              <a:spcBef>
                <a:spcPts val="0"/>
              </a:spcBef>
              <a:spcAft>
                <a:spcPts val="600"/>
              </a:spcAft>
              <a:buFont typeface="Arial" panose="020B0604020202020204" pitchFamily="34" charset="0"/>
              <a:buChar char="•"/>
              <a:defRPr/>
            </a:pPr>
            <a:r>
              <a:rPr lang="el-GR" altLang="el-GR" sz="1600" kern="0" dirty="0" smtClean="0">
                <a:latin typeface="+mn-lt"/>
                <a:ea typeface="+mn-ea"/>
                <a:cs typeface="+mn-cs"/>
              </a:rPr>
              <a:t>καλύπτουν </a:t>
            </a:r>
            <a:r>
              <a:rPr lang="el-GR" altLang="el-GR" sz="1600" kern="0" dirty="0">
                <a:latin typeface="+mn-lt"/>
                <a:ea typeface="+mn-ea"/>
                <a:cs typeface="+mn-cs"/>
              </a:rPr>
              <a:t>97 οικισμούς Β’ και Γ’ </a:t>
            </a:r>
            <a:r>
              <a:rPr lang="el-GR" altLang="el-GR" sz="1600" kern="0" dirty="0" smtClean="0">
                <a:latin typeface="+mn-lt"/>
                <a:ea typeface="+mn-ea"/>
                <a:cs typeface="+mn-cs"/>
              </a:rPr>
              <a:t>προτεραιότητας</a:t>
            </a:r>
          </a:p>
          <a:p>
            <a:pPr marL="180975" indent="-180975" eaLnBrk="1" hangingPunct="1">
              <a:spcBef>
                <a:spcPts val="1800"/>
              </a:spcBef>
              <a:spcAft>
                <a:spcPts val="0"/>
              </a:spcAft>
              <a:buFont typeface="Wingdings" panose="05000000000000000000" pitchFamily="2" charset="2"/>
              <a:buChar char="Ø"/>
              <a:defRPr/>
            </a:pPr>
            <a:r>
              <a:rPr lang="el-GR" altLang="el-GR" sz="1600" b="0" kern="0" dirty="0">
                <a:latin typeface="+mn-lt"/>
                <a:ea typeface="+mn-ea"/>
                <a:cs typeface="+mn-cs"/>
              </a:rPr>
              <a:t>Επιπλέον, </a:t>
            </a:r>
            <a:r>
              <a:rPr lang="el-GR" altLang="el-GR" sz="1600" kern="0" dirty="0">
                <a:latin typeface="+mn-lt"/>
                <a:ea typeface="+mn-ea"/>
                <a:cs typeface="+mn-cs"/>
              </a:rPr>
              <a:t>αναμένεται η ένταξη των 2 τελευταίων </a:t>
            </a:r>
            <a:r>
              <a:rPr lang="el-GR" altLang="el-GR" sz="1600" kern="0" dirty="0" err="1">
                <a:latin typeface="+mn-lt"/>
                <a:ea typeface="+mn-ea"/>
                <a:cs typeface="+mn-cs"/>
              </a:rPr>
              <a:t>τμηματοποιημένων</a:t>
            </a:r>
            <a:r>
              <a:rPr lang="el-GR" altLang="el-GR" sz="1600" kern="0" dirty="0">
                <a:latin typeface="+mn-lt"/>
                <a:ea typeface="+mn-ea"/>
                <a:cs typeface="+mn-cs"/>
              </a:rPr>
              <a:t> έργων </a:t>
            </a:r>
            <a:endParaRPr lang="el-GR" altLang="el-GR" sz="1600" kern="0" dirty="0" smtClean="0">
              <a:latin typeface="+mn-lt"/>
              <a:ea typeface="+mn-ea"/>
              <a:cs typeface="+mn-cs"/>
            </a:endParaRPr>
          </a:p>
          <a:p>
            <a:pPr marL="895350" indent="-180975" eaLnBrk="1" hangingPunct="1">
              <a:spcBef>
                <a:spcPts val="600"/>
              </a:spcBef>
              <a:spcAft>
                <a:spcPts val="600"/>
              </a:spcAft>
              <a:buFont typeface="Arial" panose="020B0604020202020204" pitchFamily="34" charset="0"/>
              <a:buChar char="•"/>
              <a:defRPr/>
            </a:pPr>
            <a:r>
              <a:rPr lang="el-GR" altLang="el-GR" sz="1600" b="0" kern="0" dirty="0">
                <a:latin typeface="+mn-lt"/>
                <a:ea typeface="+mn-ea"/>
                <a:cs typeface="+mn-cs"/>
              </a:rPr>
              <a:t>Ολοκληρωμένη διαχείριση λυμάτων Δ. </a:t>
            </a:r>
            <a:r>
              <a:rPr lang="el-GR" altLang="el-GR" sz="1600" b="0" kern="0" dirty="0" err="1">
                <a:latin typeface="+mn-lt"/>
                <a:ea typeface="+mn-ea"/>
                <a:cs typeface="+mn-cs"/>
              </a:rPr>
              <a:t>Ιωαννιτών</a:t>
            </a:r>
            <a:r>
              <a:rPr lang="el-GR" altLang="el-GR" sz="1600" b="0" kern="0" dirty="0">
                <a:latin typeface="+mn-lt"/>
                <a:ea typeface="+mn-ea"/>
                <a:cs typeface="+mn-cs"/>
              </a:rPr>
              <a:t> για την προστασία της λίμνης Παμβώτιδας</a:t>
            </a:r>
          </a:p>
          <a:p>
            <a:pPr marL="895350" indent="-180975" eaLnBrk="1" hangingPunct="1">
              <a:spcBef>
                <a:spcPts val="600"/>
              </a:spcBef>
              <a:spcAft>
                <a:spcPts val="600"/>
              </a:spcAft>
              <a:buFont typeface="Arial" panose="020B0604020202020204" pitchFamily="34" charset="0"/>
              <a:buChar char="•"/>
              <a:defRPr/>
            </a:pPr>
            <a:r>
              <a:rPr lang="el-GR" altLang="el-GR" sz="1600" b="0" kern="0" dirty="0">
                <a:latin typeface="+mn-lt"/>
                <a:ea typeface="+mn-ea"/>
                <a:cs typeface="+mn-cs"/>
              </a:rPr>
              <a:t>Ολοκλήρωση δικτύου αποχέτευσης ακαθάρτων και εγκατάστασης επεξεργασίας λυμάτων ευρύτερης περιοχής </a:t>
            </a:r>
            <a:r>
              <a:rPr lang="el-GR" altLang="el-GR" sz="1600" b="0" kern="0" dirty="0" smtClean="0">
                <a:latin typeface="+mn-lt"/>
                <a:ea typeface="+mn-ea"/>
                <a:cs typeface="+mn-cs"/>
              </a:rPr>
              <a:t>Ιστιαίας</a:t>
            </a:r>
            <a:endParaRPr lang="el-GR" altLang="el-GR" sz="1600" kern="0" dirty="0" smtClean="0">
              <a:solidFill>
                <a:schemeClr val="accent1">
                  <a:lumMod val="75000"/>
                </a:schemeClr>
              </a:solidFill>
              <a:latin typeface="+mn-lt"/>
              <a:ea typeface="+mn-ea"/>
              <a:cs typeface="+mn-cs"/>
            </a:endParaRPr>
          </a:p>
        </p:txBody>
      </p:sp>
    </p:spTree>
    <p:extLst>
      <p:ext uri="{BB962C8B-B14F-4D97-AF65-F5344CB8AC3E}">
        <p14:creationId xmlns:p14="http://schemas.microsoft.com/office/powerpoint/2010/main" val="5950438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114425"/>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457200" y="1552575"/>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ΛΥΜΑΤΑ</a:t>
            </a:r>
            <a:endParaRPr lang="el-GR" altLang="el-GR" sz="1800" i="1" kern="0" dirty="0" smtClean="0">
              <a:latin typeface="+mn-lt"/>
            </a:endParaRPr>
          </a:p>
        </p:txBody>
      </p:sp>
      <p:graphicFrame>
        <p:nvGraphicFramePr>
          <p:cNvPr id="8" name="Γράφημα 7"/>
          <p:cNvGraphicFramePr>
            <a:graphicFrameLocks/>
          </p:cNvGraphicFramePr>
          <p:nvPr>
            <p:extLst>
              <p:ext uri="{D42A27DB-BD31-4B8C-83A1-F6EECF244321}">
                <p14:modId xmlns:p14="http://schemas.microsoft.com/office/powerpoint/2010/main" val="3285529292"/>
              </p:ext>
            </p:extLst>
          </p:nvPr>
        </p:nvGraphicFramePr>
        <p:xfrm>
          <a:off x="304800" y="1885950"/>
          <a:ext cx="4114800" cy="26098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Γράφημα 9"/>
          <p:cNvGraphicFramePr>
            <a:graphicFrameLocks/>
          </p:cNvGraphicFramePr>
          <p:nvPr>
            <p:extLst>
              <p:ext uri="{D42A27DB-BD31-4B8C-83A1-F6EECF244321}">
                <p14:modId xmlns:p14="http://schemas.microsoft.com/office/powerpoint/2010/main" val="4159153557"/>
              </p:ext>
            </p:extLst>
          </p:nvPr>
        </p:nvGraphicFramePr>
        <p:xfrm>
          <a:off x="4572000" y="1371600"/>
          <a:ext cx="4419600" cy="2667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Γράφημα 10"/>
          <p:cNvGraphicFramePr>
            <a:graphicFrameLocks/>
          </p:cNvGraphicFramePr>
          <p:nvPr>
            <p:extLst>
              <p:ext uri="{D42A27DB-BD31-4B8C-83A1-F6EECF244321}">
                <p14:modId xmlns:p14="http://schemas.microsoft.com/office/powerpoint/2010/main" val="1602367084"/>
              </p:ext>
            </p:extLst>
          </p:nvPr>
        </p:nvGraphicFramePr>
        <p:xfrm>
          <a:off x="4572000" y="4114800"/>
          <a:ext cx="4419600" cy="25146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173178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3581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ΔΙΑΧΕΙΡΙΣΗ ΥΔΑΤΙΚΩΝ ΠΟΡΩΝ </a:t>
            </a:r>
            <a:endParaRPr lang="el-GR" altLang="el-GR" sz="1800" i="1" kern="0" dirty="0" smtClean="0">
              <a:latin typeface="+mn-lt"/>
            </a:endParaRPr>
          </a:p>
        </p:txBody>
      </p:sp>
      <p:sp>
        <p:nvSpPr>
          <p:cNvPr id="3" name="Στρογγυλεμένο ορθογώνιο 2"/>
          <p:cNvSpPr/>
          <p:nvPr/>
        </p:nvSpPr>
        <p:spPr>
          <a:xfrm>
            <a:off x="3952875" y="5867400"/>
            <a:ext cx="1752600" cy="5715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6 Προσκλήσεις</a:t>
            </a:r>
          </a:p>
        </p:txBody>
      </p:sp>
      <p:sp>
        <p:nvSpPr>
          <p:cNvPr id="10" name="Στρογγυλεμένο ορθογώνιο 9"/>
          <p:cNvSpPr/>
          <p:nvPr/>
        </p:nvSpPr>
        <p:spPr>
          <a:xfrm>
            <a:off x="1981200" y="5867400"/>
            <a:ext cx="1752600" cy="5715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Εξειδίκευση 2Δράσεων</a:t>
            </a:r>
            <a:endParaRPr lang="el-GR" sz="1400" b="1" dirty="0"/>
          </a:p>
        </p:txBody>
      </p:sp>
      <p:sp>
        <p:nvSpPr>
          <p:cNvPr id="11" name="Στρογγυλεμένο ορθογώνιο 10"/>
          <p:cNvSpPr/>
          <p:nvPr/>
        </p:nvSpPr>
        <p:spPr>
          <a:xfrm>
            <a:off x="5867400" y="5876925"/>
            <a:ext cx="1676400" cy="5715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20 Εντάξεις</a:t>
            </a:r>
          </a:p>
        </p:txBody>
      </p:sp>
      <p:graphicFrame>
        <p:nvGraphicFramePr>
          <p:cNvPr id="9" name="Γράφημα 8"/>
          <p:cNvGraphicFramePr>
            <a:graphicFrameLocks/>
          </p:cNvGraphicFramePr>
          <p:nvPr>
            <p:extLst>
              <p:ext uri="{D42A27DB-BD31-4B8C-83A1-F6EECF244321}">
                <p14:modId xmlns:p14="http://schemas.microsoft.com/office/powerpoint/2010/main" val="4197233207"/>
              </p:ext>
            </p:extLst>
          </p:nvPr>
        </p:nvGraphicFramePr>
        <p:xfrm>
          <a:off x="1104900" y="2209800"/>
          <a:ext cx="66294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2" name="Στρογγύλεμα διαγώνιας γωνίας του ορθογωνίου 1"/>
          <p:cNvSpPr/>
          <p:nvPr/>
        </p:nvSpPr>
        <p:spPr>
          <a:xfrm>
            <a:off x="4829174" y="1714500"/>
            <a:ext cx="3457575" cy="523875"/>
          </a:xfrm>
          <a:prstGeom prst="round2DiagRect">
            <a:avLst/>
          </a:prstGeom>
        </p:spPr>
        <p:style>
          <a:lnRef idx="2">
            <a:schemeClr val="accent3">
              <a:shade val="50000"/>
            </a:schemeClr>
          </a:lnRef>
          <a:fillRef idx="1">
            <a:schemeClr val="accent3"/>
          </a:fillRef>
          <a:effectRef idx="0">
            <a:schemeClr val="accent3"/>
          </a:effectRef>
          <a:fontRef idx="minor">
            <a:schemeClr val="lt1"/>
          </a:fontRef>
        </p:style>
        <p:txBody>
          <a:bodyPr lIns="36000" tIns="36000" rIns="36000" bIns="36000" rtlCol="0" anchor="ctr"/>
          <a:lstStyle/>
          <a:p>
            <a:pPr algn="ctr"/>
            <a:r>
              <a:rPr lang="el-GR" sz="1100" b="1" i="1" dirty="0" smtClean="0">
                <a:solidFill>
                  <a:schemeClr val="tx1"/>
                </a:solidFill>
              </a:rPr>
              <a:t>Διαχειριστική αρμοδιότητα </a:t>
            </a:r>
            <a:r>
              <a:rPr lang="el-GR" sz="1100" b="1" i="1" dirty="0" err="1" smtClean="0">
                <a:solidFill>
                  <a:schemeClr val="tx1"/>
                </a:solidFill>
              </a:rPr>
              <a:t>ΕΥΔ</a:t>
            </a:r>
            <a:r>
              <a:rPr lang="el-GR" sz="1100" b="1" i="1" dirty="0" smtClean="0">
                <a:solidFill>
                  <a:schemeClr val="tx1"/>
                </a:solidFill>
              </a:rPr>
              <a:t>/</a:t>
            </a:r>
            <a:r>
              <a:rPr lang="el-GR" sz="1100" b="1" i="1" dirty="0" err="1" smtClean="0">
                <a:solidFill>
                  <a:schemeClr val="tx1"/>
                </a:solidFill>
              </a:rPr>
              <a:t>ΕΠ</a:t>
            </a:r>
            <a:r>
              <a:rPr lang="el-GR" sz="1100" b="1" i="1" dirty="0" smtClean="0">
                <a:solidFill>
                  <a:schemeClr val="tx1"/>
                </a:solidFill>
              </a:rPr>
              <a:t>-</a:t>
            </a:r>
            <a:r>
              <a:rPr lang="el-GR" sz="1100" b="1" i="1" dirty="0" err="1" smtClean="0">
                <a:solidFill>
                  <a:schemeClr val="tx1"/>
                </a:solidFill>
              </a:rPr>
              <a:t>ΥΜΕΠΕΡΑΑ</a:t>
            </a:r>
            <a:r>
              <a:rPr lang="el-GR" sz="1100" b="1" i="1" dirty="0" smtClean="0">
                <a:solidFill>
                  <a:schemeClr val="tx1"/>
                </a:solidFill>
              </a:rPr>
              <a:t>. Δεν έχουν εκχωρηθεί αρμοδιότητες διαχείρισης σε </a:t>
            </a:r>
            <a:r>
              <a:rPr lang="el-GR" sz="1100" b="1" i="1" dirty="0" err="1" smtClean="0">
                <a:solidFill>
                  <a:schemeClr val="tx1"/>
                </a:solidFill>
              </a:rPr>
              <a:t>ΕΦΔ</a:t>
            </a:r>
            <a:r>
              <a:rPr lang="el-GR" sz="1100" b="1" i="1" dirty="0" smtClean="0">
                <a:solidFill>
                  <a:schemeClr val="tx1"/>
                </a:solidFill>
              </a:rPr>
              <a:t> </a:t>
            </a:r>
            <a:endParaRPr lang="el-GR" sz="1100" b="1" i="1" dirty="0">
              <a:solidFill>
                <a:schemeClr val="tx1"/>
              </a:solidFill>
            </a:endParaRPr>
          </a:p>
        </p:txBody>
      </p:sp>
    </p:spTree>
    <p:extLst>
      <p:ext uri="{BB962C8B-B14F-4D97-AF65-F5344CB8AC3E}">
        <p14:creationId xmlns:p14="http://schemas.microsoft.com/office/powerpoint/2010/main" val="34465920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3581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ΔΙΑΧΕΙΡΙΣΗ ΥΔΑΤΙΚΩΝ ΠΟΡΩΝ </a:t>
            </a:r>
            <a:endParaRPr lang="el-GR" altLang="el-GR" sz="1800" i="1" kern="0" dirty="0" smtClean="0">
              <a:latin typeface="+mn-lt"/>
            </a:endParaRPr>
          </a:p>
        </p:txBody>
      </p:sp>
      <p:sp>
        <p:nvSpPr>
          <p:cNvPr id="12" name="Rectangle 4"/>
          <p:cNvSpPr txBox="1">
            <a:spLocks noChangeArrowheads="1"/>
          </p:cNvSpPr>
          <p:nvPr/>
        </p:nvSpPr>
        <p:spPr bwMode="auto">
          <a:xfrm>
            <a:off x="495300" y="1828800"/>
            <a:ext cx="84201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spcAft>
                <a:spcPts val="600"/>
              </a:spcAft>
              <a:defRPr/>
            </a:pPr>
            <a:r>
              <a:rPr lang="el-GR" altLang="el-GR" sz="1600" kern="0" dirty="0" smtClean="0">
                <a:solidFill>
                  <a:schemeClr val="accent1">
                    <a:lumMod val="75000"/>
                  </a:schemeClr>
                </a:solidFill>
                <a:latin typeface="+mn-lt"/>
                <a:ea typeface="+mn-ea"/>
                <a:cs typeface="+mn-cs"/>
              </a:rPr>
              <a:t>Κατηγορίες Ενταγμένων Έργων</a:t>
            </a:r>
          </a:p>
          <a:p>
            <a:pPr marL="180975" indent="-180975" eaLnBrk="1" hangingPunct="1">
              <a:spcBef>
                <a:spcPts val="600"/>
              </a:spcBef>
              <a:spcAft>
                <a:spcPts val="600"/>
              </a:spcAft>
              <a:buFont typeface="Wingdings" panose="05000000000000000000" pitchFamily="2" charset="2"/>
              <a:buChar char="Ø"/>
              <a:defRPr/>
            </a:pPr>
            <a:r>
              <a:rPr lang="el-GR" altLang="el-GR" sz="1600" kern="0" dirty="0">
                <a:latin typeface="+mn-lt"/>
                <a:ea typeface="+mn-ea"/>
                <a:cs typeface="+mn-cs"/>
              </a:rPr>
              <a:t>6 έργα Αφαλατώσεων</a:t>
            </a:r>
          </a:p>
          <a:p>
            <a:pPr marL="180975" indent="-180975" eaLnBrk="1" hangingPunct="1">
              <a:spcBef>
                <a:spcPts val="600"/>
              </a:spcBef>
              <a:spcAft>
                <a:spcPts val="600"/>
              </a:spcAft>
              <a:buFont typeface="Wingdings" panose="05000000000000000000" pitchFamily="2" charset="2"/>
              <a:buChar char="Ø"/>
              <a:defRPr/>
            </a:pPr>
            <a:r>
              <a:rPr lang="el-GR" altLang="el-GR" sz="1600" kern="0" dirty="0">
                <a:latin typeface="+mn-lt"/>
                <a:ea typeface="+mn-ea"/>
                <a:cs typeface="+mn-cs"/>
              </a:rPr>
              <a:t>7 έργα </a:t>
            </a:r>
            <a:r>
              <a:rPr lang="el-GR" altLang="el-GR" sz="1600" kern="0" dirty="0" smtClean="0">
                <a:latin typeface="+mn-lt"/>
                <a:ea typeface="+mn-ea"/>
                <a:cs typeface="+mn-cs"/>
              </a:rPr>
              <a:t>Ύδρευσης </a:t>
            </a:r>
            <a:r>
              <a:rPr lang="el-GR" altLang="el-GR" sz="1600" b="0" kern="0" dirty="0" smtClean="0">
                <a:latin typeface="+mn-lt"/>
                <a:ea typeface="+mn-ea"/>
                <a:cs typeface="+mn-cs"/>
              </a:rPr>
              <a:t>(4 </a:t>
            </a:r>
            <a:r>
              <a:rPr lang="el-GR" altLang="el-GR" sz="1600" b="0" kern="0" dirty="0" err="1" smtClean="0">
                <a:latin typeface="+mn-lt"/>
                <a:ea typeface="+mn-ea"/>
                <a:cs typeface="+mn-cs"/>
              </a:rPr>
              <a:t>τμηματοποιημένα</a:t>
            </a:r>
            <a:r>
              <a:rPr lang="el-GR" altLang="el-GR" sz="1600" b="0" kern="0" dirty="0" smtClean="0">
                <a:latin typeface="+mn-lt"/>
                <a:ea typeface="+mn-ea"/>
                <a:cs typeface="+mn-cs"/>
              </a:rPr>
              <a:t> και 3 νέα έργα)</a:t>
            </a:r>
          </a:p>
          <a:p>
            <a:pPr marL="895350" indent="-180975" eaLnBrk="1" hangingPunct="1">
              <a:spcBef>
                <a:spcPts val="0"/>
              </a:spcBef>
              <a:spcAft>
                <a:spcPts val="600"/>
              </a:spcAft>
              <a:buFont typeface="Arial" panose="020B0604020202020204" pitchFamily="34" charset="0"/>
              <a:buChar char="•"/>
              <a:defRPr/>
            </a:pPr>
            <a:r>
              <a:rPr lang="el-GR" altLang="el-GR" sz="1600" b="0" kern="0" dirty="0">
                <a:latin typeface="+mn-lt"/>
                <a:ea typeface="+mn-ea"/>
                <a:cs typeface="+mn-cs"/>
              </a:rPr>
              <a:t>πλήρως </a:t>
            </a:r>
            <a:r>
              <a:rPr lang="el-GR" altLang="el-GR" sz="1600" b="0" kern="0" dirty="0" err="1">
                <a:latin typeface="+mn-lt"/>
                <a:ea typeface="+mn-ea"/>
                <a:cs typeface="+mn-cs"/>
              </a:rPr>
              <a:t>συμβασιοποιημενα</a:t>
            </a:r>
            <a:r>
              <a:rPr lang="el-GR" altLang="el-GR" sz="1600" b="0" kern="0" dirty="0">
                <a:latin typeface="+mn-lt"/>
                <a:ea typeface="+mn-ea"/>
                <a:cs typeface="+mn-cs"/>
              </a:rPr>
              <a:t> - 2 σε αρχική φάση υλοποίησης, 4 σε πλήρη εξέλιξη και 1 έργο προς ολοκλήρωση πιθανότατα εντός του 2018 (</a:t>
            </a:r>
            <a:r>
              <a:rPr lang="el-GR" altLang="el-GR" sz="1600" b="0" i="1" kern="0" dirty="0">
                <a:latin typeface="+mn-lt"/>
                <a:ea typeface="+mn-ea"/>
                <a:cs typeface="+mn-cs"/>
              </a:rPr>
              <a:t>Φράγμα συγκέντρωσης νερού στο ρέμα Μαυρομάτη Δ. </a:t>
            </a:r>
            <a:r>
              <a:rPr lang="el-GR" altLang="el-GR" sz="1600" b="0" i="1" kern="0" dirty="0" err="1">
                <a:latin typeface="+mn-lt"/>
                <a:ea typeface="+mn-ea"/>
                <a:cs typeface="+mn-cs"/>
              </a:rPr>
              <a:t>Σούρπης</a:t>
            </a:r>
            <a:r>
              <a:rPr lang="el-GR" altLang="el-GR" sz="1600" b="0" i="1" kern="0" dirty="0">
                <a:latin typeface="+mn-lt"/>
                <a:ea typeface="+mn-ea"/>
                <a:cs typeface="+mn-cs"/>
              </a:rPr>
              <a:t> Ν. Μαγνησίας – Β’ Φάση).</a:t>
            </a:r>
          </a:p>
          <a:p>
            <a:pPr marL="895350" indent="-180975" eaLnBrk="1" hangingPunct="1">
              <a:spcBef>
                <a:spcPts val="0"/>
              </a:spcBef>
              <a:spcAft>
                <a:spcPts val="600"/>
              </a:spcAft>
              <a:buFont typeface="Arial" panose="020B0604020202020204" pitchFamily="34" charset="0"/>
              <a:buChar char="•"/>
              <a:defRPr/>
            </a:pPr>
            <a:r>
              <a:rPr lang="el-GR" altLang="el-GR" sz="1600" b="0" kern="0" dirty="0">
                <a:latin typeface="+mn-lt"/>
                <a:ea typeface="+mn-ea"/>
                <a:cs typeface="+mn-cs"/>
              </a:rPr>
              <a:t>Εκκρεμεί η ένταξη ενός </a:t>
            </a:r>
            <a:r>
              <a:rPr lang="el-GR" altLang="el-GR" sz="1600" b="0" kern="0" dirty="0" err="1">
                <a:latin typeface="+mn-lt"/>
                <a:ea typeface="+mn-ea"/>
                <a:cs typeface="+mn-cs"/>
              </a:rPr>
              <a:t>τμηματοποιημένου</a:t>
            </a:r>
            <a:r>
              <a:rPr lang="el-GR" altLang="el-GR" sz="1600" b="0" kern="0" dirty="0">
                <a:latin typeface="+mn-lt"/>
                <a:ea typeface="+mn-ea"/>
                <a:cs typeface="+mn-cs"/>
              </a:rPr>
              <a:t> έργου Ύδρευση-Διυλιστήριο από τεχνητή λίμνη Πηνειού Δ. Αμαλιάδας (</a:t>
            </a:r>
            <a:r>
              <a:rPr lang="el-GR" altLang="el-GR" sz="1600" b="0" kern="0" dirty="0" err="1">
                <a:latin typeface="+mn-lt"/>
                <a:ea typeface="+mn-ea"/>
                <a:cs typeface="+mn-cs"/>
              </a:rPr>
              <a:t>Ήλιδας</a:t>
            </a:r>
            <a:r>
              <a:rPr lang="el-GR" altLang="el-GR" sz="1600" b="0" kern="0" dirty="0" smtClean="0">
                <a:latin typeface="+mn-lt"/>
                <a:ea typeface="+mn-ea"/>
                <a:cs typeface="+mn-cs"/>
              </a:rPr>
              <a:t>)</a:t>
            </a:r>
          </a:p>
          <a:p>
            <a:pPr marL="180975" indent="-180975" eaLnBrk="1" hangingPunct="1">
              <a:spcBef>
                <a:spcPts val="600"/>
              </a:spcBef>
              <a:spcAft>
                <a:spcPts val="600"/>
              </a:spcAft>
              <a:buFont typeface="Wingdings" panose="05000000000000000000" pitchFamily="2" charset="2"/>
              <a:buChar char="Ø"/>
              <a:defRPr/>
            </a:pPr>
            <a:r>
              <a:rPr lang="el-GR" altLang="el-GR" sz="1600" kern="0" dirty="0" smtClean="0">
                <a:latin typeface="+mn-lt"/>
                <a:ea typeface="+mn-ea"/>
                <a:cs typeface="+mn-cs"/>
              </a:rPr>
              <a:t>2 έργα </a:t>
            </a:r>
            <a:r>
              <a:rPr lang="el-GR" altLang="el-GR" sz="1600" kern="0" dirty="0">
                <a:latin typeface="+mn-lt"/>
                <a:ea typeface="+mn-ea"/>
                <a:cs typeface="+mn-cs"/>
              </a:rPr>
              <a:t>παρακολούθησης της ποιότητας των υδάτων </a:t>
            </a:r>
            <a:r>
              <a:rPr lang="el-GR" altLang="el-GR" sz="1600" kern="0" dirty="0" smtClean="0">
                <a:latin typeface="+mn-lt"/>
                <a:ea typeface="+mn-ea"/>
                <a:cs typeface="+mn-cs"/>
              </a:rPr>
              <a:t>κολύμβησης</a:t>
            </a:r>
          </a:p>
          <a:p>
            <a:pPr marL="895350" indent="-180975" eaLnBrk="1" hangingPunct="1">
              <a:spcBef>
                <a:spcPts val="0"/>
              </a:spcBef>
              <a:spcAft>
                <a:spcPts val="600"/>
              </a:spcAft>
              <a:buFont typeface="Arial" panose="020B0604020202020204" pitchFamily="34" charset="0"/>
              <a:buChar char="•"/>
              <a:defRPr/>
            </a:pPr>
            <a:r>
              <a:rPr lang="el-GR" altLang="el-GR" sz="1600" b="0" kern="0" dirty="0">
                <a:latin typeface="+mn-lt"/>
                <a:ea typeface="+mn-ea"/>
                <a:cs typeface="+mn-cs"/>
              </a:rPr>
              <a:t>υλοποιούνται με 6 </a:t>
            </a:r>
            <a:r>
              <a:rPr lang="el-GR" altLang="el-GR" sz="1600" b="0" kern="0" dirty="0" smtClean="0">
                <a:latin typeface="+mn-lt"/>
                <a:ea typeface="+mn-ea"/>
                <a:cs typeface="+mn-cs"/>
              </a:rPr>
              <a:t>συμβάσεις στις </a:t>
            </a:r>
            <a:r>
              <a:rPr lang="el-GR" altLang="el-GR" sz="1600" b="0" kern="0" dirty="0">
                <a:latin typeface="+mn-lt"/>
                <a:ea typeface="+mn-ea"/>
                <a:cs typeface="+mn-cs"/>
              </a:rPr>
              <a:t>περιφέρειες Νοτίου Αιγαίου και Στερεάς </a:t>
            </a:r>
            <a:r>
              <a:rPr lang="el-GR" altLang="el-GR" sz="1600" b="0" kern="0" dirty="0" smtClean="0">
                <a:latin typeface="+mn-lt"/>
                <a:ea typeface="+mn-ea"/>
                <a:cs typeface="+mn-cs"/>
              </a:rPr>
              <a:t>Ελλάδας</a:t>
            </a:r>
          </a:p>
          <a:p>
            <a:pPr marL="180975" indent="-180975" eaLnBrk="1" hangingPunct="1">
              <a:spcBef>
                <a:spcPts val="600"/>
              </a:spcBef>
              <a:spcAft>
                <a:spcPts val="600"/>
              </a:spcAft>
              <a:buFont typeface="Wingdings" panose="05000000000000000000" pitchFamily="2" charset="2"/>
              <a:buChar char="Ø"/>
              <a:defRPr/>
            </a:pPr>
            <a:r>
              <a:rPr lang="el-GR" altLang="el-GR" sz="1600" kern="0" dirty="0" smtClean="0">
                <a:latin typeface="+mn-lt"/>
                <a:ea typeface="+mn-ea"/>
                <a:cs typeface="+mn-cs"/>
              </a:rPr>
              <a:t>5 έργα </a:t>
            </a:r>
            <a:r>
              <a:rPr lang="el-GR" altLang="el-GR" sz="1600" kern="0" dirty="0">
                <a:latin typeface="+mn-lt"/>
                <a:ea typeface="+mn-ea"/>
                <a:cs typeface="+mn-cs"/>
              </a:rPr>
              <a:t>για την παρακολούθηση της </a:t>
            </a:r>
            <a:r>
              <a:rPr lang="el-GR" altLang="el-GR" sz="1600" kern="0" dirty="0" smtClean="0">
                <a:latin typeface="+mn-lt"/>
                <a:ea typeface="+mn-ea"/>
                <a:cs typeface="+mn-cs"/>
              </a:rPr>
              <a:t>ποιότητας &amp; της </a:t>
            </a:r>
            <a:r>
              <a:rPr lang="el-GR" altLang="el-GR" sz="1600" kern="0" dirty="0">
                <a:latin typeface="+mn-lt"/>
                <a:ea typeface="+mn-ea"/>
                <a:cs typeface="+mn-cs"/>
              </a:rPr>
              <a:t>επάρκειας των υδατικών </a:t>
            </a:r>
            <a:r>
              <a:rPr lang="el-GR" altLang="el-GR" sz="1600" kern="0" dirty="0" smtClean="0">
                <a:latin typeface="+mn-lt"/>
                <a:ea typeface="+mn-ea"/>
                <a:cs typeface="+mn-cs"/>
              </a:rPr>
              <a:t>πόρων</a:t>
            </a:r>
          </a:p>
          <a:p>
            <a:pPr marL="895350" indent="-180975" eaLnBrk="1" hangingPunct="1">
              <a:spcBef>
                <a:spcPts val="0"/>
              </a:spcBef>
              <a:spcAft>
                <a:spcPts val="600"/>
              </a:spcAft>
              <a:buFont typeface="Arial" panose="020B0604020202020204" pitchFamily="34" charset="0"/>
              <a:buChar char="•"/>
              <a:defRPr/>
            </a:pPr>
            <a:r>
              <a:rPr lang="el-GR" altLang="el-GR" sz="1600" b="0" kern="0" dirty="0" smtClean="0">
                <a:latin typeface="+mn-lt"/>
                <a:ea typeface="+mn-ea"/>
                <a:cs typeface="+mn-cs"/>
              </a:rPr>
              <a:t>εθνικό </a:t>
            </a:r>
            <a:r>
              <a:rPr lang="el-GR" altLang="el-GR" sz="1600" b="0" kern="0" dirty="0">
                <a:latin typeface="+mn-lt"/>
                <a:ea typeface="+mn-ea"/>
                <a:cs typeface="+mn-cs"/>
              </a:rPr>
              <a:t>δίκτυο παρακολούθησης των υδάτων της Ελλάδας (Οδηγία 2000/60/ΕΚ</a:t>
            </a:r>
            <a:r>
              <a:rPr lang="el-GR" altLang="el-GR" sz="1600" b="0" kern="0" dirty="0" smtClean="0">
                <a:latin typeface="+mn-lt"/>
                <a:ea typeface="+mn-ea"/>
                <a:cs typeface="+mn-cs"/>
              </a:rPr>
              <a:t>)</a:t>
            </a:r>
          </a:p>
          <a:p>
            <a:pPr marL="895350" indent="-180975" eaLnBrk="1" hangingPunct="1">
              <a:spcBef>
                <a:spcPts val="0"/>
              </a:spcBef>
              <a:spcAft>
                <a:spcPts val="600"/>
              </a:spcAft>
              <a:buFont typeface="Arial" panose="020B0604020202020204" pitchFamily="34" charset="0"/>
              <a:buChar char="•"/>
              <a:defRPr/>
            </a:pPr>
            <a:r>
              <a:rPr lang="el-GR" altLang="el-GR" sz="1600" b="0" kern="0" dirty="0" smtClean="0">
                <a:latin typeface="+mn-lt"/>
                <a:ea typeface="+mn-ea"/>
                <a:cs typeface="+mn-cs"/>
              </a:rPr>
              <a:t>5 </a:t>
            </a:r>
            <a:r>
              <a:rPr lang="el-GR" altLang="el-GR" sz="1600" b="0" kern="0" dirty="0">
                <a:latin typeface="+mn-lt"/>
                <a:ea typeface="+mn-ea"/>
                <a:cs typeface="+mn-cs"/>
              </a:rPr>
              <a:t>συμβάσεις Αυτεπιστασίας των </a:t>
            </a:r>
            <a:r>
              <a:rPr lang="el-GR" altLang="el-GR" sz="1600" b="0" kern="0" dirty="0" smtClean="0">
                <a:latin typeface="+mn-lt"/>
                <a:ea typeface="+mn-ea"/>
                <a:cs typeface="+mn-cs"/>
              </a:rPr>
              <a:t>δικαιούχων: Μουσείο </a:t>
            </a:r>
            <a:r>
              <a:rPr lang="el-GR" altLang="el-GR" sz="1600" b="0" kern="0" dirty="0">
                <a:latin typeface="+mn-lt"/>
                <a:ea typeface="+mn-ea"/>
                <a:cs typeface="+mn-cs"/>
              </a:rPr>
              <a:t>Γουλανδρή Φυσικής Ιστορίας- Ελληνικό Κέντρο Βιοτόπων-Υγροτόπων (</a:t>
            </a:r>
            <a:r>
              <a:rPr lang="el-GR" altLang="el-GR" sz="1600" b="0" kern="0" dirty="0" err="1">
                <a:latin typeface="+mn-lt"/>
                <a:ea typeface="+mn-ea"/>
                <a:cs typeface="+mn-cs"/>
              </a:rPr>
              <a:t>ΜΦΙΓ</a:t>
            </a:r>
            <a:r>
              <a:rPr lang="el-GR" altLang="el-GR" sz="1600" b="0" kern="0" dirty="0">
                <a:latin typeface="+mn-lt"/>
                <a:ea typeface="+mn-ea"/>
                <a:cs typeface="+mn-cs"/>
              </a:rPr>
              <a:t>-</a:t>
            </a:r>
            <a:r>
              <a:rPr lang="el-GR" altLang="el-GR" sz="1600" b="0" kern="0" dirty="0" err="1">
                <a:latin typeface="+mn-lt"/>
                <a:ea typeface="+mn-ea"/>
                <a:cs typeface="+mn-cs"/>
              </a:rPr>
              <a:t>ΕΚΒΥ</a:t>
            </a:r>
            <a:r>
              <a:rPr lang="el-GR" altLang="el-GR" sz="1600" b="0" kern="0" dirty="0" smtClean="0">
                <a:latin typeface="+mn-lt"/>
                <a:ea typeface="+mn-ea"/>
                <a:cs typeface="+mn-cs"/>
              </a:rPr>
              <a:t>), Γενικό </a:t>
            </a:r>
            <a:r>
              <a:rPr lang="el-GR" altLang="el-GR" sz="1600" b="0" kern="0" dirty="0">
                <a:latin typeface="+mn-lt"/>
                <a:ea typeface="+mn-ea"/>
                <a:cs typeface="+mn-cs"/>
              </a:rPr>
              <a:t>Χημείο του Κράτους (ΓΧΚ), </a:t>
            </a:r>
            <a:r>
              <a:rPr lang="el-GR" altLang="el-GR" sz="1600" b="0" kern="0" dirty="0" smtClean="0">
                <a:latin typeface="+mn-lt"/>
                <a:ea typeface="+mn-ea"/>
                <a:cs typeface="+mn-cs"/>
              </a:rPr>
              <a:t>Ινστιτούτο </a:t>
            </a:r>
            <a:r>
              <a:rPr lang="el-GR" altLang="el-GR" sz="1600" b="0" kern="0" dirty="0">
                <a:latin typeface="+mn-lt"/>
                <a:ea typeface="+mn-ea"/>
                <a:cs typeface="+mn-cs"/>
              </a:rPr>
              <a:t>Γεωλογικών και Μεταλλευτικών Ερευνών (Ι.Γ.Μ.Ε.), </a:t>
            </a:r>
            <a:r>
              <a:rPr lang="el-GR" altLang="el-GR" sz="1600" b="0" kern="0" dirty="0" smtClean="0">
                <a:latin typeface="+mn-lt"/>
                <a:ea typeface="+mn-ea"/>
                <a:cs typeface="+mn-cs"/>
              </a:rPr>
              <a:t> Ελληνικό </a:t>
            </a:r>
            <a:r>
              <a:rPr lang="el-GR" altLang="el-GR" sz="1600" b="0" kern="0" dirty="0">
                <a:latin typeface="+mn-lt"/>
                <a:ea typeface="+mn-ea"/>
                <a:cs typeface="+mn-cs"/>
              </a:rPr>
              <a:t>Κέντρο Θαλάσσιων Ερευνών (</a:t>
            </a:r>
            <a:r>
              <a:rPr lang="el-GR" altLang="el-GR" sz="1600" b="0" kern="0" dirty="0" err="1">
                <a:latin typeface="+mn-lt"/>
                <a:ea typeface="+mn-ea"/>
                <a:cs typeface="+mn-cs"/>
              </a:rPr>
              <a:t>ΕΛ.ΚΕ.Θ.Ε</a:t>
            </a:r>
            <a:r>
              <a:rPr lang="el-GR" altLang="el-GR" sz="1600" b="0" kern="0" dirty="0">
                <a:latin typeface="+mn-lt"/>
                <a:ea typeface="+mn-ea"/>
                <a:cs typeface="+mn-cs"/>
              </a:rPr>
              <a:t>.), </a:t>
            </a:r>
            <a:r>
              <a:rPr lang="el-GR" altLang="el-GR" sz="1600" b="0" kern="0" dirty="0" smtClean="0">
                <a:latin typeface="+mn-lt"/>
                <a:ea typeface="+mn-ea"/>
                <a:cs typeface="+mn-cs"/>
              </a:rPr>
              <a:t>Ελληνικός </a:t>
            </a:r>
            <a:r>
              <a:rPr lang="el-GR" altLang="el-GR" sz="1600" b="0" kern="0" dirty="0">
                <a:latin typeface="+mn-lt"/>
                <a:ea typeface="+mn-ea"/>
                <a:cs typeface="+mn-cs"/>
              </a:rPr>
              <a:t>Γεωργικός Οργανισμός - ΔΗΜΗΤΡΑ (</a:t>
            </a:r>
            <a:r>
              <a:rPr lang="el-GR" altLang="el-GR" sz="1600" b="0" kern="0" dirty="0" err="1">
                <a:latin typeface="+mn-lt"/>
                <a:ea typeface="+mn-ea"/>
                <a:cs typeface="+mn-cs"/>
              </a:rPr>
              <a:t>ΕΛ.Γ.Ο</a:t>
            </a:r>
            <a:r>
              <a:rPr lang="el-GR" altLang="el-GR" sz="1600" b="0" kern="0" dirty="0">
                <a:latin typeface="+mn-lt"/>
                <a:ea typeface="+mn-ea"/>
                <a:cs typeface="+mn-cs"/>
              </a:rPr>
              <a:t>.-ΔΗΜΗΤΡΑ).</a:t>
            </a:r>
          </a:p>
        </p:txBody>
      </p:sp>
    </p:spTree>
    <p:extLst>
      <p:ext uri="{BB962C8B-B14F-4D97-AF65-F5344CB8AC3E}">
        <p14:creationId xmlns:p14="http://schemas.microsoft.com/office/powerpoint/2010/main" val="15993181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3581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ΔΙΑΧΕΙΡΙΣΗ ΥΔΑΤΙΚΩΝ ΠΟΡΩΝ </a:t>
            </a:r>
            <a:endParaRPr lang="el-GR" altLang="el-GR" sz="1800" i="1" kern="0" dirty="0" smtClean="0">
              <a:latin typeface="+mn-lt"/>
            </a:endParaRPr>
          </a:p>
        </p:txBody>
      </p:sp>
      <p:sp>
        <p:nvSpPr>
          <p:cNvPr id="12" name="Rectangle 4"/>
          <p:cNvSpPr txBox="1">
            <a:spLocks noChangeArrowheads="1"/>
          </p:cNvSpPr>
          <p:nvPr/>
        </p:nvSpPr>
        <p:spPr bwMode="auto">
          <a:xfrm>
            <a:off x="495300" y="1752600"/>
            <a:ext cx="84201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spcAft>
                <a:spcPts val="600"/>
              </a:spcAft>
              <a:defRPr/>
            </a:pPr>
            <a:r>
              <a:rPr lang="el-GR" altLang="el-GR" sz="1600" kern="0" dirty="0" smtClean="0">
                <a:solidFill>
                  <a:schemeClr val="accent1">
                    <a:lumMod val="75000"/>
                  </a:schemeClr>
                </a:solidFill>
                <a:latin typeface="+mn-lt"/>
                <a:ea typeface="+mn-ea"/>
                <a:cs typeface="+mn-cs"/>
              </a:rPr>
              <a:t>Άλλα Θέματα</a:t>
            </a:r>
          </a:p>
          <a:p>
            <a:pPr marL="180975" indent="-180975" eaLnBrk="1" hangingPunct="1">
              <a:spcBef>
                <a:spcPts val="0"/>
              </a:spcBef>
              <a:spcAft>
                <a:spcPts val="600"/>
              </a:spcAft>
              <a:buFont typeface="Wingdings" panose="05000000000000000000" pitchFamily="2" charset="2"/>
              <a:buChar char="Ø"/>
              <a:defRPr/>
            </a:pPr>
            <a:r>
              <a:rPr lang="el-GR" altLang="el-GR" sz="1600" kern="0" dirty="0">
                <a:latin typeface="+mn-lt"/>
                <a:ea typeface="+mn-ea"/>
                <a:cs typeface="+mn-cs"/>
              </a:rPr>
              <a:t>Έργα αντικατάστασης δικτύων ύδρευσης και περιορισμού των διαρροών</a:t>
            </a:r>
          </a:p>
          <a:p>
            <a:pPr marL="542925" indent="-180975" eaLnBrk="1" hangingPunct="1">
              <a:spcBef>
                <a:spcPts val="0"/>
              </a:spcBef>
              <a:spcAft>
                <a:spcPts val="600"/>
              </a:spcAft>
              <a:buFont typeface="Arial" panose="020B0604020202020204" pitchFamily="34" charset="0"/>
              <a:buChar char="•"/>
              <a:defRPr/>
            </a:pPr>
            <a:r>
              <a:rPr lang="el-GR" altLang="el-GR" sz="1600" b="0" kern="0" dirty="0">
                <a:latin typeface="+mn-lt"/>
                <a:ea typeface="+mn-ea"/>
                <a:cs typeface="+mn-cs"/>
              </a:rPr>
              <a:t>ε</a:t>
            </a:r>
            <a:r>
              <a:rPr lang="el-GR" altLang="el-GR" sz="1600" b="0" kern="0" dirty="0" smtClean="0">
                <a:latin typeface="+mn-lt"/>
                <a:ea typeface="+mn-ea"/>
                <a:cs typeface="+mn-cs"/>
              </a:rPr>
              <a:t>κδόθηκε η </a:t>
            </a:r>
            <a:r>
              <a:rPr lang="el-GR" altLang="el-GR" sz="1600" b="0" kern="0" dirty="0">
                <a:latin typeface="+mn-lt"/>
                <a:ea typeface="+mn-ea"/>
                <a:cs typeface="+mn-cs"/>
              </a:rPr>
              <a:t>σχετική </a:t>
            </a:r>
            <a:r>
              <a:rPr lang="el-GR" altLang="el-GR" sz="1600" b="0" kern="0" dirty="0" smtClean="0">
                <a:latin typeface="+mn-lt"/>
                <a:ea typeface="+mn-ea"/>
                <a:cs typeface="+mn-cs"/>
              </a:rPr>
              <a:t>Πρόσκληση </a:t>
            </a:r>
            <a:r>
              <a:rPr lang="el-GR" altLang="el-GR" sz="1600" b="0" kern="0" dirty="0">
                <a:latin typeface="+mn-lt"/>
                <a:ea typeface="+mn-ea"/>
                <a:cs typeface="+mn-cs"/>
              </a:rPr>
              <a:t>της </a:t>
            </a:r>
            <a:r>
              <a:rPr lang="el-GR" altLang="el-GR" sz="1600" b="0" kern="0" dirty="0" err="1">
                <a:latin typeface="+mn-lt"/>
                <a:ea typeface="+mn-ea"/>
                <a:cs typeface="+mn-cs"/>
              </a:rPr>
              <a:t>ΕΥΔ</a:t>
            </a:r>
            <a:r>
              <a:rPr lang="el-GR" altLang="el-GR" sz="1600" b="0" kern="0" dirty="0">
                <a:latin typeface="+mn-lt"/>
                <a:ea typeface="+mn-ea"/>
                <a:cs typeface="+mn-cs"/>
              </a:rPr>
              <a:t>/</a:t>
            </a:r>
            <a:r>
              <a:rPr lang="el-GR" altLang="el-GR" sz="1600" b="0" kern="0" dirty="0" err="1">
                <a:latin typeface="+mn-lt"/>
                <a:ea typeface="+mn-ea"/>
                <a:cs typeface="+mn-cs"/>
              </a:rPr>
              <a:t>ΕΠ</a:t>
            </a:r>
            <a:r>
              <a:rPr lang="el-GR" altLang="el-GR" sz="1600" b="0" kern="0" dirty="0">
                <a:latin typeface="+mn-lt"/>
                <a:ea typeface="+mn-ea"/>
                <a:cs typeface="+mn-cs"/>
              </a:rPr>
              <a:t>-</a:t>
            </a:r>
            <a:r>
              <a:rPr lang="el-GR" altLang="el-GR" sz="1600" b="0" kern="0" dirty="0" err="1">
                <a:latin typeface="+mn-lt"/>
                <a:ea typeface="+mn-ea"/>
                <a:cs typeface="+mn-cs"/>
              </a:rPr>
              <a:t>ΥΜΕΠΕΡΑΑ</a:t>
            </a:r>
            <a:r>
              <a:rPr lang="el-GR" altLang="el-GR" sz="1600" b="0" kern="0" dirty="0">
                <a:latin typeface="+mn-lt"/>
                <a:ea typeface="+mn-ea"/>
                <a:cs typeface="+mn-cs"/>
              </a:rPr>
              <a:t> </a:t>
            </a:r>
            <a:r>
              <a:rPr lang="el-GR" altLang="el-GR" sz="1600" b="0" kern="0" dirty="0" smtClean="0">
                <a:latin typeface="+mn-lt"/>
                <a:ea typeface="+mn-ea"/>
                <a:cs typeface="+mn-cs"/>
              </a:rPr>
              <a:t>«</a:t>
            </a:r>
            <a:r>
              <a:rPr lang="el-GR" altLang="el-GR" sz="1600" b="0" kern="0" dirty="0">
                <a:latin typeface="+mn-lt"/>
                <a:ea typeface="+mn-ea"/>
                <a:cs typeface="+mn-cs"/>
              </a:rPr>
              <a:t>Αναβάθμιση δικτύων ύδρευσης και περιορισμός διαρροών» με </a:t>
            </a:r>
            <a:r>
              <a:rPr lang="el-GR" altLang="el-GR" sz="1600" kern="0" dirty="0">
                <a:latin typeface="+mn-lt"/>
                <a:ea typeface="+mn-ea"/>
                <a:cs typeface="+mn-cs"/>
              </a:rPr>
              <a:t>Π/Υ 30 εκατ. </a:t>
            </a:r>
            <a:r>
              <a:rPr lang="el-GR" altLang="el-GR" sz="1600" kern="0" dirty="0" smtClean="0">
                <a:latin typeface="+mn-lt"/>
                <a:ea typeface="+mn-ea"/>
                <a:cs typeface="+mn-cs"/>
              </a:rPr>
              <a:t>€</a:t>
            </a:r>
          </a:p>
          <a:p>
            <a:pPr marL="542925" indent="-180975" eaLnBrk="1" hangingPunct="1">
              <a:spcBef>
                <a:spcPts val="0"/>
              </a:spcBef>
              <a:spcAft>
                <a:spcPts val="600"/>
              </a:spcAft>
              <a:buFont typeface="Arial" panose="020B0604020202020204" pitchFamily="34" charset="0"/>
              <a:buChar char="•"/>
              <a:defRPr/>
            </a:pPr>
            <a:r>
              <a:rPr lang="el-GR" altLang="el-GR" sz="1600" b="0" kern="0" dirty="0" smtClean="0">
                <a:latin typeface="+mn-lt"/>
                <a:ea typeface="+mn-ea"/>
                <a:cs typeface="+mn-cs"/>
              </a:rPr>
              <a:t>οι προτάσεις περιλαμβάνουν </a:t>
            </a:r>
          </a:p>
          <a:p>
            <a:pPr marL="809625" indent="85725" eaLnBrk="1" hangingPunct="1">
              <a:spcBef>
                <a:spcPts val="0"/>
              </a:spcBef>
              <a:spcAft>
                <a:spcPts val="600"/>
              </a:spcAft>
              <a:defRPr/>
            </a:pPr>
            <a:r>
              <a:rPr lang="el-GR" altLang="el-GR" sz="1600" kern="0" dirty="0" smtClean="0">
                <a:latin typeface="+mn-lt"/>
                <a:ea typeface="+mn-ea"/>
                <a:cs typeface="+mn-cs"/>
              </a:rPr>
              <a:t>- Προμήθειες</a:t>
            </a:r>
            <a:r>
              <a:rPr lang="el-GR" altLang="el-GR" sz="1600" b="0" kern="0" dirty="0">
                <a:latin typeface="+mn-lt"/>
                <a:ea typeface="+mn-ea"/>
                <a:cs typeface="+mn-cs"/>
              </a:rPr>
              <a:t>, που αφορούν </a:t>
            </a:r>
            <a:r>
              <a:rPr lang="el-GR" altLang="el-GR" sz="1600" b="0" kern="0" dirty="0" smtClean="0">
                <a:latin typeface="+mn-lt"/>
                <a:ea typeface="+mn-ea"/>
                <a:cs typeface="+mn-cs"/>
              </a:rPr>
              <a:t>σε</a:t>
            </a:r>
            <a:r>
              <a:rPr lang="el-GR" altLang="el-GR" sz="1600" b="0" kern="0" dirty="0">
                <a:latin typeface="+mn-lt"/>
                <a:ea typeface="+mn-ea"/>
                <a:cs typeface="+mn-cs"/>
              </a:rPr>
              <a:t> </a:t>
            </a:r>
            <a:r>
              <a:rPr lang="el-GR" altLang="el-GR" sz="1600" b="0" kern="0" dirty="0" smtClean="0">
                <a:latin typeface="+mn-lt"/>
                <a:ea typeface="+mn-ea"/>
                <a:cs typeface="+mn-cs"/>
              </a:rPr>
              <a:t>εξοπλισμό </a:t>
            </a:r>
            <a:r>
              <a:rPr lang="el-GR" altLang="el-GR" sz="1600" b="0" kern="0" dirty="0">
                <a:latin typeface="+mn-lt"/>
                <a:ea typeface="+mn-ea"/>
                <a:cs typeface="+mn-cs"/>
              </a:rPr>
              <a:t>τηλεμετρίας και </a:t>
            </a:r>
            <a:r>
              <a:rPr lang="el-GR" altLang="el-GR" sz="1600" b="0" kern="0" dirty="0" err="1">
                <a:latin typeface="+mn-lt"/>
                <a:ea typeface="+mn-ea"/>
                <a:cs typeface="+mn-cs"/>
              </a:rPr>
              <a:t>SCADA</a:t>
            </a:r>
            <a:endParaRPr lang="el-GR" altLang="el-GR" sz="1600" b="0" kern="0" dirty="0">
              <a:latin typeface="+mn-lt"/>
              <a:ea typeface="+mn-ea"/>
              <a:cs typeface="+mn-cs"/>
            </a:endParaRPr>
          </a:p>
          <a:p>
            <a:pPr marL="809625" indent="85725" eaLnBrk="1" hangingPunct="1">
              <a:spcBef>
                <a:spcPts val="0"/>
              </a:spcBef>
              <a:spcAft>
                <a:spcPts val="600"/>
              </a:spcAft>
              <a:defRPr/>
            </a:pPr>
            <a:r>
              <a:rPr lang="el-GR" altLang="el-GR" sz="1600" kern="0" dirty="0" smtClean="0">
                <a:latin typeface="+mn-lt"/>
                <a:ea typeface="+mn-ea"/>
                <a:cs typeface="+mn-cs"/>
              </a:rPr>
              <a:t>- Εργολαβίες</a:t>
            </a:r>
            <a:r>
              <a:rPr lang="el-GR" altLang="el-GR" sz="1600" kern="0" dirty="0">
                <a:latin typeface="+mn-lt"/>
                <a:ea typeface="+mn-ea"/>
                <a:cs typeface="+mn-cs"/>
              </a:rPr>
              <a:t>, </a:t>
            </a:r>
            <a:r>
              <a:rPr lang="el-GR" altLang="el-GR" sz="1600" b="0" kern="0" dirty="0">
                <a:latin typeface="+mn-lt"/>
                <a:ea typeface="+mn-ea"/>
                <a:cs typeface="+mn-cs"/>
              </a:rPr>
              <a:t>που αφορούν σε</a:t>
            </a:r>
            <a:r>
              <a:rPr lang="el-GR" altLang="el-GR" sz="1600" b="0" kern="0" dirty="0" smtClean="0">
                <a:latin typeface="+mn-lt"/>
                <a:ea typeface="+mn-ea"/>
                <a:cs typeface="+mn-cs"/>
              </a:rPr>
              <a:t>: </a:t>
            </a:r>
          </a:p>
          <a:p>
            <a:pPr marL="361950" eaLnBrk="1" hangingPunct="1">
              <a:spcBef>
                <a:spcPts val="0"/>
              </a:spcBef>
              <a:spcAft>
                <a:spcPts val="600"/>
              </a:spcAft>
              <a:defRPr/>
            </a:pPr>
            <a:r>
              <a:rPr lang="el-GR" altLang="el-GR" sz="1600" kern="0" dirty="0" smtClean="0">
                <a:latin typeface="+mn-lt"/>
                <a:ea typeface="+mn-ea"/>
                <a:cs typeface="+mn-cs"/>
              </a:rPr>
              <a:t>                                                   </a:t>
            </a:r>
            <a:r>
              <a:rPr lang="el-GR" altLang="el-GR" sz="1600" b="0" kern="0" dirty="0" smtClean="0">
                <a:latin typeface="+mn-lt"/>
                <a:ea typeface="+mn-ea"/>
                <a:cs typeface="+mn-cs"/>
              </a:rPr>
              <a:t>1</a:t>
            </a:r>
            <a:r>
              <a:rPr lang="el-GR" altLang="el-GR" sz="1600" b="0" kern="0" dirty="0">
                <a:latin typeface="+mn-lt"/>
                <a:ea typeface="+mn-ea"/>
                <a:cs typeface="+mn-cs"/>
              </a:rPr>
              <a:t>) Ενίσχυση εξωτερικού υδραγωγείου</a:t>
            </a:r>
          </a:p>
          <a:p>
            <a:pPr marL="361950" indent="180975" eaLnBrk="1" hangingPunct="1">
              <a:spcBef>
                <a:spcPts val="0"/>
              </a:spcBef>
              <a:spcAft>
                <a:spcPts val="600"/>
              </a:spcAft>
              <a:defRPr/>
            </a:pPr>
            <a:r>
              <a:rPr lang="el-GR" altLang="el-GR" sz="1600" b="0" kern="0" dirty="0" smtClean="0">
                <a:latin typeface="+mn-lt"/>
                <a:ea typeface="+mn-ea"/>
                <a:cs typeface="+mn-cs"/>
              </a:rPr>
              <a:t>                                               2</a:t>
            </a:r>
            <a:r>
              <a:rPr lang="el-GR" altLang="el-GR" sz="1600" b="0" kern="0" dirty="0">
                <a:latin typeface="+mn-lt"/>
                <a:ea typeface="+mn-ea"/>
                <a:cs typeface="+mn-cs"/>
              </a:rPr>
              <a:t>) Βελτίωση ποιότητας πόσιμου νερού</a:t>
            </a:r>
          </a:p>
          <a:p>
            <a:pPr marL="361950" indent="180975" eaLnBrk="1" hangingPunct="1">
              <a:spcBef>
                <a:spcPts val="0"/>
              </a:spcBef>
              <a:spcAft>
                <a:spcPts val="600"/>
              </a:spcAft>
              <a:defRPr/>
            </a:pPr>
            <a:r>
              <a:rPr lang="el-GR" altLang="el-GR" sz="1600" b="0" kern="0" dirty="0" smtClean="0">
                <a:latin typeface="+mn-lt"/>
                <a:ea typeface="+mn-ea"/>
                <a:cs typeface="+mn-cs"/>
              </a:rPr>
              <a:t>                                               3</a:t>
            </a:r>
            <a:r>
              <a:rPr lang="el-GR" altLang="el-GR" sz="1600" b="0" kern="0" dirty="0">
                <a:latin typeface="+mn-lt"/>
                <a:ea typeface="+mn-ea"/>
                <a:cs typeface="+mn-cs"/>
              </a:rPr>
              <a:t>) Αντικατάσταση εξωτερικού ή εσωτερικού υδραγωγείου. </a:t>
            </a:r>
          </a:p>
          <a:p>
            <a:pPr marL="542925" indent="-180975" eaLnBrk="1" hangingPunct="1">
              <a:spcBef>
                <a:spcPts val="0"/>
              </a:spcBef>
              <a:spcAft>
                <a:spcPts val="600"/>
              </a:spcAft>
              <a:buFont typeface="Arial" panose="020B0604020202020204" pitchFamily="34" charset="0"/>
              <a:buChar char="•"/>
              <a:defRPr/>
            </a:pPr>
            <a:r>
              <a:rPr lang="el-GR" altLang="el-GR" sz="1600" b="0" kern="0" dirty="0" smtClean="0">
                <a:latin typeface="+mn-lt"/>
                <a:ea typeface="+mn-ea"/>
                <a:cs typeface="+mn-cs"/>
              </a:rPr>
              <a:t>υποβλήθηκαν </a:t>
            </a:r>
            <a:r>
              <a:rPr lang="el-GR" altLang="el-GR" sz="1600" kern="0" dirty="0" smtClean="0">
                <a:latin typeface="+mn-lt"/>
                <a:ea typeface="+mn-ea"/>
                <a:cs typeface="+mn-cs"/>
              </a:rPr>
              <a:t>143</a:t>
            </a:r>
            <a:r>
              <a:rPr lang="el-GR" altLang="el-GR" sz="1600" b="0" kern="0" dirty="0" smtClean="0">
                <a:latin typeface="+mn-lt"/>
                <a:ea typeface="+mn-ea"/>
                <a:cs typeface="+mn-cs"/>
              </a:rPr>
              <a:t> προτάσεις, επιλέξιμου </a:t>
            </a:r>
            <a:r>
              <a:rPr lang="el-GR" altLang="el-GR" sz="1600" kern="0" dirty="0" smtClean="0">
                <a:latin typeface="+mn-lt"/>
                <a:ea typeface="+mn-ea"/>
                <a:cs typeface="+mn-cs"/>
              </a:rPr>
              <a:t>Π/Υ 159,2 </a:t>
            </a:r>
            <a:r>
              <a:rPr lang="el-GR" altLang="el-GR" sz="1600" kern="0" dirty="0" err="1" smtClean="0">
                <a:latin typeface="+mn-lt"/>
                <a:ea typeface="+mn-ea"/>
                <a:cs typeface="+mn-cs"/>
              </a:rPr>
              <a:t>εκατ.€</a:t>
            </a:r>
            <a:r>
              <a:rPr lang="el-GR" altLang="el-GR" sz="1600" kern="0" dirty="0" smtClean="0">
                <a:latin typeface="+mn-lt"/>
                <a:ea typeface="+mn-ea"/>
                <a:cs typeface="+mn-cs"/>
              </a:rPr>
              <a:t>, </a:t>
            </a:r>
            <a:r>
              <a:rPr lang="el-GR" altLang="el-GR" sz="1600" b="0" kern="0" dirty="0" smtClean="0">
                <a:latin typeface="+mn-lt"/>
                <a:ea typeface="+mn-ea"/>
                <a:cs typeface="+mn-cs"/>
              </a:rPr>
              <a:t>εκ των οποίων:</a:t>
            </a:r>
          </a:p>
          <a:p>
            <a:pPr marL="895350" eaLnBrk="1" hangingPunct="1">
              <a:spcBef>
                <a:spcPts val="0"/>
              </a:spcBef>
              <a:spcAft>
                <a:spcPts val="600"/>
              </a:spcAft>
              <a:defRPr/>
            </a:pPr>
            <a:r>
              <a:rPr lang="el-GR" altLang="el-GR" sz="1600" b="0" kern="0" dirty="0" smtClean="0">
                <a:latin typeface="+mn-lt"/>
                <a:ea typeface="+mn-ea"/>
                <a:cs typeface="+mn-cs"/>
              </a:rPr>
              <a:t>- 84 </a:t>
            </a:r>
            <a:r>
              <a:rPr lang="el-GR" altLang="el-GR" sz="1600" b="0" kern="0" dirty="0">
                <a:latin typeface="+mn-lt"/>
                <a:ea typeface="+mn-ea"/>
                <a:cs typeface="+mn-cs"/>
              </a:rPr>
              <a:t>προτάσεις αφορούν προμήθεια με </a:t>
            </a:r>
            <a:r>
              <a:rPr lang="el-GR" altLang="el-GR" sz="1600" b="0" kern="0" dirty="0" err="1">
                <a:latin typeface="+mn-lt"/>
                <a:ea typeface="+mn-ea"/>
                <a:cs typeface="+mn-cs"/>
              </a:rPr>
              <a:t>ΣΔΔ</a:t>
            </a:r>
            <a:r>
              <a:rPr lang="el-GR" altLang="el-GR" sz="1600" b="0" kern="0" dirty="0">
                <a:latin typeface="+mn-lt"/>
                <a:ea typeface="+mn-ea"/>
                <a:cs typeface="+mn-cs"/>
              </a:rPr>
              <a:t> </a:t>
            </a:r>
            <a:r>
              <a:rPr lang="el-GR" altLang="el-GR" sz="1600" b="0" kern="0" dirty="0" smtClean="0">
                <a:latin typeface="+mn-lt"/>
                <a:ea typeface="+mn-ea"/>
                <a:cs typeface="+mn-cs"/>
              </a:rPr>
              <a:t>104,9 </a:t>
            </a:r>
            <a:r>
              <a:rPr lang="el-GR" altLang="el-GR" sz="1600" b="0" kern="0" dirty="0" err="1" smtClean="0">
                <a:latin typeface="+mn-lt"/>
                <a:ea typeface="+mn-ea"/>
                <a:cs typeface="+mn-cs"/>
              </a:rPr>
              <a:t>εκατ.€</a:t>
            </a:r>
            <a:endParaRPr lang="el-GR" altLang="el-GR" sz="1600" b="0" kern="0" dirty="0">
              <a:latin typeface="+mn-lt"/>
              <a:ea typeface="+mn-ea"/>
              <a:cs typeface="+mn-cs"/>
            </a:endParaRPr>
          </a:p>
          <a:p>
            <a:pPr marL="895350" eaLnBrk="1" hangingPunct="1">
              <a:spcBef>
                <a:spcPts val="0"/>
              </a:spcBef>
              <a:spcAft>
                <a:spcPts val="600"/>
              </a:spcAft>
              <a:defRPr/>
            </a:pPr>
            <a:r>
              <a:rPr lang="el-GR" altLang="el-GR" sz="1600" b="0" kern="0" dirty="0" smtClean="0">
                <a:latin typeface="+mn-lt"/>
                <a:ea typeface="+mn-ea"/>
                <a:cs typeface="+mn-cs"/>
              </a:rPr>
              <a:t>- 58 </a:t>
            </a:r>
            <a:r>
              <a:rPr lang="el-GR" altLang="el-GR" sz="1600" b="0" kern="0" dirty="0">
                <a:latin typeface="+mn-lt"/>
                <a:ea typeface="+mn-ea"/>
                <a:cs typeface="+mn-cs"/>
              </a:rPr>
              <a:t>προτάσεις αφορούν εργολαβία με </a:t>
            </a:r>
            <a:r>
              <a:rPr lang="el-GR" altLang="el-GR" sz="1600" b="0" kern="0" dirty="0" err="1">
                <a:latin typeface="+mn-lt"/>
                <a:ea typeface="+mn-ea"/>
                <a:cs typeface="+mn-cs"/>
              </a:rPr>
              <a:t>ΣΔΔ</a:t>
            </a:r>
            <a:r>
              <a:rPr lang="el-GR" altLang="el-GR" sz="1600" b="0" kern="0" dirty="0">
                <a:latin typeface="+mn-lt"/>
                <a:ea typeface="+mn-ea"/>
                <a:cs typeface="+mn-cs"/>
              </a:rPr>
              <a:t> </a:t>
            </a:r>
            <a:r>
              <a:rPr lang="el-GR" altLang="el-GR" sz="1600" b="0" kern="0" dirty="0" smtClean="0">
                <a:latin typeface="+mn-lt"/>
                <a:ea typeface="+mn-ea"/>
                <a:cs typeface="+mn-cs"/>
              </a:rPr>
              <a:t>53,6</a:t>
            </a:r>
            <a:r>
              <a:rPr lang="el-GR" altLang="el-GR" sz="1600" b="0" kern="0" dirty="0"/>
              <a:t> </a:t>
            </a:r>
            <a:r>
              <a:rPr lang="el-GR" altLang="el-GR" sz="1600" b="0" kern="0" dirty="0" err="1">
                <a:latin typeface="+mn-lt"/>
              </a:rPr>
              <a:t>εκατ.</a:t>
            </a:r>
            <a:r>
              <a:rPr lang="el-GR" altLang="el-GR" sz="1600" b="0" kern="0" dirty="0" err="1" smtClean="0">
                <a:latin typeface="+mn-lt"/>
              </a:rPr>
              <a:t>€</a:t>
            </a:r>
            <a:endParaRPr lang="el-GR" altLang="el-GR" sz="1600" b="0" kern="0" dirty="0">
              <a:latin typeface="+mn-lt"/>
              <a:ea typeface="+mn-ea"/>
              <a:cs typeface="+mn-cs"/>
            </a:endParaRPr>
          </a:p>
          <a:p>
            <a:pPr marL="895350" eaLnBrk="1" hangingPunct="1">
              <a:spcBef>
                <a:spcPts val="0"/>
              </a:spcBef>
              <a:spcAft>
                <a:spcPts val="1200"/>
              </a:spcAft>
              <a:defRPr/>
            </a:pPr>
            <a:r>
              <a:rPr lang="el-GR" altLang="el-GR" sz="1600" b="0" kern="0" dirty="0" smtClean="0">
                <a:latin typeface="+mn-lt"/>
                <a:ea typeface="+mn-ea"/>
                <a:cs typeface="+mn-cs"/>
              </a:rPr>
              <a:t>- 1 </a:t>
            </a:r>
            <a:r>
              <a:rPr lang="el-GR" altLang="el-GR" sz="1600" b="0" kern="0" dirty="0">
                <a:latin typeface="+mn-lt"/>
                <a:ea typeface="+mn-ea"/>
                <a:cs typeface="+mn-cs"/>
              </a:rPr>
              <a:t>πρόταση αφορά και εργολαβία και προμήθεια με </a:t>
            </a:r>
            <a:r>
              <a:rPr lang="el-GR" altLang="el-GR" sz="1600" b="0" kern="0" dirty="0" err="1">
                <a:latin typeface="+mn-lt"/>
                <a:ea typeface="+mn-ea"/>
                <a:cs typeface="+mn-cs"/>
              </a:rPr>
              <a:t>ΣΔΔ</a:t>
            </a:r>
            <a:r>
              <a:rPr lang="el-GR" altLang="el-GR" sz="1600" b="0" kern="0" dirty="0">
                <a:latin typeface="+mn-lt"/>
                <a:ea typeface="+mn-ea"/>
                <a:cs typeface="+mn-cs"/>
              </a:rPr>
              <a:t> </a:t>
            </a:r>
            <a:r>
              <a:rPr lang="el-GR" altLang="el-GR" sz="1600" b="0" kern="0" dirty="0" smtClean="0">
                <a:latin typeface="+mn-lt"/>
                <a:ea typeface="+mn-ea"/>
                <a:cs typeface="+mn-cs"/>
              </a:rPr>
              <a:t>0,6 εκατ. </a:t>
            </a:r>
            <a:r>
              <a:rPr lang="el-GR" altLang="el-GR" sz="1600" b="0" kern="0" dirty="0">
                <a:latin typeface="+mn-lt"/>
                <a:ea typeface="+mn-ea"/>
                <a:cs typeface="+mn-cs"/>
              </a:rPr>
              <a:t>€</a:t>
            </a:r>
            <a:r>
              <a:rPr lang="el-GR" altLang="el-GR" sz="1600" b="0" kern="0" dirty="0" smtClean="0">
                <a:latin typeface="+mn-lt"/>
                <a:ea typeface="+mn-ea"/>
                <a:cs typeface="+mn-cs"/>
              </a:rPr>
              <a:t>.</a:t>
            </a:r>
            <a:endParaRPr lang="el-GR" altLang="el-GR" sz="1600" kern="0" dirty="0" smtClean="0">
              <a:latin typeface="+mn-lt"/>
              <a:ea typeface="+mn-ea"/>
              <a:cs typeface="+mn-cs"/>
            </a:endParaRPr>
          </a:p>
          <a:p>
            <a:pPr marL="542925" indent="-180975" eaLnBrk="1" hangingPunct="1">
              <a:spcBef>
                <a:spcPts val="0"/>
              </a:spcBef>
              <a:spcAft>
                <a:spcPts val="600"/>
              </a:spcAft>
              <a:buFont typeface="Arial" panose="020B0604020202020204" pitchFamily="34" charset="0"/>
              <a:buChar char="•"/>
              <a:defRPr/>
            </a:pPr>
            <a:r>
              <a:rPr lang="el-GR" altLang="el-GR" sz="1600" b="0" kern="0" dirty="0" smtClean="0">
                <a:latin typeface="+mn-lt"/>
                <a:ea typeface="+mn-ea"/>
                <a:cs typeface="+mn-cs"/>
              </a:rPr>
              <a:t>στις αρχές Νοεμβρίου ολοκληρώθηκε ο έλεγχος του Α’ σταδίου και του Β’ σταδίου συγκριτικής αξιολόγησης  - εντός Δεκεμβρίου 2017 θα αναρτηθεί ο προσωρινός πίνακας κατάταξης. </a:t>
            </a:r>
          </a:p>
        </p:txBody>
      </p:sp>
    </p:spTree>
    <p:extLst>
      <p:ext uri="{BB962C8B-B14F-4D97-AF65-F5344CB8AC3E}">
        <p14:creationId xmlns:p14="http://schemas.microsoft.com/office/powerpoint/2010/main" val="40233719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447800"/>
            <a:ext cx="3581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ΔΙΑΧΕΙΡΙΣΗ ΥΔΑΤΙΚΩΝ ΠΟΡΩΝ </a:t>
            </a:r>
            <a:endParaRPr lang="el-GR" altLang="el-GR" sz="1800" i="1" kern="0" dirty="0" smtClean="0">
              <a:latin typeface="+mn-lt"/>
            </a:endParaRPr>
          </a:p>
        </p:txBody>
      </p:sp>
      <p:sp>
        <p:nvSpPr>
          <p:cNvPr id="12" name="Rectangle 4"/>
          <p:cNvSpPr txBox="1">
            <a:spLocks noChangeArrowheads="1"/>
          </p:cNvSpPr>
          <p:nvPr/>
        </p:nvSpPr>
        <p:spPr bwMode="auto">
          <a:xfrm>
            <a:off x="495300" y="1752600"/>
            <a:ext cx="84201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spcAft>
                <a:spcPts val="600"/>
              </a:spcAft>
              <a:defRPr/>
            </a:pPr>
            <a:r>
              <a:rPr lang="el-GR" altLang="el-GR" sz="1600" kern="0" dirty="0" smtClean="0">
                <a:solidFill>
                  <a:schemeClr val="accent1">
                    <a:lumMod val="75000"/>
                  </a:schemeClr>
                </a:solidFill>
                <a:latin typeface="+mn-lt"/>
                <a:ea typeface="+mn-ea"/>
                <a:cs typeface="+mn-cs"/>
              </a:rPr>
              <a:t>Άλλα Θέματα</a:t>
            </a:r>
          </a:p>
          <a:p>
            <a:pPr marL="180975" indent="-180975" eaLnBrk="1" hangingPunct="1">
              <a:spcBef>
                <a:spcPts val="600"/>
              </a:spcBef>
              <a:spcAft>
                <a:spcPts val="600"/>
              </a:spcAft>
              <a:buFont typeface="Wingdings" panose="05000000000000000000" pitchFamily="2" charset="2"/>
              <a:buChar char="Ø"/>
              <a:defRPr/>
            </a:pPr>
            <a:r>
              <a:rPr lang="el-GR" altLang="el-GR" sz="1600" kern="0" dirty="0" smtClean="0">
                <a:latin typeface="+mn-lt"/>
                <a:ea typeface="+mn-ea"/>
                <a:cs typeface="+mn-cs"/>
              </a:rPr>
              <a:t>Λοιπά </a:t>
            </a:r>
            <a:r>
              <a:rPr lang="el-GR" altLang="el-GR" sz="1600" kern="0" dirty="0">
                <a:latin typeface="+mn-lt"/>
                <a:ea typeface="+mn-ea"/>
                <a:cs typeface="+mn-cs"/>
              </a:rPr>
              <a:t>έργα διαχείρισης υδατικών πόρων – Θαλάσσια </a:t>
            </a:r>
            <a:r>
              <a:rPr lang="el-GR" altLang="el-GR" sz="1600" kern="0" dirty="0" smtClean="0">
                <a:latin typeface="+mn-lt"/>
                <a:ea typeface="+mn-ea"/>
                <a:cs typeface="+mn-cs"/>
              </a:rPr>
              <a:t>στρατηγική</a:t>
            </a:r>
          </a:p>
          <a:p>
            <a:pPr marL="180975" indent="-180975" eaLnBrk="1" hangingPunct="1">
              <a:spcBef>
                <a:spcPts val="600"/>
              </a:spcBef>
              <a:spcAft>
                <a:spcPts val="600"/>
              </a:spcAft>
              <a:buFont typeface="Wingdings" panose="05000000000000000000" pitchFamily="2" charset="2"/>
              <a:buChar char="Ø"/>
              <a:defRPr/>
            </a:pPr>
            <a:r>
              <a:rPr lang="el-GR" altLang="el-GR" sz="1600" kern="0" dirty="0">
                <a:latin typeface="+mn-lt"/>
                <a:ea typeface="+mn-ea"/>
                <a:cs typeface="+mn-cs"/>
              </a:rPr>
              <a:t>Μεγάλο έργο «Ύδρευση Κέρκυρας»</a:t>
            </a:r>
          </a:p>
          <a:p>
            <a:pPr marL="628650" eaLnBrk="1" hangingPunct="1">
              <a:spcBef>
                <a:spcPts val="0"/>
              </a:spcBef>
              <a:spcAft>
                <a:spcPts val="0"/>
              </a:spcAft>
              <a:defRPr/>
            </a:pPr>
            <a:r>
              <a:rPr lang="el-GR" altLang="el-GR" sz="1600" b="0" kern="0" dirty="0" smtClean="0">
                <a:latin typeface="+mn-lt"/>
                <a:ea typeface="+mn-ea"/>
                <a:cs typeface="+mn-cs"/>
              </a:rPr>
              <a:t>Σύμφωνα </a:t>
            </a:r>
            <a:r>
              <a:rPr lang="el-GR" altLang="el-GR" sz="1600" b="0" kern="0" dirty="0">
                <a:latin typeface="+mn-lt"/>
                <a:ea typeface="+mn-ea"/>
                <a:cs typeface="+mn-cs"/>
              </a:rPr>
              <a:t>με τον αρχικό προγραμματισμό </a:t>
            </a:r>
            <a:r>
              <a:rPr lang="el-GR" altLang="el-GR" sz="1600" b="0" kern="0" dirty="0" smtClean="0">
                <a:latin typeface="+mn-lt"/>
                <a:ea typeface="+mn-ea"/>
                <a:cs typeface="+mn-cs"/>
              </a:rPr>
              <a:t>υλοποίησης, </a:t>
            </a:r>
            <a:r>
              <a:rPr lang="el-GR" altLang="el-GR" sz="1600" b="0" kern="0" dirty="0">
                <a:latin typeface="+mn-lt"/>
                <a:ea typeface="+mn-ea"/>
                <a:cs typeface="+mn-cs"/>
              </a:rPr>
              <a:t>είχε συμπεριληφθεί στον κατάλογο Μεγάλων Έργων του </a:t>
            </a:r>
            <a:r>
              <a:rPr lang="el-GR" altLang="el-GR" sz="1600" b="0" kern="0" dirty="0" err="1">
                <a:latin typeface="+mn-lt"/>
                <a:ea typeface="+mn-ea"/>
                <a:cs typeface="+mn-cs"/>
              </a:rPr>
              <a:t>ΕΠ</a:t>
            </a:r>
            <a:r>
              <a:rPr lang="el-GR" altLang="el-GR" sz="1600" b="0" kern="0" dirty="0">
                <a:latin typeface="+mn-lt"/>
                <a:ea typeface="+mn-ea"/>
                <a:cs typeface="+mn-cs"/>
              </a:rPr>
              <a:t>-</a:t>
            </a:r>
            <a:r>
              <a:rPr lang="el-GR" altLang="el-GR" sz="1600" b="0" kern="0" dirty="0" err="1">
                <a:latin typeface="+mn-lt"/>
                <a:ea typeface="+mn-ea"/>
                <a:cs typeface="+mn-cs"/>
              </a:rPr>
              <a:t>ΥΜΕΠΕΡΑΑ</a:t>
            </a:r>
            <a:r>
              <a:rPr lang="el-GR" altLang="el-GR" sz="1600" b="0" kern="0" dirty="0">
                <a:latin typeface="+mn-lt"/>
                <a:ea typeface="+mn-ea"/>
                <a:cs typeface="+mn-cs"/>
              </a:rPr>
              <a:t>, με αρχικά εκτιμώμενο </a:t>
            </a:r>
            <a:r>
              <a:rPr lang="el-GR" altLang="el-GR" sz="1600" kern="0" dirty="0">
                <a:latin typeface="+mn-lt"/>
                <a:ea typeface="+mn-ea"/>
                <a:cs typeface="+mn-cs"/>
              </a:rPr>
              <a:t>Π/Υ ύψους 226 εκατ. €</a:t>
            </a:r>
            <a:r>
              <a:rPr lang="el-GR" altLang="el-GR" sz="1600" b="0" kern="0" dirty="0" smtClean="0">
                <a:latin typeface="+mn-lt"/>
                <a:ea typeface="+mn-ea"/>
                <a:cs typeface="+mn-cs"/>
              </a:rPr>
              <a:t>. </a:t>
            </a:r>
          </a:p>
          <a:p>
            <a:pPr marL="628650" eaLnBrk="1" hangingPunct="1">
              <a:spcBef>
                <a:spcPts val="0"/>
              </a:spcBef>
              <a:spcAft>
                <a:spcPts val="0"/>
              </a:spcAft>
              <a:defRPr/>
            </a:pPr>
            <a:r>
              <a:rPr lang="el-GR" altLang="el-GR" sz="1600" b="0" kern="0" dirty="0" smtClean="0">
                <a:latin typeface="+mn-lt"/>
                <a:ea typeface="+mn-ea"/>
                <a:cs typeface="+mn-cs"/>
              </a:rPr>
              <a:t>Επειδή </a:t>
            </a:r>
            <a:r>
              <a:rPr lang="el-GR" altLang="el-GR" sz="1600" b="0" kern="0" dirty="0">
                <a:latin typeface="+mn-lt"/>
                <a:ea typeface="+mn-ea"/>
                <a:cs typeface="+mn-cs"/>
              </a:rPr>
              <a:t>το εκτιμώμενο χρονοδιάγραμμα υλοποίησης του συνολικού έργου ξεπερνά την </a:t>
            </a:r>
            <a:r>
              <a:rPr lang="el-GR" altLang="el-GR" sz="1600" b="0" kern="0" dirty="0" err="1" smtClean="0">
                <a:latin typeface="+mn-lt"/>
                <a:ea typeface="+mn-ea"/>
                <a:cs typeface="+mn-cs"/>
              </a:rPr>
              <a:t>ΠΠ</a:t>
            </a:r>
            <a:r>
              <a:rPr lang="el-GR" altLang="el-GR" sz="1600" b="0" kern="0" dirty="0" smtClean="0">
                <a:latin typeface="+mn-lt"/>
                <a:ea typeface="+mn-ea"/>
                <a:cs typeface="+mn-cs"/>
              </a:rPr>
              <a:t> 2014-2020</a:t>
            </a:r>
            <a:r>
              <a:rPr lang="el-GR" altLang="el-GR" sz="1600" b="0" kern="0" dirty="0">
                <a:latin typeface="+mn-lt"/>
                <a:ea typeface="+mn-ea"/>
                <a:cs typeface="+mn-cs"/>
              </a:rPr>
              <a:t>, </a:t>
            </a:r>
            <a:r>
              <a:rPr lang="el-GR" altLang="el-GR" sz="1600" b="0" kern="0" dirty="0" smtClean="0">
                <a:latin typeface="+mn-lt"/>
                <a:ea typeface="+mn-ea"/>
                <a:cs typeface="+mn-cs"/>
              </a:rPr>
              <a:t>τέθηκε ως </a:t>
            </a:r>
            <a:r>
              <a:rPr lang="el-GR" altLang="el-GR" sz="1600" b="0" kern="0" dirty="0">
                <a:latin typeface="+mn-lt"/>
                <a:ea typeface="+mn-ea"/>
                <a:cs typeface="+mn-cs"/>
              </a:rPr>
              <a:t>προτεραιότητα η υλοποίηση μόνο των επειγόντων έργων παραγωγής πόσιμου νερού στη νήσο Κέρκυρα (</a:t>
            </a:r>
            <a:r>
              <a:rPr lang="el-GR" altLang="el-GR" sz="1600" kern="0" dirty="0">
                <a:latin typeface="+mn-lt"/>
                <a:ea typeface="+mn-ea"/>
                <a:cs typeface="+mn-cs"/>
              </a:rPr>
              <a:t>Έργα Κεντρικού και Νότιου Υδραγωγείου Α’ προτεραιότητας), </a:t>
            </a:r>
            <a:r>
              <a:rPr lang="el-GR" altLang="el-GR" sz="1600" b="0" kern="0" dirty="0">
                <a:latin typeface="+mn-lt"/>
                <a:ea typeface="+mn-ea"/>
                <a:cs typeface="+mn-cs"/>
              </a:rPr>
              <a:t>με σκοπό την άμεση επίλυση των επιτακτικών προβλημάτων ύδρευσης των περιοχών του νησιού με μεγάλες </a:t>
            </a:r>
            <a:r>
              <a:rPr lang="el-GR" altLang="el-GR" sz="1600" b="0" kern="0" dirty="0" err="1">
                <a:latin typeface="+mn-lt"/>
                <a:ea typeface="+mn-ea"/>
                <a:cs typeface="+mn-cs"/>
              </a:rPr>
              <a:t>υδροδοτικές</a:t>
            </a:r>
            <a:r>
              <a:rPr lang="el-GR" altLang="el-GR" sz="1600" b="0" kern="0" dirty="0">
                <a:latin typeface="+mn-lt"/>
                <a:ea typeface="+mn-ea"/>
                <a:cs typeface="+mn-cs"/>
              </a:rPr>
              <a:t> ανάγκες, όπως η πόλη της </a:t>
            </a:r>
            <a:r>
              <a:rPr lang="el-GR" altLang="el-GR" sz="1600" b="0" kern="0" dirty="0" smtClean="0">
                <a:latin typeface="+mn-lt"/>
                <a:ea typeface="+mn-ea"/>
                <a:cs typeface="+mn-cs"/>
              </a:rPr>
              <a:t>Κέρκυρας. </a:t>
            </a:r>
          </a:p>
          <a:p>
            <a:pPr marL="628650" eaLnBrk="1" hangingPunct="1">
              <a:spcBef>
                <a:spcPts val="0"/>
              </a:spcBef>
              <a:spcAft>
                <a:spcPts val="0"/>
              </a:spcAft>
              <a:defRPr/>
            </a:pPr>
            <a:r>
              <a:rPr lang="el-GR" altLang="el-GR" sz="1600" b="0" kern="0" dirty="0" smtClean="0">
                <a:latin typeface="+mn-lt"/>
                <a:ea typeface="+mn-ea"/>
                <a:cs typeface="+mn-cs"/>
              </a:rPr>
              <a:t>Το εκτιμώμενο επιλέξιμο κόστος του έργου ανέρχεται σε περίπου </a:t>
            </a:r>
            <a:r>
              <a:rPr lang="el-GR" altLang="el-GR" sz="1600" u="sng" kern="0" dirty="0" smtClean="0">
                <a:latin typeface="+mn-lt"/>
                <a:ea typeface="+mn-ea"/>
                <a:cs typeface="+mn-cs"/>
              </a:rPr>
              <a:t>47 εκατ. €. </a:t>
            </a:r>
            <a:r>
              <a:rPr lang="el-GR" altLang="el-GR" sz="1600" kern="0" dirty="0" smtClean="0">
                <a:latin typeface="+mn-lt"/>
                <a:ea typeface="+mn-ea"/>
                <a:cs typeface="+mn-cs"/>
              </a:rPr>
              <a:t>Κατά συνέπεια, </a:t>
            </a:r>
            <a:r>
              <a:rPr lang="el-GR" altLang="el-GR" sz="1600" u="sng" kern="0" dirty="0" smtClean="0">
                <a:latin typeface="+mn-lt"/>
                <a:ea typeface="+mn-ea"/>
                <a:cs typeface="+mn-cs"/>
              </a:rPr>
              <a:t>δεν αντιμετωπίζεται πλέον ως Μεγάλο Έργο.</a:t>
            </a:r>
            <a:endParaRPr lang="el-GR" altLang="el-GR" sz="1600" u="sng" kern="0" dirty="0">
              <a:latin typeface="+mn-lt"/>
              <a:ea typeface="+mn-ea"/>
              <a:cs typeface="+mn-cs"/>
            </a:endParaRPr>
          </a:p>
        </p:txBody>
      </p:sp>
    </p:spTree>
    <p:extLst>
      <p:ext uri="{BB962C8B-B14F-4D97-AF65-F5344CB8AC3E}">
        <p14:creationId xmlns:p14="http://schemas.microsoft.com/office/powerpoint/2010/main" val="6964439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066800"/>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562100"/>
            <a:ext cx="3581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ΒΙΟΠΟΙΚΙΛΟΤΗΤΑ</a:t>
            </a:r>
            <a:endParaRPr lang="el-GR" altLang="el-GR" sz="1800" i="1" kern="0" dirty="0" smtClean="0">
              <a:latin typeface="+mn-lt"/>
            </a:endParaRPr>
          </a:p>
        </p:txBody>
      </p:sp>
      <p:sp>
        <p:nvSpPr>
          <p:cNvPr id="12" name="Rectangle 4"/>
          <p:cNvSpPr txBox="1">
            <a:spLocks noChangeArrowheads="1"/>
          </p:cNvSpPr>
          <p:nvPr/>
        </p:nvSpPr>
        <p:spPr bwMode="auto">
          <a:xfrm>
            <a:off x="495300" y="2238375"/>
            <a:ext cx="84201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marL="180975" indent="-180975" eaLnBrk="1" hangingPunct="1">
              <a:spcBef>
                <a:spcPts val="600"/>
              </a:spcBef>
              <a:spcAft>
                <a:spcPts val="1200"/>
              </a:spcAft>
              <a:buFont typeface="Wingdings" panose="05000000000000000000" pitchFamily="2" charset="2"/>
              <a:buChar char="Ø"/>
              <a:defRPr/>
            </a:pPr>
            <a:r>
              <a:rPr lang="el-GR" altLang="el-GR" sz="1600" kern="0" dirty="0" smtClean="0">
                <a:latin typeface="+mn-lt"/>
                <a:ea typeface="+mn-ea"/>
                <a:cs typeface="+mn-cs"/>
              </a:rPr>
              <a:t>Εξειδίκευση 2 δράσεων – συνολική </a:t>
            </a:r>
            <a:r>
              <a:rPr lang="el-GR" altLang="el-GR" sz="1600" kern="0" dirty="0" err="1" smtClean="0">
                <a:latin typeface="+mn-lt"/>
                <a:ea typeface="+mn-ea"/>
                <a:cs typeface="+mn-cs"/>
              </a:rPr>
              <a:t>ΣΔΔ</a:t>
            </a:r>
            <a:r>
              <a:rPr lang="el-GR" altLang="el-GR" sz="1600" kern="0" dirty="0" smtClean="0">
                <a:latin typeface="+mn-lt"/>
                <a:ea typeface="+mn-ea"/>
                <a:cs typeface="+mn-cs"/>
              </a:rPr>
              <a:t> 18,7 </a:t>
            </a:r>
            <a:r>
              <a:rPr lang="el-GR" altLang="el-GR" sz="1600" kern="0" dirty="0" err="1" smtClean="0">
                <a:latin typeface="+mn-lt"/>
                <a:ea typeface="+mn-ea"/>
                <a:cs typeface="+mn-cs"/>
              </a:rPr>
              <a:t>εκατ.€</a:t>
            </a:r>
            <a:endParaRPr lang="el-GR" altLang="el-GR" sz="1600" kern="0" dirty="0">
              <a:latin typeface="+mn-lt"/>
              <a:ea typeface="+mn-ea"/>
              <a:cs typeface="+mn-cs"/>
            </a:endParaRPr>
          </a:p>
          <a:p>
            <a:pPr marL="180975" indent="-180975" eaLnBrk="1" hangingPunct="1">
              <a:spcBef>
                <a:spcPts val="600"/>
              </a:spcBef>
              <a:spcAft>
                <a:spcPts val="1200"/>
              </a:spcAft>
              <a:buFont typeface="Wingdings" panose="05000000000000000000" pitchFamily="2" charset="2"/>
              <a:buChar char="Ø"/>
              <a:defRPr/>
            </a:pPr>
            <a:r>
              <a:rPr lang="el-GR" altLang="el-GR" sz="1600" kern="0" dirty="0" smtClean="0">
                <a:latin typeface="+mn-lt"/>
                <a:ea typeface="+mn-ea"/>
                <a:cs typeface="+mn-cs"/>
              </a:rPr>
              <a:t>Δεν έχουν εκδοθεί Προσκλήσεις</a:t>
            </a:r>
          </a:p>
          <a:p>
            <a:pPr marL="180975" indent="-180975" eaLnBrk="1" hangingPunct="1">
              <a:spcBef>
                <a:spcPts val="600"/>
              </a:spcBef>
              <a:spcAft>
                <a:spcPts val="1200"/>
              </a:spcAft>
              <a:buFont typeface="Wingdings" panose="05000000000000000000" pitchFamily="2" charset="2"/>
              <a:buChar char="Ø"/>
              <a:defRPr/>
            </a:pPr>
            <a:r>
              <a:rPr lang="el-GR" altLang="el-GR" sz="1600" kern="0" dirty="0" smtClean="0">
                <a:latin typeface="+mn-lt"/>
                <a:ea typeface="+mn-ea"/>
                <a:cs typeface="+mn-cs"/>
              </a:rPr>
              <a:t>Λόγοι μη ενεργοποίησης</a:t>
            </a:r>
          </a:p>
          <a:p>
            <a:pPr marL="542925" indent="-180975" eaLnBrk="1" hangingPunct="1">
              <a:spcBef>
                <a:spcPts val="0"/>
              </a:spcBef>
              <a:spcAft>
                <a:spcPts val="600"/>
              </a:spcAft>
              <a:buFont typeface="Arial" panose="020B0604020202020204" pitchFamily="34" charset="0"/>
              <a:buChar char="•"/>
              <a:defRPr/>
            </a:pPr>
            <a:r>
              <a:rPr lang="el-GR" altLang="el-GR" sz="1600" b="0" kern="0" dirty="0">
                <a:latin typeface="+mn-lt"/>
                <a:ea typeface="+mn-ea"/>
                <a:cs typeface="+mn-cs"/>
              </a:rPr>
              <a:t>ανάγκη εκπόνησης των Ειδικών Περιβαλλοντικών μελετών των προστατευόμενων περιοχών, για τις οποίες είναι σε εξέλιξη η σχετική διαγωνιστική διαδικασία</a:t>
            </a:r>
          </a:p>
          <a:p>
            <a:pPr marL="542925" indent="-180975" eaLnBrk="1" hangingPunct="1">
              <a:spcBef>
                <a:spcPts val="0"/>
              </a:spcBef>
              <a:spcAft>
                <a:spcPts val="600"/>
              </a:spcAft>
              <a:buFont typeface="Arial" panose="020B0604020202020204" pitchFamily="34" charset="0"/>
              <a:buChar char="•"/>
              <a:defRPr/>
            </a:pPr>
            <a:r>
              <a:rPr lang="el-GR" altLang="el-GR" sz="1600" b="0" kern="0" dirty="0" smtClean="0">
                <a:latin typeface="+mn-lt"/>
                <a:ea typeface="+mn-ea"/>
                <a:cs typeface="+mn-cs"/>
              </a:rPr>
              <a:t>ανάγκη </a:t>
            </a:r>
            <a:r>
              <a:rPr lang="el-GR" altLang="el-GR" sz="1600" b="0" kern="0" dirty="0">
                <a:latin typeface="+mn-lt"/>
                <a:ea typeface="+mn-ea"/>
                <a:cs typeface="+mn-cs"/>
              </a:rPr>
              <a:t>θεσμοθέτησης του καθορισμού των αρμοδιοτήτων των Φορέων Διαχείρισης Προστατευόμενων Περιοχών καθώς και της χρηματοδότησης </a:t>
            </a:r>
            <a:r>
              <a:rPr lang="el-GR" altLang="el-GR" sz="1600" b="0" kern="0" dirty="0" smtClean="0">
                <a:latin typeface="+mn-lt"/>
                <a:ea typeface="+mn-ea"/>
                <a:cs typeface="+mn-cs"/>
              </a:rPr>
              <a:t>αυτών</a:t>
            </a:r>
            <a:endParaRPr lang="el-GR" altLang="el-GR" sz="1600" b="0" kern="0" dirty="0">
              <a:latin typeface="+mn-lt"/>
              <a:ea typeface="+mn-ea"/>
              <a:cs typeface="+mn-cs"/>
            </a:endParaRPr>
          </a:p>
        </p:txBody>
      </p:sp>
    </p:spTree>
    <p:extLst>
      <p:ext uri="{BB962C8B-B14F-4D97-AF65-F5344CB8AC3E}">
        <p14:creationId xmlns:p14="http://schemas.microsoft.com/office/powerpoint/2010/main" val="17446725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133475"/>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523875" y="1609725"/>
            <a:ext cx="3581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ΤΟΥΡΙΣΜΟΣ</a:t>
            </a:r>
            <a:endParaRPr lang="el-GR" altLang="el-GR" sz="1800" i="1" kern="0" dirty="0" smtClean="0">
              <a:latin typeface="+mn-lt"/>
            </a:endParaRPr>
          </a:p>
        </p:txBody>
      </p:sp>
      <p:sp>
        <p:nvSpPr>
          <p:cNvPr id="3" name="Στρογγυλεμένο ορθογώνιο 2"/>
          <p:cNvSpPr/>
          <p:nvPr/>
        </p:nvSpPr>
        <p:spPr>
          <a:xfrm>
            <a:off x="3952875" y="5867400"/>
            <a:ext cx="1752600" cy="5715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1 Πρόσκληση</a:t>
            </a:r>
          </a:p>
        </p:txBody>
      </p:sp>
      <p:sp>
        <p:nvSpPr>
          <p:cNvPr id="10" name="Στρογγυλεμένο ορθογώνιο 9"/>
          <p:cNvSpPr/>
          <p:nvPr/>
        </p:nvSpPr>
        <p:spPr>
          <a:xfrm>
            <a:off x="1962150" y="5867400"/>
            <a:ext cx="1752600" cy="5715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Εξειδίκευση 4 Δράσεων</a:t>
            </a:r>
            <a:endParaRPr lang="el-GR" sz="1400" b="1" dirty="0"/>
          </a:p>
        </p:txBody>
      </p:sp>
      <p:sp>
        <p:nvSpPr>
          <p:cNvPr id="11" name="Στρογγυλεμένο ορθογώνιο 10"/>
          <p:cNvSpPr/>
          <p:nvPr/>
        </p:nvSpPr>
        <p:spPr>
          <a:xfrm>
            <a:off x="5943600" y="5867400"/>
            <a:ext cx="1676400" cy="571500"/>
          </a:xfrm>
          <a:prstGeom prst="roundRect">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400" b="1" dirty="0" smtClean="0"/>
              <a:t>50 Εντάξεις</a:t>
            </a:r>
          </a:p>
        </p:txBody>
      </p:sp>
      <p:sp>
        <p:nvSpPr>
          <p:cNvPr id="2" name="Στρογγύλεμα διαγώνιας γωνίας του ορθογωνίου 1"/>
          <p:cNvSpPr/>
          <p:nvPr/>
        </p:nvSpPr>
        <p:spPr>
          <a:xfrm>
            <a:off x="4829174" y="1714500"/>
            <a:ext cx="3457575" cy="523875"/>
          </a:xfrm>
          <a:prstGeom prst="round2DiagRect">
            <a:avLst/>
          </a:prstGeom>
        </p:spPr>
        <p:style>
          <a:lnRef idx="2">
            <a:schemeClr val="accent3">
              <a:shade val="50000"/>
            </a:schemeClr>
          </a:lnRef>
          <a:fillRef idx="1">
            <a:schemeClr val="accent3"/>
          </a:fillRef>
          <a:effectRef idx="0">
            <a:schemeClr val="accent3"/>
          </a:effectRef>
          <a:fontRef idx="minor">
            <a:schemeClr val="lt1"/>
          </a:fontRef>
        </p:style>
        <p:txBody>
          <a:bodyPr lIns="36000" tIns="36000" rIns="36000" bIns="36000" rtlCol="0" anchor="ctr"/>
          <a:lstStyle/>
          <a:p>
            <a:pPr algn="ctr"/>
            <a:r>
              <a:rPr lang="el-GR" sz="1100" b="1" i="1" dirty="0" smtClean="0">
                <a:solidFill>
                  <a:schemeClr val="tx1"/>
                </a:solidFill>
              </a:rPr>
              <a:t>Διαχειριστική αρμοδιότητα </a:t>
            </a:r>
            <a:r>
              <a:rPr lang="el-GR" sz="1100" b="1" i="1" dirty="0" err="1" smtClean="0">
                <a:solidFill>
                  <a:schemeClr val="tx1"/>
                </a:solidFill>
              </a:rPr>
              <a:t>ΕΥΔ</a:t>
            </a:r>
            <a:r>
              <a:rPr lang="el-GR" sz="1100" b="1" i="1" dirty="0" smtClean="0">
                <a:solidFill>
                  <a:schemeClr val="tx1"/>
                </a:solidFill>
              </a:rPr>
              <a:t>/</a:t>
            </a:r>
            <a:r>
              <a:rPr lang="el-GR" sz="1100" b="1" i="1" dirty="0" err="1" smtClean="0">
                <a:solidFill>
                  <a:schemeClr val="tx1"/>
                </a:solidFill>
              </a:rPr>
              <a:t>ΕΠ</a:t>
            </a:r>
            <a:r>
              <a:rPr lang="el-GR" sz="1100" b="1" i="1" dirty="0" smtClean="0">
                <a:solidFill>
                  <a:schemeClr val="tx1"/>
                </a:solidFill>
              </a:rPr>
              <a:t>-</a:t>
            </a:r>
            <a:r>
              <a:rPr lang="el-GR" sz="1100" b="1" i="1" dirty="0" err="1" smtClean="0">
                <a:solidFill>
                  <a:schemeClr val="tx1"/>
                </a:solidFill>
              </a:rPr>
              <a:t>ΥΜΕΠΕΡΑΑ</a:t>
            </a:r>
            <a:r>
              <a:rPr lang="el-GR" sz="1100" b="1" i="1" dirty="0" smtClean="0">
                <a:solidFill>
                  <a:schemeClr val="tx1"/>
                </a:solidFill>
              </a:rPr>
              <a:t>. Δεν έχουν εκχωρηθεί αρμοδιότητες διαχείρισης σε </a:t>
            </a:r>
            <a:r>
              <a:rPr lang="el-GR" sz="1100" b="1" i="1" dirty="0" err="1" smtClean="0">
                <a:solidFill>
                  <a:schemeClr val="tx1"/>
                </a:solidFill>
              </a:rPr>
              <a:t>ΕΦΔ</a:t>
            </a:r>
            <a:r>
              <a:rPr lang="el-GR" sz="1100" b="1" i="1" dirty="0" smtClean="0">
                <a:solidFill>
                  <a:schemeClr val="tx1"/>
                </a:solidFill>
              </a:rPr>
              <a:t> </a:t>
            </a:r>
            <a:endParaRPr lang="el-GR" sz="1100" b="1" i="1" dirty="0">
              <a:solidFill>
                <a:schemeClr val="tx1"/>
              </a:solidFill>
            </a:endParaRPr>
          </a:p>
        </p:txBody>
      </p:sp>
      <p:graphicFrame>
        <p:nvGraphicFramePr>
          <p:cNvPr id="12" name="Γράφημα 11"/>
          <p:cNvGraphicFramePr>
            <a:graphicFrameLocks/>
          </p:cNvGraphicFramePr>
          <p:nvPr>
            <p:extLst>
              <p:ext uri="{D42A27DB-BD31-4B8C-83A1-F6EECF244321}">
                <p14:modId xmlns:p14="http://schemas.microsoft.com/office/powerpoint/2010/main" val="2426447375"/>
              </p:ext>
            </p:extLst>
          </p:nvPr>
        </p:nvGraphicFramePr>
        <p:xfrm>
          <a:off x="1066800" y="2266950"/>
          <a:ext cx="6934200" cy="3524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3487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914400"/>
          </a:xfrm>
        </p:spPr>
        <p:txBody>
          <a:bodyPr/>
          <a:lstStyle/>
          <a:p>
            <a:pPr eaLnBrk="1" hangingPunct="1">
              <a:defRPr/>
            </a:pPr>
            <a:r>
              <a:rPr lang="el-GR" altLang="el-GR" sz="2400" dirty="0" smtClean="0">
                <a:latin typeface="+mn-lt"/>
                <a:ea typeface="+mn-ea"/>
                <a:cs typeface="+mn-cs"/>
              </a:rPr>
              <a:t>ΑΞΟΝΑΣ ΠΡΟΤΕΡΑΙΟΤΗΤΑΣ 10: </a:t>
            </a:r>
            <a:br>
              <a:rPr lang="el-GR" altLang="el-GR" sz="2400" dirty="0" smtClean="0">
                <a:latin typeface="+mn-lt"/>
                <a:ea typeface="+mn-ea"/>
                <a:cs typeface="+mn-cs"/>
              </a:rPr>
            </a:br>
            <a:r>
              <a:rPr lang="el-GR" altLang="el-GR" sz="2000" dirty="0" smtClean="0">
                <a:effectLst>
                  <a:outerShdw blurRad="38100" dist="38100" dir="2700000" algn="tl">
                    <a:srgbClr val="000000">
                      <a:alpha val="43137"/>
                    </a:srgbClr>
                  </a:outerShdw>
                </a:effectLst>
                <a:latin typeface="+mn-lt"/>
                <a:ea typeface="+mn-ea"/>
                <a:cs typeface="+mn-cs"/>
              </a:rPr>
              <a:t>«ΕΦΑΡΜΟΓΗ ΣΤΡΑΤΗΓΙΚΩΝ ΕΠΙΤΕΥΞΗΣ ΧΑΜΗΛΩΝ ΕΚΠΟΜΠΩΝ ΔΙΟΞΕΙΔΙΟΥ ΤΟΥ ΑΝΘΡΑΚΑ ΜΕ ΕΜΦΑΣΗ ΣΤΙΣ ΑΣΤΙΚΕΣ ΠΕΡΙΟΧΕΣ (ΕΤΠΑ)»</a:t>
            </a:r>
            <a:r>
              <a:rPr lang="el-GR" altLang="el-GR" sz="2400" dirty="0" smtClean="0">
                <a:latin typeface="+mn-lt"/>
                <a:ea typeface="+mn-ea"/>
                <a:cs typeface="+mn-cs"/>
              </a:rPr>
              <a:t/>
            </a:r>
            <a:br>
              <a:rPr lang="el-GR" altLang="el-GR" sz="2400" dirty="0" smtClean="0">
                <a:latin typeface="+mn-lt"/>
                <a:ea typeface="+mn-ea"/>
                <a:cs typeface="+mn-cs"/>
              </a:rPr>
            </a:br>
            <a:r>
              <a:rPr lang="el-GR" altLang="el-GR" sz="2400" dirty="0" smtClean="0">
                <a:latin typeface="+mn-lt"/>
              </a:rPr>
              <a:t/>
            </a:r>
            <a:br>
              <a:rPr lang="el-GR" altLang="el-GR" sz="2400" dirty="0" smtClean="0">
                <a:latin typeface="+mn-lt"/>
              </a:rPr>
            </a:br>
            <a:endParaRPr lang="el-GR" altLang="el-GR" sz="2400" dirty="0" smtClean="0">
              <a:latin typeface="+mn-lt"/>
            </a:endParaRPr>
          </a:p>
        </p:txBody>
      </p:sp>
      <p:grpSp>
        <p:nvGrpSpPr>
          <p:cNvPr id="3" name="Ομάδα 2"/>
          <p:cNvGrpSpPr/>
          <p:nvPr/>
        </p:nvGrpSpPr>
        <p:grpSpPr>
          <a:xfrm>
            <a:off x="153497" y="2457903"/>
            <a:ext cx="8682442" cy="4176501"/>
            <a:chOff x="519789" y="2631407"/>
            <a:chExt cx="7893580" cy="3343971"/>
          </a:xfrm>
        </p:grpSpPr>
        <p:sp>
          <p:nvSpPr>
            <p:cNvPr id="5" name="Ελεύθερη σχεδίαση 4"/>
            <p:cNvSpPr/>
            <p:nvPr/>
          </p:nvSpPr>
          <p:spPr>
            <a:xfrm>
              <a:off x="519789" y="3416232"/>
              <a:ext cx="1939747" cy="1313574"/>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6">
                  <a:satMod val="175000"/>
                  <a:alpha val="40000"/>
                </a:schemeClr>
              </a:glow>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Bef>
                  <a:spcPct val="0"/>
                </a:spcBef>
                <a:spcAft>
                  <a:spcPct val="35000"/>
                </a:spcAft>
              </a:pPr>
              <a:r>
                <a:rPr lang="el-GR" sz="1400" b="1" kern="1200" dirty="0" smtClean="0"/>
                <a:t>04: Υποστήριξη της μετάβασης προς μια οικονομία χαμηλών εκπομπών διοξειδίου του άνθρακα σε όλους τους τομείς  </a:t>
              </a:r>
              <a:endParaRPr lang="el-GR" sz="1400" b="1" kern="1200" dirty="0"/>
            </a:p>
          </p:txBody>
        </p:sp>
        <p:sp>
          <p:nvSpPr>
            <p:cNvPr id="7" name="Ελεύθερη σχεδίαση 6"/>
            <p:cNvSpPr/>
            <p:nvPr/>
          </p:nvSpPr>
          <p:spPr>
            <a:xfrm>
              <a:off x="2772746" y="2631407"/>
              <a:ext cx="3105084"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Bef>
                  <a:spcPct val="0"/>
                </a:spcBef>
                <a:spcAft>
                  <a:spcPct val="35000"/>
                </a:spcAft>
              </a:pPr>
              <a:r>
                <a:rPr lang="el-GR" sz="1200" b="1" kern="1200" dirty="0" smtClean="0"/>
                <a:t>4c: Στήριξη της ενεργειακής απόδοσης, της έξυπνης διαχείρισης της ενέργειας και της χρήσης ανανεώσιμων πηγών ενέργειας στις δημόσιες υποδομές, συμπεριλαμβανομένων των δημόσιων κτηρίων, και στον τομέα της στέγασης</a:t>
              </a:r>
              <a:endParaRPr lang="el-GR" sz="1200" b="1" kern="1200" dirty="0"/>
            </a:p>
          </p:txBody>
        </p:sp>
        <p:sp>
          <p:nvSpPr>
            <p:cNvPr id="9" name="Ελεύθερη σχεδίαση 8"/>
            <p:cNvSpPr/>
            <p:nvPr/>
          </p:nvSpPr>
          <p:spPr>
            <a:xfrm>
              <a:off x="6268756" y="2631407"/>
              <a:ext cx="2144613"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Bef>
                  <a:spcPct val="0"/>
                </a:spcBef>
                <a:spcAft>
                  <a:spcPct val="35000"/>
                </a:spcAft>
              </a:pPr>
              <a:r>
                <a:rPr lang="el-GR" sz="1200" b="1" kern="1200" dirty="0" smtClean="0"/>
                <a:t>15: Εξοικονόμηση ενέργειας στο Δημόσιο και ευρύτερο Δημόσιο Τομέα</a:t>
              </a:r>
              <a:endParaRPr lang="el-GR" sz="1200" b="1" kern="1200" dirty="0"/>
            </a:p>
          </p:txBody>
        </p:sp>
        <p:sp>
          <p:nvSpPr>
            <p:cNvPr id="11" name="Ελεύθερη σχεδίαση 10"/>
            <p:cNvSpPr/>
            <p:nvPr/>
          </p:nvSpPr>
          <p:spPr>
            <a:xfrm>
              <a:off x="2756634" y="3762046"/>
              <a:ext cx="3105084"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Bef>
                  <a:spcPct val="0"/>
                </a:spcBef>
                <a:spcAft>
                  <a:spcPct val="35000"/>
                </a:spcAft>
              </a:pPr>
              <a:r>
                <a:rPr lang="el-GR" sz="1200" b="1" kern="1200" dirty="0" smtClean="0"/>
                <a:t>4e: Προώθηση στρατηγικών χαμηλών εκπομπών διοξειδίου του άνθρακα για όλα τα είδη περιοχών, ιδιαίτερα για τις αστικές περιοχές, συμπεριλαμβανομένης της προώθησης της αειφόρου </a:t>
              </a:r>
              <a:r>
                <a:rPr lang="el-GR" sz="1200" b="1" kern="1200" dirty="0" err="1" smtClean="0"/>
                <a:t>πολυτροπικής</a:t>
              </a:r>
              <a:r>
                <a:rPr lang="el-GR" sz="1200" b="1" kern="1200" dirty="0" smtClean="0"/>
                <a:t> αστικής κινητικότητας και των μέτρων προσαρμογής σχετικά με τον περιορισμό των επιπτώσεων</a:t>
              </a:r>
              <a:endParaRPr lang="el-GR" sz="1200" b="1" kern="1200" dirty="0"/>
            </a:p>
          </p:txBody>
        </p:sp>
        <p:sp>
          <p:nvSpPr>
            <p:cNvPr id="13" name="Ελεύθερη σχεδίαση 12"/>
            <p:cNvSpPr/>
            <p:nvPr/>
          </p:nvSpPr>
          <p:spPr>
            <a:xfrm>
              <a:off x="6252645" y="3762046"/>
              <a:ext cx="2144613"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Bef>
                  <a:spcPct val="0"/>
                </a:spcBef>
                <a:spcAft>
                  <a:spcPct val="35000"/>
                </a:spcAft>
              </a:pPr>
              <a:r>
                <a:rPr lang="el-GR" sz="1200" b="1" kern="1200" dirty="0" smtClean="0"/>
                <a:t>16: Προώθηση της Βιώσιμης Αστικής Κινητικότητας και της </a:t>
              </a:r>
              <a:r>
                <a:rPr lang="el-GR" sz="1200" b="1" kern="1200" dirty="0" err="1" smtClean="0"/>
                <a:t>Επισκεψιμότητας</a:t>
              </a:r>
              <a:r>
                <a:rPr lang="el-GR" sz="1200" b="1" kern="1200" dirty="0" smtClean="0"/>
                <a:t> σε Υποβαθμισμένες Περιοχές της Περιφέρειας Αττικής</a:t>
              </a:r>
              <a:endParaRPr lang="el-GR" sz="1200" b="1" kern="1200" dirty="0"/>
            </a:p>
          </p:txBody>
        </p:sp>
        <p:sp>
          <p:nvSpPr>
            <p:cNvPr id="15" name="Ελεύθερη σχεδίαση 14"/>
            <p:cNvSpPr/>
            <p:nvPr/>
          </p:nvSpPr>
          <p:spPr>
            <a:xfrm>
              <a:off x="2772746" y="4903072"/>
              <a:ext cx="3105084"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Bef>
                  <a:spcPct val="0"/>
                </a:spcBef>
                <a:spcAft>
                  <a:spcPct val="35000"/>
                </a:spcAft>
              </a:pPr>
              <a:r>
                <a:rPr lang="el-GR" sz="1200" b="1" kern="1200" dirty="0" smtClean="0"/>
                <a:t>4g: Προώθηση της χρήσης της συμπαραγωγής θερμότητας και ηλεκτρισμού με υψηλή απόδοση βάσει της ζήτησης για χρήσιμη θερμότητα</a:t>
              </a:r>
              <a:endParaRPr lang="el-GR" sz="1200" b="1" kern="1200" dirty="0"/>
            </a:p>
          </p:txBody>
        </p:sp>
        <p:sp>
          <p:nvSpPr>
            <p:cNvPr id="17" name="Ελεύθερη σχεδίαση 16"/>
            <p:cNvSpPr/>
            <p:nvPr/>
          </p:nvSpPr>
          <p:spPr>
            <a:xfrm>
              <a:off x="6268756" y="4900654"/>
              <a:ext cx="2144613"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Bef>
                  <a:spcPct val="0"/>
                </a:spcBef>
                <a:spcAft>
                  <a:spcPct val="35000"/>
                </a:spcAft>
              </a:pPr>
              <a:r>
                <a:rPr lang="el-GR" sz="1200" b="1" kern="1200" dirty="0" smtClean="0"/>
                <a:t>17: Διεύρυνση της χρήσης της τηλεθέρμανσης</a:t>
              </a:r>
              <a:endParaRPr lang="el-GR" sz="1200" b="1" kern="1200" dirty="0"/>
            </a:p>
          </p:txBody>
        </p:sp>
      </p:grpSp>
      <p:sp>
        <p:nvSpPr>
          <p:cNvPr id="18" name="Ορθογώνιο 17"/>
          <p:cNvSpPr/>
          <p:nvPr/>
        </p:nvSpPr>
        <p:spPr>
          <a:xfrm>
            <a:off x="128688" y="3142004"/>
            <a:ext cx="2320251" cy="338554"/>
          </a:xfrm>
          <a:prstGeom prst="rect">
            <a:avLst/>
          </a:prstGeom>
        </p:spPr>
        <p:txBody>
          <a:bodyPr wrap="none">
            <a:spAutoFit/>
          </a:bodyPr>
          <a:lstStyle/>
          <a:p>
            <a:r>
              <a:rPr lang="el-GR" sz="1600" b="1" dirty="0"/>
              <a:t>ΘΕΜΑΤΙΚΟΣ ΣΤΟΧΟΣ </a:t>
            </a:r>
          </a:p>
        </p:txBody>
      </p:sp>
      <p:sp>
        <p:nvSpPr>
          <p:cNvPr id="19" name="Ορθογώνιο 18"/>
          <p:cNvSpPr/>
          <p:nvPr/>
        </p:nvSpPr>
        <p:spPr>
          <a:xfrm>
            <a:off x="2537686" y="2133815"/>
            <a:ext cx="3491597" cy="338554"/>
          </a:xfrm>
          <a:prstGeom prst="rect">
            <a:avLst/>
          </a:prstGeom>
        </p:spPr>
        <p:txBody>
          <a:bodyPr wrap="none">
            <a:spAutoFit/>
          </a:bodyPr>
          <a:lstStyle/>
          <a:p>
            <a:r>
              <a:rPr lang="el-GR" sz="1600" b="1" dirty="0" smtClean="0"/>
              <a:t>ΕΠΕΝΔΥΤΙΚΕΣ ΠΡΟΤΕΡΑΙΟΤΗΤΕΣ</a:t>
            </a:r>
            <a:endParaRPr lang="el-GR" sz="1600" b="1" dirty="0"/>
          </a:p>
        </p:txBody>
      </p:sp>
      <p:sp>
        <p:nvSpPr>
          <p:cNvPr id="20" name="Ορθογώνιο 19"/>
          <p:cNvSpPr/>
          <p:nvPr/>
        </p:nvSpPr>
        <p:spPr>
          <a:xfrm>
            <a:off x="6767548" y="2119349"/>
            <a:ext cx="1742400" cy="338554"/>
          </a:xfrm>
          <a:prstGeom prst="rect">
            <a:avLst/>
          </a:prstGeom>
        </p:spPr>
        <p:txBody>
          <a:bodyPr wrap="none">
            <a:spAutoFit/>
          </a:bodyPr>
          <a:lstStyle/>
          <a:p>
            <a:r>
              <a:rPr lang="el-GR" sz="1600" b="1" dirty="0" smtClean="0"/>
              <a:t>ΕΙΔΙΚΟΙ ΣΤΟΧΟΙ</a:t>
            </a:r>
            <a:endParaRPr lang="el-GR" sz="1600" b="1" dirty="0"/>
          </a:p>
        </p:txBody>
      </p:sp>
      <p:cxnSp>
        <p:nvCxnSpPr>
          <p:cNvPr id="22" name="Ευθεία γραμμή σύνδεσης 21"/>
          <p:cNvCxnSpPr/>
          <p:nvPr/>
        </p:nvCxnSpPr>
        <p:spPr>
          <a:xfrm flipV="1">
            <a:off x="2287097" y="3127539"/>
            <a:ext cx="344511" cy="1063461"/>
          </a:xfrm>
          <a:prstGeom prst="line">
            <a:avLst/>
          </a:prstGeom>
        </p:spPr>
        <p:style>
          <a:lnRef idx="1">
            <a:schemeClr val="dk1"/>
          </a:lnRef>
          <a:fillRef idx="0">
            <a:schemeClr val="dk1"/>
          </a:fillRef>
          <a:effectRef idx="0">
            <a:schemeClr val="dk1"/>
          </a:effectRef>
          <a:fontRef idx="minor">
            <a:schemeClr val="tx1"/>
          </a:fontRef>
        </p:style>
      </p:cxnSp>
      <p:cxnSp>
        <p:nvCxnSpPr>
          <p:cNvPr id="24" name="Ευθεία γραμμή σύνδεσης 23"/>
          <p:cNvCxnSpPr/>
          <p:nvPr/>
        </p:nvCxnSpPr>
        <p:spPr>
          <a:xfrm>
            <a:off x="2287097" y="4191000"/>
            <a:ext cx="326789" cy="228600"/>
          </a:xfrm>
          <a:prstGeom prst="line">
            <a:avLst/>
          </a:prstGeom>
        </p:spPr>
        <p:style>
          <a:lnRef idx="1">
            <a:schemeClr val="dk1"/>
          </a:lnRef>
          <a:fillRef idx="0">
            <a:schemeClr val="dk1"/>
          </a:fillRef>
          <a:effectRef idx="0">
            <a:schemeClr val="dk1"/>
          </a:effectRef>
          <a:fontRef idx="minor">
            <a:schemeClr val="tx1"/>
          </a:fontRef>
        </p:style>
      </p:cxnSp>
      <p:cxnSp>
        <p:nvCxnSpPr>
          <p:cNvPr id="26" name="Ευθεία γραμμή σύνδεσης 25"/>
          <p:cNvCxnSpPr/>
          <p:nvPr/>
        </p:nvCxnSpPr>
        <p:spPr>
          <a:xfrm>
            <a:off x="2287097" y="4191000"/>
            <a:ext cx="344511" cy="1676400"/>
          </a:xfrm>
          <a:prstGeom prst="line">
            <a:avLst/>
          </a:prstGeom>
        </p:spPr>
        <p:style>
          <a:lnRef idx="1">
            <a:schemeClr val="dk1"/>
          </a:lnRef>
          <a:fillRef idx="0">
            <a:schemeClr val="dk1"/>
          </a:fillRef>
          <a:effectRef idx="0">
            <a:schemeClr val="dk1"/>
          </a:effectRef>
          <a:fontRef idx="minor">
            <a:schemeClr val="tx1"/>
          </a:fontRef>
        </p:style>
      </p:cxnSp>
      <p:cxnSp>
        <p:nvCxnSpPr>
          <p:cNvPr id="28" name="Ευθεία γραμμή σύνδεσης 27"/>
          <p:cNvCxnSpPr/>
          <p:nvPr/>
        </p:nvCxnSpPr>
        <p:spPr>
          <a:xfrm>
            <a:off x="6047005" y="3048000"/>
            <a:ext cx="429994" cy="0"/>
          </a:xfrm>
          <a:prstGeom prst="line">
            <a:avLst/>
          </a:prstGeom>
        </p:spPr>
        <p:style>
          <a:lnRef idx="1">
            <a:schemeClr val="dk1"/>
          </a:lnRef>
          <a:fillRef idx="0">
            <a:schemeClr val="dk1"/>
          </a:fillRef>
          <a:effectRef idx="0">
            <a:schemeClr val="dk1"/>
          </a:effectRef>
          <a:fontRef idx="minor">
            <a:schemeClr val="tx1"/>
          </a:fontRef>
        </p:style>
      </p:cxnSp>
      <p:cxnSp>
        <p:nvCxnSpPr>
          <p:cNvPr id="30" name="Ευθεία γραμμή σύνδεσης 29"/>
          <p:cNvCxnSpPr/>
          <p:nvPr/>
        </p:nvCxnSpPr>
        <p:spPr>
          <a:xfrm>
            <a:off x="6029283" y="4419600"/>
            <a:ext cx="429995" cy="0"/>
          </a:xfrm>
          <a:prstGeom prst="line">
            <a:avLst/>
          </a:prstGeom>
        </p:spPr>
        <p:style>
          <a:lnRef idx="1">
            <a:schemeClr val="dk1"/>
          </a:lnRef>
          <a:fillRef idx="0">
            <a:schemeClr val="dk1"/>
          </a:fillRef>
          <a:effectRef idx="0">
            <a:schemeClr val="dk1"/>
          </a:effectRef>
          <a:fontRef idx="minor">
            <a:schemeClr val="tx1"/>
          </a:fontRef>
        </p:style>
      </p:cxnSp>
      <p:cxnSp>
        <p:nvCxnSpPr>
          <p:cNvPr id="9216" name="Ευθεία γραμμή σύνδεσης 9215"/>
          <p:cNvCxnSpPr/>
          <p:nvPr/>
        </p:nvCxnSpPr>
        <p:spPr>
          <a:xfrm>
            <a:off x="6047005" y="5867400"/>
            <a:ext cx="42999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05320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04800" y="1133475"/>
            <a:ext cx="8382000" cy="381000"/>
          </a:xfrm>
        </p:spPr>
        <p:txBody>
          <a:bodyPr/>
          <a:lstStyle/>
          <a:p>
            <a:pPr eaLnBrk="1" hangingPunct="1">
              <a:defRPr/>
            </a:pPr>
            <a:r>
              <a:rPr lang="el-GR" altLang="el-GR" sz="2400" dirty="0" smtClean="0">
                <a:latin typeface="+mn-lt"/>
                <a:ea typeface="+mn-ea"/>
                <a:cs typeface="+mn-cs"/>
              </a:rPr>
              <a:t>ΑΞΟΝΑΣ ΠΡΟΤΕΡΑΙΟΤΗΤΑΣ 14</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27" name="Rectangle 4"/>
          <p:cNvSpPr txBox="1">
            <a:spLocks noChangeArrowheads="1"/>
          </p:cNvSpPr>
          <p:nvPr/>
        </p:nvSpPr>
        <p:spPr bwMode="auto">
          <a:xfrm>
            <a:off x="381000" y="1524000"/>
            <a:ext cx="3581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i="1" kern="0" dirty="0" smtClean="0">
                <a:latin typeface="+mn-lt"/>
                <a:ea typeface="+mn-ea"/>
                <a:cs typeface="+mn-cs"/>
              </a:rPr>
              <a:t>ΤΟΥΡΙΣΜΟΣ</a:t>
            </a:r>
            <a:endParaRPr lang="el-GR" altLang="el-GR" sz="1800" i="1" kern="0" dirty="0" smtClean="0">
              <a:latin typeface="+mn-lt"/>
            </a:endParaRPr>
          </a:p>
        </p:txBody>
      </p:sp>
      <p:sp>
        <p:nvSpPr>
          <p:cNvPr id="9" name="Rectangle 4"/>
          <p:cNvSpPr txBox="1">
            <a:spLocks noChangeArrowheads="1"/>
          </p:cNvSpPr>
          <p:nvPr/>
        </p:nvSpPr>
        <p:spPr bwMode="auto">
          <a:xfrm>
            <a:off x="685800" y="1905000"/>
            <a:ext cx="80010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spcAft>
                <a:spcPts val="600"/>
              </a:spcAft>
              <a:defRPr/>
            </a:pPr>
            <a:r>
              <a:rPr lang="el-GR" altLang="el-GR" sz="1600" kern="0" dirty="0">
                <a:solidFill>
                  <a:schemeClr val="accent1">
                    <a:lumMod val="75000"/>
                  </a:schemeClr>
                </a:solidFill>
                <a:latin typeface="+mn-lt"/>
                <a:ea typeface="+mn-ea"/>
                <a:cs typeface="+mn-cs"/>
              </a:rPr>
              <a:t>Ενταγμένα έργα </a:t>
            </a:r>
            <a:r>
              <a:rPr lang="el-GR" altLang="el-GR" sz="1600" kern="0" dirty="0" smtClean="0">
                <a:solidFill>
                  <a:schemeClr val="accent1">
                    <a:lumMod val="75000"/>
                  </a:schemeClr>
                </a:solidFill>
                <a:latin typeface="+mn-lt"/>
                <a:ea typeface="+mn-ea"/>
                <a:cs typeface="+mn-cs"/>
              </a:rPr>
              <a:t>Τουρισμού</a:t>
            </a:r>
          </a:p>
          <a:p>
            <a:pPr marL="180975" indent="-180975" eaLnBrk="1" hangingPunct="1">
              <a:spcBef>
                <a:spcPts val="0"/>
              </a:spcBef>
              <a:spcAft>
                <a:spcPts val="0"/>
              </a:spcAft>
              <a:buFont typeface="Wingdings" panose="05000000000000000000" pitchFamily="2" charset="2"/>
              <a:buChar char="Ø"/>
              <a:defRPr/>
            </a:pPr>
            <a:r>
              <a:rPr lang="el-GR" altLang="el-GR" sz="1400" kern="0" dirty="0" smtClean="0">
                <a:latin typeface="+mn-lt"/>
                <a:ea typeface="+mn-ea"/>
                <a:cs typeface="+mn-cs"/>
              </a:rPr>
              <a:t>8 </a:t>
            </a:r>
            <a:r>
              <a:rPr lang="el-GR" altLang="el-GR" sz="1400" b="0" kern="0" dirty="0" smtClean="0">
                <a:latin typeface="+mn-lt"/>
                <a:ea typeface="+mn-ea"/>
                <a:cs typeface="+mn-cs"/>
              </a:rPr>
              <a:t>Αποφάσεις </a:t>
            </a:r>
            <a:r>
              <a:rPr lang="el-GR" altLang="el-GR" sz="1400" b="0" kern="0" dirty="0">
                <a:latin typeface="+mn-lt"/>
                <a:ea typeface="+mn-ea"/>
                <a:cs typeface="+mn-cs"/>
              </a:rPr>
              <a:t>Ένταξης, συνολικής </a:t>
            </a:r>
            <a:r>
              <a:rPr lang="el-GR" altLang="el-GR" sz="1400" kern="0" dirty="0" err="1">
                <a:latin typeface="+mn-lt"/>
                <a:ea typeface="+mn-ea"/>
                <a:cs typeface="+mn-cs"/>
              </a:rPr>
              <a:t>ΣΔΔ</a:t>
            </a:r>
            <a:r>
              <a:rPr lang="el-GR" altLang="el-GR" sz="1400" b="0" kern="0" dirty="0">
                <a:latin typeface="+mn-lt"/>
                <a:ea typeface="+mn-ea"/>
                <a:cs typeface="+mn-cs"/>
              </a:rPr>
              <a:t> </a:t>
            </a:r>
            <a:r>
              <a:rPr lang="el-GR" altLang="el-GR" sz="1400" kern="0" dirty="0">
                <a:latin typeface="+mn-lt"/>
                <a:ea typeface="+mn-ea"/>
                <a:cs typeface="+mn-cs"/>
              </a:rPr>
              <a:t>16,6 </a:t>
            </a:r>
            <a:r>
              <a:rPr lang="el-GR" altLang="el-GR" sz="1400" kern="0" dirty="0" err="1">
                <a:latin typeface="+mn-lt"/>
                <a:ea typeface="+mn-ea"/>
                <a:cs typeface="+mn-cs"/>
              </a:rPr>
              <a:t>εκατ</a:t>
            </a:r>
            <a:r>
              <a:rPr lang="el-GR" altLang="el-GR" sz="1400" kern="0" dirty="0" err="1" smtClean="0">
                <a:latin typeface="+mn-lt"/>
                <a:ea typeface="+mn-ea"/>
                <a:cs typeface="+mn-cs"/>
              </a:rPr>
              <a:t>.€</a:t>
            </a:r>
            <a:r>
              <a:rPr lang="el-GR" altLang="el-GR" sz="1400" b="0" kern="0" dirty="0">
                <a:latin typeface="+mn-lt"/>
                <a:ea typeface="+mn-ea"/>
                <a:cs typeface="+mn-cs"/>
              </a:rPr>
              <a:t>, για έργα που αφορούν σε λειτουργική, αισθητική, περιβαλλοντική αναβάθμιση πάρκων και πεζοπορικών διαδρομών και σε βελτίωση στην προσβασιμότητα σε </a:t>
            </a:r>
            <a:r>
              <a:rPr lang="el-GR" altLang="el-GR" sz="1400" b="0" kern="0" dirty="0" smtClean="0">
                <a:latin typeface="+mn-lt"/>
                <a:ea typeface="+mn-ea"/>
                <a:cs typeface="+mn-cs"/>
              </a:rPr>
              <a:t>αυτούς</a:t>
            </a:r>
            <a:endParaRPr lang="el-GR" altLang="el-GR" sz="1400" b="0" kern="0" dirty="0">
              <a:latin typeface="+mn-lt"/>
              <a:ea typeface="+mn-ea"/>
              <a:cs typeface="+mn-cs"/>
            </a:endParaRPr>
          </a:p>
          <a:p>
            <a:pPr marL="714375" eaLnBrk="1" hangingPunct="1">
              <a:spcBef>
                <a:spcPts val="0"/>
              </a:spcBef>
              <a:spcAft>
                <a:spcPts val="600"/>
              </a:spcAft>
              <a:defRPr/>
            </a:pPr>
            <a:r>
              <a:rPr lang="el-GR" altLang="el-GR" sz="1400" b="0" kern="0" dirty="0">
                <a:latin typeface="+mn-lt"/>
                <a:ea typeface="+mn-ea"/>
                <a:cs typeface="+mn-cs"/>
              </a:rPr>
              <a:t>- </a:t>
            </a:r>
            <a:r>
              <a:rPr lang="el-GR" altLang="el-GR" sz="1400" b="0" kern="0" dirty="0" smtClean="0">
                <a:latin typeface="+mn-lt"/>
                <a:ea typeface="+mn-ea"/>
                <a:cs typeface="+mn-cs"/>
              </a:rPr>
              <a:t>7 </a:t>
            </a:r>
            <a:r>
              <a:rPr lang="el-GR" altLang="el-GR" sz="1400" b="0" kern="0" dirty="0">
                <a:latin typeface="+mn-lt"/>
                <a:ea typeface="+mn-ea"/>
                <a:cs typeface="+mn-cs"/>
              </a:rPr>
              <a:t>Έργα </a:t>
            </a:r>
            <a:r>
              <a:rPr lang="el-GR" altLang="el-GR" sz="1400" b="0" kern="0" dirty="0" smtClean="0">
                <a:latin typeface="+mn-lt"/>
                <a:ea typeface="+mn-ea"/>
                <a:cs typeface="+mn-cs"/>
              </a:rPr>
              <a:t>σε </a:t>
            </a:r>
            <a:r>
              <a:rPr lang="el-GR" altLang="el-GR" sz="1400" b="0" kern="0" dirty="0">
                <a:latin typeface="+mn-lt"/>
                <a:ea typeface="+mn-ea"/>
                <a:cs typeface="+mn-cs"/>
              </a:rPr>
              <a:t>διαγωνιστική διαδικασία</a:t>
            </a:r>
          </a:p>
          <a:p>
            <a:pPr marL="714375" eaLnBrk="1" hangingPunct="1">
              <a:spcBef>
                <a:spcPts val="0"/>
              </a:spcBef>
              <a:spcAft>
                <a:spcPts val="1200"/>
              </a:spcAft>
              <a:defRPr/>
            </a:pPr>
            <a:r>
              <a:rPr lang="el-GR" altLang="el-GR" sz="1400" b="0" kern="0" dirty="0">
                <a:latin typeface="+mn-lt"/>
                <a:ea typeface="+mn-ea"/>
                <a:cs typeface="+mn-cs"/>
              </a:rPr>
              <a:t>- </a:t>
            </a:r>
            <a:r>
              <a:rPr lang="el-GR" altLang="el-GR" sz="1400" b="0" kern="0" dirty="0" smtClean="0">
                <a:latin typeface="+mn-lt"/>
                <a:ea typeface="+mn-ea"/>
                <a:cs typeface="+mn-cs"/>
              </a:rPr>
              <a:t>1 </a:t>
            </a:r>
            <a:r>
              <a:rPr lang="el-GR" altLang="el-GR" sz="1400" b="0" kern="0" dirty="0">
                <a:latin typeface="+mn-lt"/>
                <a:ea typeface="+mn-ea"/>
                <a:cs typeface="+mn-cs"/>
              </a:rPr>
              <a:t>Έργο αναμένεται να ολοκληρωθεί μέχρι </a:t>
            </a:r>
            <a:r>
              <a:rPr lang="el-GR" altLang="el-GR" sz="1400" b="0" kern="0" dirty="0" smtClean="0">
                <a:latin typeface="+mn-lt"/>
                <a:ea typeface="+mn-ea"/>
                <a:cs typeface="+mn-cs"/>
              </a:rPr>
              <a:t>31/12/2018</a:t>
            </a:r>
            <a:r>
              <a:rPr lang="el-GR" altLang="el-GR" sz="1400" b="0" kern="0" dirty="0">
                <a:latin typeface="+mn-lt"/>
                <a:ea typeface="+mn-ea"/>
                <a:cs typeface="+mn-cs"/>
              </a:rPr>
              <a:t>.</a:t>
            </a:r>
          </a:p>
          <a:p>
            <a:pPr marL="180975" indent="-180975" eaLnBrk="1" hangingPunct="1">
              <a:spcBef>
                <a:spcPts val="0"/>
              </a:spcBef>
              <a:spcAft>
                <a:spcPts val="600"/>
              </a:spcAft>
              <a:buFont typeface="Wingdings" panose="05000000000000000000" pitchFamily="2" charset="2"/>
              <a:buChar char="Ø"/>
              <a:defRPr/>
            </a:pPr>
            <a:r>
              <a:rPr lang="el-GR" altLang="el-GR" sz="1400" kern="0" dirty="0" smtClean="0">
                <a:latin typeface="+mn-lt"/>
                <a:ea typeface="+mn-ea"/>
                <a:cs typeface="+mn-cs"/>
              </a:rPr>
              <a:t>32 </a:t>
            </a:r>
            <a:r>
              <a:rPr lang="el-GR" altLang="el-GR" sz="1400" b="0" kern="0" dirty="0" smtClean="0">
                <a:latin typeface="+mn-lt"/>
                <a:ea typeface="+mn-ea"/>
                <a:cs typeface="+mn-cs"/>
              </a:rPr>
              <a:t>Αποφάσεις Ένταξης, </a:t>
            </a:r>
            <a:r>
              <a:rPr lang="el-GR" altLang="el-GR" sz="1400" b="0" kern="0" dirty="0">
                <a:latin typeface="+mn-lt"/>
                <a:ea typeface="+mn-ea"/>
                <a:cs typeface="+mn-cs"/>
              </a:rPr>
              <a:t>συνολικής </a:t>
            </a:r>
            <a:r>
              <a:rPr lang="el-GR" altLang="el-GR" sz="1400" kern="0" dirty="0" err="1">
                <a:latin typeface="+mn-lt"/>
                <a:ea typeface="+mn-ea"/>
                <a:cs typeface="+mn-cs"/>
              </a:rPr>
              <a:t>ΣΔΔ</a:t>
            </a:r>
            <a:r>
              <a:rPr lang="el-GR" altLang="el-GR" sz="1400" kern="0" dirty="0">
                <a:latin typeface="+mn-lt"/>
                <a:ea typeface="+mn-ea"/>
                <a:cs typeface="+mn-cs"/>
              </a:rPr>
              <a:t> 33,8 </a:t>
            </a:r>
            <a:r>
              <a:rPr lang="el-GR" altLang="el-GR" sz="1400" kern="0" dirty="0" err="1">
                <a:latin typeface="+mn-lt"/>
                <a:ea typeface="+mn-ea"/>
                <a:cs typeface="+mn-cs"/>
              </a:rPr>
              <a:t>εκατ</a:t>
            </a:r>
            <a:r>
              <a:rPr lang="el-GR" altLang="el-GR" sz="1400" kern="0" dirty="0" err="1" smtClean="0">
                <a:latin typeface="+mn-lt"/>
                <a:ea typeface="+mn-ea"/>
                <a:cs typeface="+mn-cs"/>
              </a:rPr>
              <a:t>.€</a:t>
            </a:r>
            <a:r>
              <a:rPr lang="el-GR" altLang="el-GR" sz="1400" b="0" kern="0" dirty="0">
                <a:latin typeface="+mn-lt"/>
                <a:ea typeface="+mn-ea"/>
                <a:cs typeface="+mn-cs"/>
              </a:rPr>
              <a:t>, για έργα που αφορούν σε επισκευή, αποκατάσταση, αισθητική και λειτουργική αναβάθμιση, παρεμβάσεις εκσυγχρονισμού και ενεργειακής αναβάθμισης και ανάπλαση εξωτερικών χώρων κτιρίων αρχιτεκτονικού και πολιτιστικού </a:t>
            </a:r>
            <a:r>
              <a:rPr lang="el-GR" altLang="el-GR" sz="1400" b="0" kern="0" dirty="0" smtClean="0">
                <a:latin typeface="+mn-lt"/>
                <a:ea typeface="+mn-ea"/>
                <a:cs typeface="+mn-cs"/>
              </a:rPr>
              <a:t>ενδιαφέροντος</a:t>
            </a:r>
          </a:p>
          <a:p>
            <a:pPr marL="809625" indent="-95250" eaLnBrk="1" hangingPunct="1">
              <a:spcBef>
                <a:spcPts val="0"/>
              </a:spcBef>
              <a:spcAft>
                <a:spcPts val="600"/>
              </a:spcAft>
              <a:defRPr/>
            </a:pPr>
            <a:r>
              <a:rPr lang="el-GR" altLang="el-GR" sz="1400" b="0" kern="0" dirty="0" smtClean="0">
                <a:latin typeface="+mn-lt"/>
                <a:ea typeface="+mn-ea"/>
                <a:cs typeface="+mn-cs"/>
              </a:rPr>
              <a:t>- 19 </a:t>
            </a:r>
            <a:r>
              <a:rPr lang="el-GR" altLang="el-GR" sz="1400" b="0" kern="0" dirty="0">
                <a:latin typeface="+mn-lt"/>
                <a:ea typeface="+mn-ea"/>
                <a:cs typeface="+mn-cs"/>
              </a:rPr>
              <a:t>Έργα </a:t>
            </a:r>
            <a:r>
              <a:rPr lang="el-GR" altLang="el-GR" sz="1400" b="0" kern="0" dirty="0" smtClean="0">
                <a:latin typeface="+mn-lt"/>
                <a:ea typeface="+mn-ea"/>
                <a:cs typeface="+mn-cs"/>
              </a:rPr>
              <a:t>σε </a:t>
            </a:r>
            <a:r>
              <a:rPr lang="el-GR" altLang="el-GR" sz="1400" b="0" kern="0" dirty="0">
                <a:latin typeface="+mn-lt"/>
                <a:ea typeface="+mn-ea"/>
                <a:cs typeface="+mn-cs"/>
              </a:rPr>
              <a:t>διαγωνιστική διαδικασία</a:t>
            </a:r>
          </a:p>
          <a:p>
            <a:pPr marL="809625" indent="-95250" eaLnBrk="1" hangingPunct="1">
              <a:spcBef>
                <a:spcPts val="0"/>
              </a:spcBef>
              <a:spcAft>
                <a:spcPts val="1200"/>
              </a:spcAft>
              <a:defRPr/>
            </a:pPr>
            <a:r>
              <a:rPr lang="el-GR" altLang="el-GR" sz="1400" b="0" kern="0" dirty="0" smtClean="0">
                <a:latin typeface="+mn-lt"/>
                <a:ea typeface="+mn-ea"/>
                <a:cs typeface="+mn-cs"/>
              </a:rPr>
              <a:t>- 2 </a:t>
            </a:r>
            <a:r>
              <a:rPr lang="el-GR" altLang="el-GR" sz="1400" b="0" kern="0" dirty="0">
                <a:latin typeface="+mn-lt"/>
                <a:ea typeface="+mn-ea"/>
                <a:cs typeface="+mn-cs"/>
              </a:rPr>
              <a:t>Έργα αναμένονται να ολοκληρωθούν μέχρι τις 31/12/2018</a:t>
            </a:r>
          </a:p>
          <a:p>
            <a:pPr marL="180975" indent="-180975" eaLnBrk="1" hangingPunct="1">
              <a:spcBef>
                <a:spcPts val="0"/>
              </a:spcBef>
              <a:spcAft>
                <a:spcPts val="600"/>
              </a:spcAft>
              <a:buFont typeface="Wingdings" panose="05000000000000000000" pitchFamily="2" charset="2"/>
              <a:buChar char="Ø"/>
              <a:defRPr/>
            </a:pPr>
            <a:r>
              <a:rPr lang="el-GR" altLang="el-GR" sz="1400" kern="0" dirty="0" smtClean="0">
                <a:latin typeface="+mn-lt"/>
                <a:ea typeface="+mn-ea"/>
                <a:cs typeface="+mn-cs"/>
              </a:rPr>
              <a:t>10 </a:t>
            </a:r>
            <a:r>
              <a:rPr lang="el-GR" altLang="el-GR" sz="1400" b="0" kern="0" dirty="0">
                <a:latin typeface="+mn-lt"/>
                <a:ea typeface="+mn-ea"/>
                <a:cs typeface="+mn-cs"/>
              </a:rPr>
              <a:t>Αποφάσεις Ένταξης, συνολικής </a:t>
            </a:r>
            <a:r>
              <a:rPr lang="el-GR" altLang="el-GR" sz="1400" kern="0" dirty="0" err="1">
                <a:latin typeface="+mn-lt"/>
                <a:ea typeface="+mn-ea"/>
                <a:cs typeface="+mn-cs"/>
              </a:rPr>
              <a:t>ΣΔΔ</a:t>
            </a:r>
            <a:r>
              <a:rPr lang="el-GR" altLang="el-GR" sz="1400" kern="0" dirty="0">
                <a:latin typeface="+mn-lt"/>
                <a:ea typeface="+mn-ea"/>
                <a:cs typeface="+mn-cs"/>
              </a:rPr>
              <a:t> 7,5 </a:t>
            </a:r>
            <a:r>
              <a:rPr lang="el-GR" altLang="el-GR" sz="1400" kern="0" dirty="0" err="1">
                <a:latin typeface="+mn-lt"/>
                <a:ea typeface="+mn-ea"/>
                <a:cs typeface="+mn-cs"/>
              </a:rPr>
              <a:t>εκατ</a:t>
            </a:r>
            <a:r>
              <a:rPr lang="el-GR" altLang="el-GR" sz="1400" kern="0" dirty="0" err="1" smtClean="0">
                <a:latin typeface="+mn-lt"/>
                <a:ea typeface="+mn-ea"/>
                <a:cs typeface="+mn-cs"/>
              </a:rPr>
              <a:t>.€</a:t>
            </a:r>
            <a:r>
              <a:rPr lang="el-GR" altLang="el-GR" sz="1400" b="0" kern="0" dirty="0">
                <a:latin typeface="+mn-lt"/>
                <a:ea typeface="+mn-ea"/>
                <a:cs typeface="+mn-cs"/>
              </a:rPr>
              <a:t>, για έργα που αφορούν σε αποκατάσταση, ανάπλαση, αναβάθμιση, αισθητική και λειτουργική ανάδειξη </a:t>
            </a:r>
            <a:r>
              <a:rPr lang="el-GR" altLang="el-GR" sz="1400" b="0" kern="0" dirty="0" smtClean="0">
                <a:latin typeface="+mn-lt"/>
                <a:ea typeface="+mn-ea"/>
                <a:cs typeface="+mn-cs"/>
              </a:rPr>
              <a:t>χώρων</a:t>
            </a:r>
          </a:p>
          <a:p>
            <a:pPr marL="714375" eaLnBrk="1" hangingPunct="1">
              <a:spcBef>
                <a:spcPts val="0"/>
              </a:spcBef>
              <a:spcAft>
                <a:spcPts val="600"/>
              </a:spcAft>
              <a:defRPr/>
            </a:pPr>
            <a:r>
              <a:rPr lang="el-GR" altLang="el-GR" sz="1400" b="0" kern="0" dirty="0">
                <a:latin typeface="+mn-lt"/>
                <a:ea typeface="+mn-ea"/>
                <a:cs typeface="+mn-cs"/>
              </a:rPr>
              <a:t>- </a:t>
            </a:r>
            <a:r>
              <a:rPr lang="el-GR" altLang="el-GR" sz="1400" b="0" kern="0" dirty="0" smtClean="0">
                <a:latin typeface="+mn-lt"/>
                <a:ea typeface="+mn-ea"/>
                <a:cs typeface="+mn-cs"/>
              </a:rPr>
              <a:t>5 </a:t>
            </a:r>
            <a:r>
              <a:rPr lang="el-GR" altLang="el-GR" sz="1400" b="0" kern="0" dirty="0">
                <a:latin typeface="+mn-lt"/>
                <a:ea typeface="+mn-ea"/>
                <a:cs typeface="+mn-cs"/>
              </a:rPr>
              <a:t>Έργα σε διαγωνιστική διαδικασία</a:t>
            </a:r>
          </a:p>
          <a:p>
            <a:pPr marL="180975" indent="-180975" eaLnBrk="1" hangingPunct="1">
              <a:spcBef>
                <a:spcPts val="0"/>
              </a:spcBef>
              <a:spcAft>
                <a:spcPts val="600"/>
              </a:spcAft>
              <a:buFont typeface="Wingdings" panose="05000000000000000000" pitchFamily="2" charset="2"/>
              <a:buChar char="Ø"/>
              <a:defRPr/>
            </a:pPr>
            <a:endParaRPr lang="el-GR" altLang="el-GR" sz="1400" b="0" kern="0" dirty="0">
              <a:latin typeface="+mn-lt"/>
              <a:ea typeface="+mn-ea"/>
              <a:cs typeface="+mn-cs"/>
            </a:endParaRPr>
          </a:p>
        </p:txBody>
      </p:sp>
    </p:spTree>
    <p:extLst>
      <p:ext uri="{BB962C8B-B14F-4D97-AF65-F5344CB8AC3E}">
        <p14:creationId xmlns:p14="http://schemas.microsoft.com/office/powerpoint/2010/main" val="29908524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txBox="1">
            <a:spLocks/>
          </p:cNvSpPr>
          <p:nvPr/>
        </p:nvSpPr>
        <p:spPr bwMode="auto">
          <a:xfrm>
            <a:off x="533400" y="2362200"/>
            <a:ext cx="6477000" cy="685800"/>
          </a:xfrm>
          <a:prstGeom prst="rect">
            <a:avLst/>
          </a:prstGeom>
          <a:noFill/>
          <a:ln w="9525">
            <a:noFill/>
            <a:miter lim="800000"/>
            <a:headEnd/>
            <a:tailEnd/>
          </a:ln>
        </p:spPr>
        <p:txBody>
          <a:bodyPr/>
          <a:lstStyle/>
          <a:p>
            <a:pPr eaLnBrk="0" hangingPunct="0">
              <a:lnSpc>
                <a:spcPct val="90000"/>
              </a:lnSpc>
              <a:defRPr/>
            </a:pPr>
            <a:r>
              <a:rPr lang="el-GR" sz="2800" b="1" i="1" dirty="0" smtClean="0">
                <a:solidFill>
                  <a:srgbClr val="0070C0"/>
                </a:solidFill>
                <a:effectLst>
                  <a:outerShdw blurRad="38100" dist="38100" dir="2700000" algn="tl">
                    <a:srgbClr val="000000">
                      <a:alpha val="43137"/>
                    </a:srgbClr>
                  </a:outerShdw>
                </a:effectLst>
                <a:latin typeface="Calibri Light" pitchFamily="34" charset="0"/>
                <a:ea typeface="+mj-ea"/>
                <a:cs typeface="+mj-cs"/>
              </a:rPr>
              <a:t>Ευχαριστώ για την προσοχή σας</a:t>
            </a:r>
            <a:r>
              <a:rPr lang="en-US" sz="2800" b="1" dirty="0" smtClean="0">
                <a:solidFill>
                  <a:srgbClr val="0070C0"/>
                </a:solidFill>
                <a:latin typeface="Calibri Light" pitchFamily="34" charset="0"/>
                <a:ea typeface="+mj-ea"/>
                <a:cs typeface="+mj-cs"/>
              </a:rPr>
              <a:t/>
            </a:r>
            <a:br>
              <a:rPr lang="en-US" sz="2800" b="1" dirty="0" smtClean="0">
                <a:solidFill>
                  <a:srgbClr val="0070C0"/>
                </a:solidFill>
                <a:latin typeface="Calibri Light" pitchFamily="34" charset="0"/>
                <a:ea typeface="+mj-ea"/>
                <a:cs typeface="+mj-cs"/>
              </a:rPr>
            </a:br>
            <a:endParaRPr lang="el-GR" sz="2800" b="1" dirty="0" smtClean="0">
              <a:solidFill>
                <a:srgbClr val="0070C0"/>
              </a:solidFill>
              <a:latin typeface="Calibri Light" pitchFamily="34" charset="0"/>
              <a:ea typeface="+mj-ea"/>
              <a:cs typeface="+mj-cs"/>
            </a:endParaRPr>
          </a:p>
          <a:p>
            <a:pPr eaLnBrk="0" hangingPunct="0">
              <a:lnSpc>
                <a:spcPct val="90000"/>
              </a:lnSpc>
              <a:defRPr/>
            </a:pPr>
            <a:endParaRPr lang="el-GR" sz="2800" b="1" dirty="0">
              <a:solidFill>
                <a:srgbClr val="0070C0"/>
              </a:solidFill>
              <a:latin typeface="Calibri Light" pitchFamily="34" charset="0"/>
              <a:ea typeface="+mj-ea"/>
              <a:cs typeface="+mj-cs"/>
            </a:endParaRPr>
          </a:p>
          <a:p>
            <a:pPr eaLnBrk="0" hangingPunct="0">
              <a:lnSpc>
                <a:spcPct val="90000"/>
              </a:lnSpc>
              <a:defRPr/>
            </a:pPr>
            <a:endParaRPr lang="el-GR" sz="2800" b="1" dirty="0" smtClean="0">
              <a:solidFill>
                <a:srgbClr val="0070C0"/>
              </a:solidFill>
              <a:latin typeface="Calibri Light" pitchFamily="34" charset="0"/>
              <a:ea typeface="+mj-ea"/>
              <a:cs typeface="+mj-cs"/>
            </a:endParaRPr>
          </a:p>
          <a:p>
            <a:pPr eaLnBrk="0" hangingPunct="0">
              <a:lnSpc>
                <a:spcPct val="90000"/>
              </a:lnSpc>
              <a:defRPr/>
            </a:pPr>
            <a:endParaRPr lang="el-GR" sz="2800" b="1" dirty="0">
              <a:solidFill>
                <a:srgbClr val="0070C0"/>
              </a:solidFill>
              <a:latin typeface="Calibri Light" pitchFamily="34" charset="0"/>
              <a:ea typeface="+mj-ea"/>
              <a:cs typeface="+mj-cs"/>
            </a:endParaRPr>
          </a:p>
          <a:p>
            <a:pPr eaLnBrk="0" hangingPunct="0">
              <a:lnSpc>
                <a:spcPct val="90000"/>
              </a:lnSpc>
              <a:defRPr/>
            </a:pPr>
            <a:r>
              <a:rPr lang="en-US" sz="1600" b="1" dirty="0" smtClean="0">
                <a:solidFill>
                  <a:srgbClr val="0070C0"/>
                </a:solidFill>
                <a:latin typeface="Calibri Light" pitchFamily="34" charset="0"/>
                <a:ea typeface="+mj-ea"/>
                <a:cs typeface="+mj-cs"/>
              </a:rPr>
              <a:t/>
            </a:r>
            <a:br>
              <a:rPr lang="en-US" sz="1600" b="1" dirty="0" smtClean="0">
                <a:solidFill>
                  <a:srgbClr val="0070C0"/>
                </a:solidFill>
                <a:latin typeface="Calibri Light" pitchFamily="34" charset="0"/>
                <a:ea typeface="+mj-ea"/>
                <a:cs typeface="+mj-cs"/>
              </a:rPr>
            </a:br>
            <a:endParaRPr lang="el-GR" sz="1600" b="1" dirty="0" smtClean="0">
              <a:solidFill>
                <a:srgbClr val="0070C0"/>
              </a:solidFill>
              <a:latin typeface="Calibri Light" pitchFamily="34" charset="0"/>
              <a:ea typeface="+mj-ea"/>
              <a:cs typeface="+mj-cs"/>
            </a:endParaRPr>
          </a:p>
          <a:p>
            <a:pPr eaLnBrk="0" hangingPunct="0">
              <a:lnSpc>
                <a:spcPct val="90000"/>
              </a:lnSpc>
              <a:defRPr/>
            </a:pPr>
            <a:r>
              <a:rPr lang="el-GR" sz="1600" b="1" dirty="0" smtClean="0">
                <a:solidFill>
                  <a:srgbClr val="0070C0"/>
                </a:solidFill>
                <a:latin typeface="Calibri Light" pitchFamily="34" charset="0"/>
                <a:ea typeface="+mj-ea"/>
                <a:cs typeface="+mj-cs"/>
              </a:rPr>
              <a:t>ΝΙΚΟΛΑΟΣ ΜΑΜΑΛΟΥΓΚΑΣ</a:t>
            </a:r>
            <a:endParaRPr lang="el-GR" sz="1600" b="1" dirty="0">
              <a:solidFill>
                <a:srgbClr val="0070C0"/>
              </a:solidFill>
              <a:latin typeface="Calibri Light" pitchFamily="34" charset="0"/>
              <a:ea typeface="+mj-ea"/>
              <a:cs typeface="+mj-cs"/>
            </a:endParaRPr>
          </a:p>
          <a:p>
            <a:pPr eaLnBrk="0" hangingPunct="0">
              <a:lnSpc>
                <a:spcPct val="90000"/>
              </a:lnSpc>
              <a:defRPr/>
            </a:pPr>
            <a:r>
              <a:rPr lang="el-GR" sz="1600" b="1" dirty="0" smtClean="0">
                <a:solidFill>
                  <a:srgbClr val="0070C0"/>
                </a:solidFill>
                <a:latin typeface="Calibri Light" pitchFamily="34" charset="0"/>
                <a:ea typeface="+mj-ea"/>
                <a:cs typeface="+mj-cs"/>
              </a:rPr>
              <a:t>Προϊστάμενος Υποδιεύθυνσης Τομέα Περιβάλλοντος</a:t>
            </a:r>
          </a:p>
          <a:p>
            <a:pPr eaLnBrk="0" hangingPunct="0">
              <a:lnSpc>
                <a:spcPct val="90000"/>
              </a:lnSpc>
              <a:defRPr/>
            </a:pPr>
            <a:r>
              <a:rPr lang="el-GR" sz="1600" b="1" dirty="0" smtClean="0">
                <a:solidFill>
                  <a:srgbClr val="0070C0"/>
                </a:solidFill>
                <a:latin typeface="Calibri Light" pitchFamily="34" charset="0"/>
                <a:ea typeface="+mj-ea"/>
                <a:cs typeface="+mj-cs"/>
              </a:rPr>
              <a:t>ΕΥΔ/ΕΠ-ΥΜΕΠΕΡΑΑ</a:t>
            </a: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n-US" sz="1600" b="1" i="1" dirty="0" smtClean="0">
                <a:solidFill>
                  <a:srgbClr val="0070C0"/>
                </a:solidFill>
                <a:latin typeface="Calibri Light" pitchFamily="34" charset="0"/>
                <a:ea typeface="+mj-ea"/>
                <a:cs typeface="+mj-cs"/>
              </a:rPr>
              <a:t/>
            </a:r>
            <a:br>
              <a:rPr lang="en-US" sz="1600" b="1" i="1" dirty="0" smtClean="0">
                <a:solidFill>
                  <a:srgbClr val="0070C0"/>
                </a:solidFill>
                <a:latin typeface="Calibri Light" pitchFamily="34" charset="0"/>
                <a:ea typeface="+mj-ea"/>
                <a:cs typeface="+mj-cs"/>
              </a:rPr>
            </a:br>
            <a:r>
              <a:rPr lang="el-GR" b="1" dirty="0" smtClean="0">
                <a:solidFill>
                  <a:srgbClr val="0070C0"/>
                </a:solidFill>
                <a:latin typeface="Calibri Light" pitchFamily="34" charset="0"/>
                <a:ea typeface="+mj-ea"/>
                <a:cs typeface="+mj-cs"/>
              </a:rPr>
              <a:t/>
            </a:r>
            <a:br>
              <a:rPr lang="el-GR" b="1" dirty="0" smtClean="0">
                <a:solidFill>
                  <a:srgbClr val="0070C0"/>
                </a:solidFill>
                <a:latin typeface="Calibri Light" pitchFamily="34" charset="0"/>
                <a:ea typeface="+mj-ea"/>
                <a:cs typeface="+mj-cs"/>
              </a:rPr>
            </a:br>
            <a:endParaRPr lang="el-GR" b="1" dirty="0">
              <a:solidFill>
                <a:srgbClr val="0070C0"/>
              </a:solidFill>
              <a:latin typeface="Calibri Light" pitchFamily="34" charset="0"/>
              <a:ea typeface="+mj-ea"/>
              <a:cs typeface="+mj-cs"/>
            </a:endParaRPr>
          </a:p>
        </p:txBody>
      </p:sp>
    </p:spTree>
    <p:extLst>
      <p:ext uri="{BB962C8B-B14F-4D97-AF65-F5344CB8AC3E}">
        <p14:creationId xmlns:p14="http://schemas.microsoft.com/office/powerpoint/2010/main" val="3570675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381000"/>
          </a:xfrm>
        </p:spPr>
        <p:txBody>
          <a:bodyPr/>
          <a:lstStyle/>
          <a:p>
            <a:pPr eaLnBrk="1" hangingPunct="1">
              <a:defRPr/>
            </a:pPr>
            <a:r>
              <a:rPr lang="el-GR" altLang="el-GR" sz="2400" dirty="0" smtClean="0">
                <a:latin typeface="+mn-lt"/>
                <a:ea typeface="+mn-ea"/>
                <a:cs typeface="+mn-cs"/>
              </a:rPr>
              <a:t>ΑΞΟΝΑΣ ΠΡΟΤΕΡΑΙΟΤΗΤΑΣ 10</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3148481743"/>
              </p:ext>
            </p:extLst>
          </p:nvPr>
        </p:nvGraphicFramePr>
        <p:xfrm>
          <a:off x="609601" y="1867787"/>
          <a:ext cx="6705599" cy="1611054"/>
        </p:xfrm>
        <a:graphic>
          <a:graphicData uri="http://schemas.openxmlformats.org/drawingml/2006/table">
            <a:tbl>
              <a:tblPr/>
              <a:tblGrid>
                <a:gridCol w="2971799"/>
                <a:gridCol w="2057400"/>
                <a:gridCol w="1676400"/>
              </a:tblGrid>
              <a:tr h="381000">
                <a:tc>
                  <a:txBody>
                    <a:bodyPr/>
                    <a:lstStyle/>
                    <a:p>
                      <a:pPr algn="l" fontAlgn="ctr"/>
                      <a:r>
                        <a:rPr lang="el-GR" sz="1200" b="1" i="0" u="none" strike="noStrike" dirty="0">
                          <a:solidFill>
                            <a:schemeClr val="bg1"/>
                          </a:solidFill>
                          <a:effectLst/>
                          <a:latin typeface="Arial" panose="020B0604020202020204" pitchFamily="34" charset="0"/>
                          <a:cs typeface="Arial" panose="020B0604020202020204" pitchFamily="34" charset="0"/>
                        </a:rPr>
                        <a:t>Κατηγορία Περιφερειών</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a:t>
                      </a:r>
                      <a:r>
                        <a:rPr lang="el-GR" sz="1200" b="1" i="0" u="none" strike="noStrike" dirty="0">
                          <a:solidFill>
                            <a:schemeClr val="bg1"/>
                          </a:solidFill>
                          <a:effectLst/>
                          <a:latin typeface="Arial" panose="020B0604020202020204" pitchFamily="34" charset="0"/>
                          <a:cs typeface="Arial" panose="020B0604020202020204" pitchFamily="34" charset="0"/>
                        </a:rPr>
                        <a:t>Δημόσια Δαπάνη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a:solidFill>
                            <a:schemeClr val="bg1"/>
                          </a:solidFill>
                          <a:effectLst/>
                          <a:latin typeface="Arial" panose="020B0604020202020204" pitchFamily="34" charset="0"/>
                          <a:cs typeface="Arial" panose="020B0604020202020204" pitchFamily="34" charset="0"/>
                        </a:rPr>
                        <a:t>Κοινοτική Συνδρομή (εκατ. €)</a:t>
                      </a: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42013">
                <a:tc>
                  <a:txBody>
                    <a:bodyPr/>
                    <a:lstStyle/>
                    <a:p>
                      <a:pPr algn="l" fontAlgn="ctr"/>
                      <a:r>
                        <a:rPr lang="el-GR" sz="1200" b="1" i="0" u="none" strike="noStrike" dirty="0">
                          <a:solidFill>
                            <a:srgbClr val="000000"/>
                          </a:solidFill>
                          <a:effectLst/>
                          <a:latin typeface="Arial" panose="020B0604020202020204" pitchFamily="34" charset="0"/>
                          <a:cs typeface="Arial" panose="020B0604020202020204" pitchFamily="34" charset="0"/>
                        </a:rPr>
                        <a:t>Λιγότερο Ανεπτυγμένες Περιφέρειες</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a:solidFill>
                            <a:srgbClr val="000000"/>
                          </a:solidFill>
                          <a:effectLst/>
                          <a:latin typeface="Arial" panose="020B0604020202020204" pitchFamily="34" charset="0"/>
                          <a:cs typeface="Arial" panose="020B0604020202020204" pitchFamily="34" charset="0"/>
                        </a:rPr>
                        <a:t>42,1</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a:solidFill>
                            <a:srgbClr val="000000"/>
                          </a:solidFill>
                          <a:effectLst/>
                          <a:latin typeface="Arial" panose="020B0604020202020204" pitchFamily="34" charset="0"/>
                          <a:cs typeface="Arial" panose="020B0604020202020204" pitchFamily="34" charset="0"/>
                        </a:rPr>
                        <a:t>33,7</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04800">
                <a:tc>
                  <a:txBody>
                    <a:bodyPr/>
                    <a:lstStyle/>
                    <a:p>
                      <a:pPr algn="l" fontAlgn="ctr"/>
                      <a:r>
                        <a:rPr lang="el-GR" sz="1200" b="1" i="0" u="none" strike="noStrike" dirty="0">
                          <a:solidFill>
                            <a:srgbClr val="000000"/>
                          </a:solidFill>
                          <a:effectLst/>
                          <a:latin typeface="Arial" panose="020B0604020202020204" pitchFamily="34" charset="0"/>
                          <a:cs typeface="Arial" panose="020B0604020202020204" pitchFamily="34" charset="0"/>
                        </a:rPr>
                        <a:t>Περιφέρειες σε Μετάβαση</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a:solidFill>
                            <a:srgbClr val="000000"/>
                          </a:solidFill>
                          <a:effectLst/>
                          <a:latin typeface="Arial" panose="020B0604020202020204" pitchFamily="34" charset="0"/>
                          <a:cs typeface="Arial" panose="020B0604020202020204" pitchFamily="34" charset="0"/>
                        </a:rPr>
                        <a:t>27,2</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a:solidFill>
                            <a:srgbClr val="000000"/>
                          </a:solidFill>
                          <a:effectLst/>
                          <a:latin typeface="Arial" panose="020B0604020202020204" pitchFamily="34" charset="0"/>
                          <a:cs typeface="Arial" panose="020B0604020202020204" pitchFamily="34" charset="0"/>
                        </a:rPr>
                        <a:t>21,8</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05908">
                <a:tc>
                  <a:txBody>
                    <a:bodyPr/>
                    <a:lstStyle/>
                    <a:p>
                      <a:pPr algn="l" fontAlgn="ctr"/>
                      <a:r>
                        <a:rPr lang="el-GR" sz="1200" b="1" i="0" u="none" strike="noStrike" dirty="0">
                          <a:solidFill>
                            <a:srgbClr val="000000"/>
                          </a:solidFill>
                          <a:effectLst/>
                          <a:latin typeface="Arial" panose="020B0604020202020204" pitchFamily="34" charset="0"/>
                          <a:cs typeface="Arial" panose="020B0604020202020204" pitchFamily="34" charset="0"/>
                        </a:rPr>
                        <a:t>Περισσότερο Ανεπτυγμένες Περιφέρειες</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a:solidFill>
                            <a:srgbClr val="000000"/>
                          </a:solidFill>
                          <a:effectLst/>
                          <a:latin typeface="Arial" panose="020B0604020202020204" pitchFamily="34" charset="0"/>
                          <a:cs typeface="Arial" panose="020B0604020202020204" pitchFamily="34" charset="0"/>
                        </a:rPr>
                        <a:t>48,2</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0" i="0" u="none" strike="noStrike" dirty="0">
                          <a:solidFill>
                            <a:srgbClr val="000000"/>
                          </a:solidFill>
                          <a:effectLst/>
                          <a:latin typeface="Arial" panose="020B0604020202020204" pitchFamily="34" charset="0"/>
                          <a:cs typeface="Arial" panose="020B0604020202020204" pitchFamily="34" charset="0"/>
                        </a:rPr>
                        <a:t>38,5</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277333">
                <a:tc>
                  <a:txBody>
                    <a:bodyPr/>
                    <a:lstStyle/>
                    <a:p>
                      <a:pPr algn="l" fontAlgn="ctr"/>
                      <a:r>
                        <a:rPr lang="el-GR" sz="1200" b="1" i="0" u="none" strike="noStrike" dirty="0">
                          <a:solidFill>
                            <a:schemeClr val="bg1"/>
                          </a:solidFill>
                          <a:effectLst/>
                          <a:latin typeface="Arial" panose="020B0604020202020204" pitchFamily="34" charset="0"/>
                          <a:cs typeface="Arial" panose="020B0604020202020204" pitchFamily="34" charset="0"/>
                        </a:rPr>
                        <a:t>ΣΥΝΟΛΟ ΑΠ 10</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400" b="1" i="0" u="none" strike="noStrike" dirty="0">
                          <a:solidFill>
                            <a:schemeClr val="bg1"/>
                          </a:solidFill>
                          <a:effectLst/>
                          <a:latin typeface="Arial" panose="020B0604020202020204" pitchFamily="34" charset="0"/>
                          <a:cs typeface="Arial" panose="020B0604020202020204" pitchFamily="34" charset="0"/>
                        </a:rPr>
                        <a:t>117,5</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400" b="1" i="0" u="none" strike="noStrike" dirty="0">
                          <a:solidFill>
                            <a:schemeClr val="bg1"/>
                          </a:solidFill>
                          <a:effectLst/>
                          <a:latin typeface="Arial" panose="020B0604020202020204" pitchFamily="34" charset="0"/>
                          <a:cs typeface="Arial" panose="020B0604020202020204" pitchFamily="34" charset="0"/>
                        </a:rPr>
                        <a:t>94,0</a:t>
                      </a: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bl>
          </a:graphicData>
        </a:graphic>
      </p:graphicFrame>
      <p:sp>
        <p:nvSpPr>
          <p:cNvPr id="23" name="Rectangle 4"/>
          <p:cNvSpPr txBox="1">
            <a:spLocks noChangeArrowheads="1"/>
          </p:cNvSpPr>
          <p:nvPr/>
        </p:nvSpPr>
        <p:spPr bwMode="auto">
          <a:xfrm>
            <a:off x="629093" y="3618613"/>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Ενεργοποίηση</a:t>
            </a:r>
            <a:endParaRPr lang="el-GR" altLang="el-GR" sz="1800" kern="0" dirty="0" smtClean="0">
              <a:latin typeface="+mn-lt"/>
            </a:endParaRPr>
          </a:p>
        </p:txBody>
      </p:sp>
      <p:graphicFrame>
        <p:nvGraphicFramePr>
          <p:cNvPr id="25" name="Πίνακας 24"/>
          <p:cNvGraphicFramePr>
            <a:graphicFrameLocks noGrp="1"/>
          </p:cNvGraphicFramePr>
          <p:nvPr>
            <p:extLst>
              <p:ext uri="{D42A27DB-BD31-4B8C-83A1-F6EECF244321}">
                <p14:modId xmlns:p14="http://schemas.microsoft.com/office/powerpoint/2010/main" val="2204750204"/>
              </p:ext>
            </p:extLst>
          </p:nvPr>
        </p:nvGraphicFramePr>
        <p:xfrm>
          <a:off x="609600" y="3962399"/>
          <a:ext cx="6477000" cy="1153636"/>
        </p:xfrm>
        <a:graphic>
          <a:graphicData uri="http://schemas.openxmlformats.org/drawingml/2006/table">
            <a:tbl>
              <a:tblPr/>
              <a:tblGrid>
                <a:gridCol w="1688163"/>
                <a:gridCol w="1614765"/>
                <a:gridCol w="2031072"/>
                <a:gridCol w="1143000"/>
              </a:tblGrid>
              <a:tr h="457201">
                <a:tc>
                  <a:txBody>
                    <a:bodyPr/>
                    <a:lstStyle/>
                    <a:p>
                      <a:pPr algn="l"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Συγχρηματοδοτούμενη Δημόσια Δαπάνη (εκατ. €)</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Ποσοστό επί του ΑΠ</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81001">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Εξειδίκευση</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10 δράσεις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103,7</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88%</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r h="315434">
                <a:tc>
                  <a:txBody>
                    <a:bodyPr/>
                    <a:lstStyle/>
                    <a:p>
                      <a:pPr algn="l" fontAlgn="ctr"/>
                      <a:r>
                        <a:rPr lang="el-GR" sz="1400" b="1" i="0" u="none" strike="noStrike" dirty="0" smtClean="0">
                          <a:solidFill>
                            <a:srgbClr val="000000"/>
                          </a:solidFill>
                          <a:effectLst/>
                          <a:latin typeface="Arial" panose="020B0604020202020204" pitchFamily="34" charset="0"/>
                          <a:cs typeface="Arial" panose="020B0604020202020204" pitchFamily="34" charset="0"/>
                        </a:rPr>
                        <a:t>Προσκλήσεις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3 προσκλήσεις</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400" b="1" i="0" u="none" strike="noStrike" dirty="0" smtClean="0">
                          <a:solidFill>
                            <a:srgbClr val="000000"/>
                          </a:solidFill>
                          <a:effectLst/>
                          <a:latin typeface="Arial" panose="020B0604020202020204" pitchFamily="34" charset="0"/>
                          <a:cs typeface="Arial" panose="020B0604020202020204" pitchFamily="34" charset="0"/>
                        </a:rPr>
                        <a:t>34,8</a:t>
                      </a:r>
                      <a:endParaRPr lang="el-GR" sz="14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algn="ctr" fontAlgn="ctr"/>
                      <a:r>
                        <a:rPr lang="el-GR" sz="1200" b="1" i="0" u="none" strike="noStrike" dirty="0" smtClean="0">
                          <a:solidFill>
                            <a:srgbClr val="000000"/>
                          </a:solidFill>
                          <a:effectLst/>
                          <a:latin typeface="Arial" panose="020B0604020202020204" pitchFamily="34" charset="0"/>
                          <a:cs typeface="Arial" panose="020B0604020202020204" pitchFamily="34" charset="0"/>
                        </a:rPr>
                        <a:t>29,6%</a:t>
                      </a:r>
                      <a:endParaRPr lang="el-GR" sz="1200" b="1" i="0" u="none" strike="noStrike" dirty="0">
                        <a:solidFill>
                          <a:srgbClr val="000000"/>
                        </a:solidFill>
                        <a:effectLst/>
                        <a:latin typeface="Arial" panose="020B0604020202020204" pitchFamily="34" charset="0"/>
                        <a:cs typeface="Arial" panose="020B0604020202020204" pitchFamily="34" charset="0"/>
                      </a:endParaRPr>
                    </a:p>
                  </a:txBody>
                  <a:tcPr marL="10800" marR="10800" marT="0"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70613" y="1545265"/>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Χρηματοδότηση</a:t>
            </a:r>
            <a:r>
              <a:rPr lang="el-GR" altLang="el-GR" sz="1800" kern="0" dirty="0" smtClean="0">
                <a:latin typeface="+mn-lt"/>
              </a:rPr>
              <a:t/>
            </a:r>
            <a:br>
              <a:rPr lang="el-GR" altLang="el-GR" sz="1800" kern="0" dirty="0" smtClean="0">
                <a:latin typeface="+mn-lt"/>
              </a:rPr>
            </a:br>
            <a:endParaRPr lang="el-GR" altLang="el-GR" sz="1800" kern="0" dirty="0" smtClean="0">
              <a:latin typeface="+mn-lt"/>
            </a:endParaRPr>
          </a:p>
        </p:txBody>
      </p:sp>
      <p:sp>
        <p:nvSpPr>
          <p:cNvPr id="8" name="Επεξήγηση με γραμμή 1 7"/>
          <p:cNvSpPr/>
          <p:nvPr/>
        </p:nvSpPr>
        <p:spPr>
          <a:xfrm>
            <a:off x="7616456" y="1587797"/>
            <a:ext cx="1371600" cy="838200"/>
          </a:xfrm>
          <a:prstGeom prst="borderCallout1">
            <a:avLst>
              <a:gd name="adj1" fmla="val 52296"/>
              <a:gd name="adj2" fmla="val 1268"/>
              <a:gd name="adj3" fmla="val 206791"/>
              <a:gd name="adj4" fmla="val -50829"/>
            </a:avLst>
          </a:prstGeom>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pPr algn="ctr"/>
            <a:r>
              <a:rPr lang="el-GR" sz="1600" b="1" dirty="0" smtClean="0"/>
              <a:t>Βαρύτητα ΑΠ 10 στο Ε.Π.: 2,17%</a:t>
            </a:r>
            <a:endParaRPr lang="el-GR" sz="1600" b="1" dirty="0"/>
          </a:p>
        </p:txBody>
      </p:sp>
      <p:sp>
        <p:nvSpPr>
          <p:cNvPr id="29" name="Επεξήγηση με γραμμή 1 28"/>
          <p:cNvSpPr/>
          <p:nvPr/>
        </p:nvSpPr>
        <p:spPr>
          <a:xfrm>
            <a:off x="7467600" y="3928730"/>
            <a:ext cx="1520456" cy="838200"/>
          </a:xfrm>
          <a:prstGeom prst="borderCallout1">
            <a:avLst>
              <a:gd name="adj1" fmla="val 48490"/>
              <a:gd name="adj2" fmla="val -130"/>
              <a:gd name="adj3" fmla="val 82478"/>
              <a:gd name="adj4" fmla="val -41527"/>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dirty="0"/>
              <a:t>Υπολείπεται προς εξειδίκευση ΣΔΔ </a:t>
            </a:r>
            <a:r>
              <a:rPr lang="el-GR" sz="1400" b="1" dirty="0"/>
              <a:t>13,8 </a:t>
            </a:r>
            <a:r>
              <a:rPr lang="el-GR" sz="1400" b="1" dirty="0" err="1"/>
              <a:t>εκατ</a:t>
            </a:r>
            <a:r>
              <a:rPr lang="el-GR" sz="1400" b="1" dirty="0" err="1" smtClean="0"/>
              <a:t>.€</a:t>
            </a:r>
            <a:r>
              <a:rPr lang="el-GR" sz="1400" b="1" dirty="0"/>
              <a:t>. </a:t>
            </a:r>
          </a:p>
        </p:txBody>
      </p:sp>
      <p:sp>
        <p:nvSpPr>
          <p:cNvPr id="32" name="Επεξήγηση με γραμμή 1 31"/>
          <p:cNvSpPr/>
          <p:nvPr/>
        </p:nvSpPr>
        <p:spPr>
          <a:xfrm>
            <a:off x="5334000" y="5334000"/>
            <a:ext cx="2282456" cy="762000"/>
          </a:xfrm>
          <a:prstGeom prst="borderCallout1">
            <a:avLst>
              <a:gd name="adj1" fmla="val 51027"/>
              <a:gd name="adj2" fmla="val -595"/>
              <a:gd name="adj3" fmla="val -26613"/>
              <a:gd name="adj4" fmla="val -16971"/>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el-GR" sz="1400" i="1" dirty="0"/>
              <a:t>Ποσοστό ΣΔΔ προσκλήσεων επί της εξειδικευμένης ΣΔΔ του Άξονα: </a:t>
            </a:r>
            <a:r>
              <a:rPr lang="el-GR" sz="1400" b="1" i="1" dirty="0"/>
              <a:t>33,5% </a:t>
            </a:r>
            <a:endParaRPr lang="el-GR" sz="1400" b="1" dirty="0"/>
          </a:p>
        </p:txBody>
      </p:sp>
    </p:spTree>
    <p:extLst>
      <p:ext uri="{BB962C8B-B14F-4D97-AF65-F5344CB8AC3E}">
        <p14:creationId xmlns:p14="http://schemas.microsoft.com/office/powerpoint/2010/main" val="2471983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381000"/>
          </a:xfrm>
        </p:spPr>
        <p:txBody>
          <a:bodyPr/>
          <a:lstStyle/>
          <a:p>
            <a:pPr eaLnBrk="1" hangingPunct="1">
              <a:defRPr/>
            </a:pPr>
            <a:r>
              <a:rPr lang="el-GR" altLang="el-GR" sz="2400" dirty="0" smtClean="0">
                <a:latin typeface="+mn-lt"/>
                <a:ea typeface="+mn-ea"/>
                <a:cs typeface="+mn-cs"/>
              </a:rPr>
              <a:t>ΑΞΟΝΑΣ ΠΡΟΤΕΡΑΙΟΤΗΤΑΣ 10</a:t>
            </a:r>
            <a:r>
              <a:rPr lang="el-GR" altLang="el-GR" sz="2400" dirty="0" smtClean="0">
                <a:latin typeface="+mn-lt"/>
              </a:rPr>
              <a:t/>
            </a:r>
            <a:br>
              <a:rPr lang="el-GR" altLang="el-GR" sz="2400" dirty="0" smtClean="0">
                <a:latin typeface="+mn-lt"/>
              </a:rPr>
            </a:br>
            <a:endParaRPr lang="el-GR" altLang="el-GR" sz="2400" dirty="0" smtClean="0">
              <a:latin typeface="+mn-lt"/>
            </a:endParaRPr>
          </a:p>
        </p:txBody>
      </p:sp>
      <p:graphicFrame>
        <p:nvGraphicFramePr>
          <p:cNvPr id="4" name="Πίνακας 3"/>
          <p:cNvGraphicFramePr>
            <a:graphicFrameLocks noGrp="1"/>
          </p:cNvGraphicFramePr>
          <p:nvPr>
            <p:extLst>
              <p:ext uri="{D42A27DB-BD31-4B8C-83A1-F6EECF244321}">
                <p14:modId xmlns:p14="http://schemas.microsoft.com/office/powerpoint/2010/main" val="4267327103"/>
              </p:ext>
            </p:extLst>
          </p:nvPr>
        </p:nvGraphicFramePr>
        <p:xfrm>
          <a:off x="558209" y="2057400"/>
          <a:ext cx="6705600" cy="951613"/>
        </p:xfrm>
        <a:graphic>
          <a:graphicData uri="http://schemas.openxmlformats.org/drawingml/2006/table">
            <a:tbl>
              <a:tblPr/>
              <a:tblGrid>
                <a:gridCol w="1295400"/>
                <a:gridCol w="1447800"/>
                <a:gridCol w="1981200"/>
                <a:gridCol w="1981200"/>
              </a:tblGrid>
              <a:tr h="265813">
                <a:tc gridSpan="2">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ΕΝΤΑΞΕΙΣ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hMerge="1">
                  <a:txBody>
                    <a:bodyPr/>
                    <a:lstStyle/>
                    <a:p>
                      <a:pPr algn="ctr" fontAlgn="ct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ΝΟΜΙΚΕΣ ΔΕΣΜΕΥΣΕΙΣ</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ΔΑΠΑΝΕΣ </a:t>
                      </a:r>
                    </a:p>
                    <a:p>
                      <a:pPr algn="ctr" fontAlgn="ctr"/>
                      <a:r>
                        <a:rPr lang="el-GR" sz="1200" b="0" i="0" u="none" strike="noStrike" dirty="0" smtClean="0">
                          <a:solidFill>
                            <a:schemeClr val="bg1"/>
                          </a:solidFill>
                          <a:effectLst/>
                          <a:latin typeface="Arial" panose="020B0604020202020204" pitchFamily="34" charset="0"/>
                          <a:cs typeface="Arial" panose="020B0604020202020204" pitchFamily="34" charset="0"/>
                        </a:rPr>
                        <a:t>(έως</a:t>
                      </a:r>
                      <a:r>
                        <a:rPr lang="el-GR" sz="1200" b="0" i="0" u="none" strike="noStrike" baseline="0" dirty="0" smtClean="0">
                          <a:solidFill>
                            <a:schemeClr val="bg1"/>
                          </a:solidFill>
                          <a:effectLst/>
                          <a:latin typeface="Arial" panose="020B0604020202020204" pitchFamily="34" charset="0"/>
                          <a:cs typeface="Arial" panose="020B0604020202020204" pitchFamily="34" charset="0"/>
                        </a:rPr>
                        <a:t> 30.10.2017)</a:t>
                      </a:r>
                      <a:endParaRPr lang="el-GR" sz="12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a:noFill/>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271528">
                <a:tc>
                  <a:txBody>
                    <a:bodyPr/>
                    <a:lstStyle/>
                    <a:p>
                      <a:pPr algn="l"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Πλήθος Πράξεων</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l-GR" sz="1200" b="1" i="0" u="none" strike="noStrike" dirty="0" smtClean="0">
                          <a:solidFill>
                            <a:schemeClr val="bg1"/>
                          </a:solidFill>
                          <a:effectLst/>
                          <a:latin typeface="Arial" panose="020B0604020202020204" pitchFamily="34" charset="0"/>
                          <a:cs typeface="Arial" panose="020B0604020202020204" pitchFamily="34" charset="0"/>
                        </a:rPr>
                        <a:t>Π/Υ</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 (ΣΔΔ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smtClean="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c>
                  <a:txBody>
                    <a:bodyPr/>
                    <a:lstStyle/>
                    <a:p>
                      <a:pPr algn="ctr" fontAlgn="ctr"/>
                      <a:r>
                        <a:rPr lang="el-GR" sz="1200" b="1" i="0" u="none" strike="noStrike" baseline="0" dirty="0" smtClean="0">
                          <a:solidFill>
                            <a:schemeClr val="bg1"/>
                          </a:solidFill>
                          <a:effectLst/>
                          <a:latin typeface="Arial" panose="020B0604020202020204" pitchFamily="34" charset="0"/>
                          <a:cs typeface="Arial" panose="020B0604020202020204" pitchFamily="34" charset="0"/>
                        </a:rPr>
                        <a:t>(ΣΔΔ </a:t>
                      </a:r>
                      <a:r>
                        <a:rPr lang="el-GR" sz="1200" b="1" i="0" u="none" strike="noStrike" baseline="0" dirty="0" err="1" smtClean="0">
                          <a:solidFill>
                            <a:schemeClr val="bg1"/>
                          </a:solidFill>
                          <a:effectLst/>
                          <a:latin typeface="Arial" panose="020B0604020202020204" pitchFamily="34" charset="0"/>
                          <a:cs typeface="Arial" panose="020B0604020202020204" pitchFamily="34" charset="0"/>
                        </a:rPr>
                        <a:t>εκατ.€</a:t>
                      </a:r>
                      <a:r>
                        <a:rPr lang="el-GR" sz="1200" b="1" i="0" u="none" strike="noStrike" baseline="0" dirty="0" smtClean="0">
                          <a:solidFill>
                            <a:schemeClr val="bg1"/>
                          </a:solidFill>
                          <a:effectLst/>
                          <a:latin typeface="Arial" panose="020B0604020202020204" pitchFamily="34" charset="0"/>
                          <a:cs typeface="Arial" panose="020B0604020202020204" pitchFamily="34" charset="0"/>
                        </a:rPr>
                        <a:t>)</a:t>
                      </a:r>
                      <a:endParaRPr lang="el-GR" sz="12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path path="circle">
                        <a:fillToRect l="50000" t="50000" r="50000" b="50000"/>
                      </a:path>
                      <a:tileRect/>
                    </a:gradFill>
                  </a:tcPr>
                </a:tc>
              </a:tr>
              <a:tr h="304800">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3</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a:noFill/>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50,1</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25,8</a:t>
                      </a:r>
                      <a:endParaRPr lang="el-GR" sz="14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0072C0"/>
                      </a:solidFill>
                      <a:prstDash val="solid"/>
                      <a:round/>
                      <a:headEnd type="none" w="med" len="med"/>
                      <a:tailEnd type="none" w="med" len="med"/>
                    </a:lnL>
                    <a:lnR w="12700" cap="flat" cmpd="sng" algn="ctr">
                      <a:solidFill>
                        <a:srgbClr val="0072C0"/>
                      </a:solidFill>
                      <a:prstDash val="solid"/>
                      <a:round/>
                      <a:headEnd type="none" w="med" len="med"/>
                      <a:tailEnd type="none" w="med" len="med"/>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c>
                  <a:txBody>
                    <a:bodyPr/>
                    <a:lstStyle/>
                    <a:p>
                      <a:pPr marL="0" algn="ctr" defTabSz="914400" rtl="0" eaLnBrk="1" fontAlgn="ctr" latinLnBrk="0" hangingPunct="1"/>
                      <a:r>
                        <a:rPr lang="el-GR" sz="1400" b="1" i="0" u="none" strike="noStrike" kern="1200" dirty="0" smtClean="0">
                          <a:solidFill>
                            <a:schemeClr val="tx1"/>
                          </a:solidFill>
                          <a:effectLst/>
                          <a:latin typeface="Arial" panose="020B0604020202020204" pitchFamily="34" charset="0"/>
                          <a:ea typeface="+mn-ea"/>
                          <a:cs typeface="Arial" panose="020B0604020202020204" pitchFamily="34" charset="0"/>
                        </a:rPr>
                        <a:t>0,0</a:t>
                      </a:r>
                    </a:p>
                  </a:txBody>
                  <a:tcPr marL="9525" marR="9525" marT="9525" marB="0" anchor="ctr">
                    <a:lnL w="12700" cap="flat" cmpd="sng" algn="ctr">
                      <a:solidFill>
                        <a:srgbClr val="0072C0"/>
                      </a:solidFill>
                      <a:prstDash val="solid"/>
                      <a:round/>
                      <a:headEnd type="none" w="med" len="med"/>
                      <a:tailEnd type="none" w="med" len="med"/>
                    </a:lnL>
                    <a:lnR>
                      <a:noFill/>
                    </a:lnR>
                    <a:lnT w="12700" cap="flat" cmpd="sng" algn="ctr">
                      <a:solidFill>
                        <a:srgbClr val="0072C0"/>
                      </a:solidFill>
                      <a:prstDash val="solid"/>
                      <a:round/>
                      <a:headEnd type="none" w="med" len="med"/>
                      <a:tailEnd type="none" w="med" len="med"/>
                    </a:lnT>
                    <a:lnB w="12700" cap="flat" cmpd="sng" algn="ctr">
                      <a:solidFill>
                        <a:srgbClr val="0072C0"/>
                      </a:solidFill>
                      <a:prstDash val="solid"/>
                      <a:round/>
                      <a:headEnd type="none" w="med" len="med"/>
                      <a:tailEnd type="none" w="med" len="med"/>
                    </a:lnB>
                  </a:tcPr>
                </a:tc>
              </a:tr>
            </a:tbl>
          </a:graphicData>
        </a:graphic>
      </p:graphicFrame>
      <p:sp>
        <p:nvSpPr>
          <p:cNvPr id="27" name="Rectangle 4"/>
          <p:cNvSpPr txBox="1">
            <a:spLocks noChangeArrowheads="1"/>
          </p:cNvSpPr>
          <p:nvPr/>
        </p:nvSpPr>
        <p:spPr bwMode="auto">
          <a:xfrm>
            <a:off x="549349" y="1669312"/>
            <a:ext cx="285307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a:lstStyle>
          <a:p>
            <a:pPr eaLnBrk="1" hangingPunct="1">
              <a:defRPr/>
            </a:pPr>
            <a:r>
              <a:rPr lang="el-GR" altLang="el-GR" sz="1800" kern="0" dirty="0" smtClean="0">
                <a:latin typeface="+mn-lt"/>
                <a:ea typeface="+mn-ea"/>
                <a:cs typeface="+mn-cs"/>
              </a:rPr>
              <a:t>Πρόοδος Έργων</a:t>
            </a:r>
            <a:endParaRPr lang="el-GR" altLang="el-GR" sz="1800" kern="0" dirty="0" smtClean="0">
              <a:latin typeface="+mn-lt"/>
            </a:endParaRPr>
          </a:p>
        </p:txBody>
      </p:sp>
      <p:sp>
        <p:nvSpPr>
          <p:cNvPr id="10" name="Rectangle 5"/>
          <p:cNvSpPr>
            <a:spLocks noGrp="1" noChangeArrowheads="1"/>
          </p:cNvSpPr>
          <p:nvPr>
            <p:ph idx="1"/>
          </p:nvPr>
        </p:nvSpPr>
        <p:spPr>
          <a:xfrm>
            <a:off x="381000" y="3200400"/>
            <a:ext cx="8458200" cy="2743200"/>
          </a:xfrm>
        </p:spPr>
        <p:txBody>
          <a:bodyPr/>
          <a:lstStyle/>
          <a:p>
            <a:pPr eaLnBrk="1" hangingPunct="1">
              <a:buFont typeface="Wingdings" panose="05000000000000000000" pitchFamily="2" charset="2"/>
              <a:buChar char="Ø"/>
              <a:defRPr/>
            </a:pPr>
            <a:r>
              <a:rPr lang="el-GR" altLang="el-GR" sz="1600" dirty="0" smtClean="0">
                <a:solidFill>
                  <a:srgbClr val="0070C0"/>
                </a:solidFill>
              </a:rPr>
              <a:t>1 Μεγάλο Έργο: </a:t>
            </a:r>
            <a:r>
              <a:rPr lang="el-GR" altLang="el-GR" sz="1600" b="1" dirty="0" smtClean="0">
                <a:solidFill>
                  <a:srgbClr val="0070C0"/>
                </a:solidFill>
              </a:rPr>
              <a:t>Τηλεθέρμανση Φλώρινας </a:t>
            </a:r>
            <a:r>
              <a:rPr lang="el-GR" altLang="el-GR" sz="1600" dirty="0" smtClean="0">
                <a:solidFill>
                  <a:srgbClr val="0070C0"/>
                </a:solidFill>
              </a:rPr>
              <a:t>(</a:t>
            </a:r>
            <a:r>
              <a:rPr lang="el-GR" altLang="el-GR" sz="1600" dirty="0" err="1" smtClean="0">
                <a:solidFill>
                  <a:srgbClr val="0070C0"/>
                </a:solidFill>
              </a:rPr>
              <a:t>τμηματοποιημένο</a:t>
            </a:r>
            <a:r>
              <a:rPr lang="el-GR" altLang="el-GR" sz="1600" dirty="0" smtClean="0">
                <a:solidFill>
                  <a:srgbClr val="0070C0"/>
                </a:solidFill>
              </a:rPr>
              <a:t>).</a:t>
            </a:r>
          </a:p>
          <a:p>
            <a:pPr marL="893763" indent="-180975" eaLnBrk="1" hangingPunct="1">
              <a:buFont typeface="Arial" panose="020B0604020202020204" pitchFamily="34" charset="0"/>
              <a:buChar char="•"/>
              <a:defRPr/>
            </a:pPr>
            <a:r>
              <a:rPr lang="el-GR" altLang="el-GR" sz="1600" dirty="0" smtClean="0">
                <a:solidFill>
                  <a:srgbClr val="0070C0"/>
                </a:solidFill>
              </a:rPr>
              <a:t>επιλέξιμος Π/Υ : </a:t>
            </a:r>
            <a:r>
              <a:rPr lang="el-GR" altLang="el-GR" sz="1600" b="1" dirty="0" smtClean="0">
                <a:solidFill>
                  <a:srgbClr val="0070C0"/>
                </a:solidFill>
              </a:rPr>
              <a:t>41,7 </a:t>
            </a:r>
            <a:r>
              <a:rPr lang="el-GR" altLang="el-GR" sz="1600" b="1" dirty="0" err="1" smtClean="0">
                <a:solidFill>
                  <a:srgbClr val="0070C0"/>
                </a:solidFill>
              </a:rPr>
              <a:t>εκατ.€</a:t>
            </a:r>
            <a:r>
              <a:rPr lang="el-GR" altLang="el-GR" sz="1600" b="1" dirty="0" smtClean="0">
                <a:solidFill>
                  <a:srgbClr val="0070C0"/>
                </a:solidFill>
              </a:rPr>
              <a:t> </a:t>
            </a:r>
            <a:r>
              <a:rPr lang="el-GR" altLang="el-GR" sz="1600" dirty="0" smtClean="0">
                <a:solidFill>
                  <a:srgbClr val="0070C0"/>
                </a:solidFill>
              </a:rPr>
              <a:t>(3,8 </a:t>
            </a:r>
            <a:r>
              <a:rPr lang="el-GR" altLang="el-GR" sz="1600" dirty="0" err="1" smtClean="0">
                <a:solidFill>
                  <a:srgbClr val="0070C0"/>
                </a:solidFill>
              </a:rPr>
              <a:t>εκατ.€</a:t>
            </a:r>
            <a:r>
              <a:rPr lang="el-GR" altLang="el-GR" sz="1600" dirty="0" smtClean="0">
                <a:solidFill>
                  <a:srgbClr val="0070C0"/>
                </a:solidFill>
              </a:rPr>
              <a:t> Α’ Φάση </a:t>
            </a:r>
            <a:r>
              <a:rPr lang="el-GR" altLang="el-GR" sz="1600" dirty="0">
                <a:solidFill>
                  <a:srgbClr val="0070C0"/>
                </a:solidFill>
              </a:rPr>
              <a:t>+ </a:t>
            </a:r>
            <a:r>
              <a:rPr lang="el-GR" altLang="el-GR" sz="1600" dirty="0" smtClean="0">
                <a:solidFill>
                  <a:srgbClr val="0070C0"/>
                </a:solidFill>
              </a:rPr>
              <a:t>37,9 </a:t>
            </a:r>
            <a:r>
              <a:rPr lang="el-GR" altLang="el-GR" sz="1600" dirty="0" err="1">
                <a:solidFill>
                  <a:srgbClr val="0070C0"/>
                </a:solidFill>
              </a:rPr>
              <a:t>εκατ.€</a:t>
            </a:r>
            <a:r>
              <a:rPr lang="el-GR" altLang="el-GR" sz="1600" dirty="0">
                <a:solidFill>
                  <a:srgbClr val="0070C0"/>
                </a:solidFill>
              </a:rPr>
              <a:t> </a:t>
            </a:r>
            <a:r>
              <a:rPr lang="el-GR" altLang="el-GR" sz="1600" dirty="0" smtClean="0">
                <a:solidFill>
                  <a:srgbClr val="0070C0"/>
                </a:solidFill>
              </a:rPr>
              <a:t> Β’ Φάση)</a:t>
            </a:r>
          </a:p>
          <a:p>
            <a:pPr marL="893763" indent="-180975" eaLnBrk="1" hangingPunct="1">
              <a:buFont typeface="Arial" panose="020B0604020202020204" pitchFamily="34" charset="0"/>
              <a:buChar char="•"/>
              <a:defRPr/>
            </a:pPr>
            <a:r>
              <a:rPr lang="el-GR" altLang="el-GR" sz="1600" dirty="0">
                <a:solidFill>
                  <a:srgbClr val="0070C0"/>
                </a:solidFill>
              </a:rPr>
              <a:t>κατασκευή δικτύου τηλεθέρμανσης για την τροφοδότηση της πόλης της Φλώρινας με θερμική ενέργεια για την κάλυψη των αναγκών θέρμανσης και ζεστού νερού χρήσης των </a:t>
            </a:r>
            <a:r>
              <a:rPr lang="el-GR" altLang="el-GR" sz="1600" dirty="0" smtClean="0">
                <a:solidFill>
                  <a:srgbClr val="0070C0"/>
                </a:solidFill>
              </a:rPr>
              <a:t>κτιρίων</a:t>
            </a:r>
          </a:p>
          <a:p>
            <a:pPr marL="893763" indent="-180975" eaLnBrk="1" hangingPunct="1">
              <a:buFont typeface="Arial" panose="020B0604020202020204" pitchFamily="34" charset="0"/>
              <a:buChar char="•"/>
              <a:defRPr/>
            </a:pPr>
            <a:r>
              <a:rPr lang="el-GR" altLang="el-GR" sz="1600" dirty="0" smtClean="0">
                <a:solidFill>
                  <a:srgbClr val="0070C0"/>
                </a:solidFill>
              </a:rPr>
              <a:t>στοιχεία κρατικής ενίσχυσης</a:t>
            </a:r>
          </a:p>
          <a:p>
            <a:pPr marL="893763" indent="-180975" eaLnBrk="1" hangingPunct="1">
              <a:buFont typeface="Arial" panose="020B0604020202020204" pitchFamily="34" charset="0"/>
              <a:buChar char="•"/>
              <a:defRPr/>
            </a:pPr>
            <a:r>
              <a:rPr lang="el-GR" altLang="el-GR" sz="1600" dirty="0" err="1">
                <a:solidFill>
                  <a:srgbClr val="0070C0"/>
                </a:solidFill>
              </a:rPr>
              <a:t>σ</a:t>
            </a:r>
            <a:r>
              <a:rPr lang="el-GR" altLang="el-GR" sz="1600" dirty="0" err="1" smtClean="0">
                <a:solidFill>
                  <a:srgbClr val="0070C0"/>
                </a:solidFill>
              </a:rPr>
              <a:t>υμβασιοποιημένο</a:t>
            </a:r>
            <a:r>
              <a:rPr lang="el-GR" altLang="el-GR" sz="1600" dirty="0" smtClean="0">
                <a:solidFill>
                  <a:srgbClr val="0070C0"/>
                </a:solidFill>
              </a:rPr>
              <a:t> το 1 κύριο υποέργο κατασκευής</a:t>
            </a:r>
          </a:p>
          <a:p>
            <a:pPr marL="893763" indent="-180975" eaLnBrk="1" hangingPunct="1">
              <a:buFont typeface="Arial" panose="020B0604020202020204" pitchFamily="34" charset="0"/>
              <a:buChar char="•"/>
              <a:defRPr/>
            </a:pPr>
            <a:r>
              <a:rPr lang="el-GR" altLang="el-GR" sz="1600" dirty="0" smtClean="0">
                <a:solidFill>
                  <a:srgbClr val="0070C0"/>
                </a:solidFill>
              </a:rPr>
              <a:t>εκτιμώμενη ολοκλήρωση: 3</a:t>
            </a:r>
            <a:r>
              <a:rPr lang="el-GR" altLang="el-GR" sz="1600" baseline="30000" dirty="0" smtClean="0">
                <a:solidFill>
                  <a:srgbClr val="0070C0"/>
                </a:solidFill>
              </a:rPr>
              <a:t>ο</a:t>
            </a:r>
            <a:r>
              <a:rPr lang="el-GR" altLang="el-GR" sz="1600" dirty="0" smtClean="0">
                <a:solidFill>
                  <a:srgbClr val="0070C0"/>
                </a:solidFill>
              </a:rPr>
              <a:t> τρίμηνο του 2019</a:t>
            </a:r>
          </a:p>
        </p:txBody>
      </p:sp>
    </p:spTree>
    <p:extLst>
      <p:ext uri="{BB962C8B-B14F-4D97-AF65-F5344CB8AC3E}">
        <p14:creationId xmlns:p14="http://schemas.microsoft.com/office/powerpoint/2010/main" val="4059025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219200"/>
            <a:ext cx="8382000" cy="381000"/>
          </a:xfrm>
        </p:spPr>
        <p:txBody>
          <a:bodyPr/>
          <a:lstStyle/>
          <a:p>
            <a:pPr eaLnBrk="1" hangingPunct="1">
              <a:defRPr/>
            </a:pPr>
            <a:r>
              <a:rPr lang="el-GR" altLang="el-GR" sz="2400" dirty="0" smtClean="0">
                <a:latin typeface="+mn-lt"/>
                <a:ea typeface="+mn-ea"/>
                <a:cs typeface="+mn-cs"/>
              </a:rPr>
              <a:t>ΑΞΟΝΑΣ ΠΡΟΤΕΡΑΙΟΤΗΤΑΣ 10</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10" name="Rectangle 5"/>
          <p:cNvSpPr>
            <a:spLocks noGrp="1" noChangeArrowheads="1"/>
          </p:cNvSpPr>
          <p:nvPr>
            <p:ph idx="1"/>
          </p:nvPr>
        </p:nvSpPr>
        <p:spPr>
          <a:xfrm>
            <a:off x="457200" y="1729565"/>
            <a:ext cx="8458200" cy="3962400"/>
          </a:xfrm>
        </p:spPr>
        <p:txBody>
          <a:bodyPr/>
          <a:lstStyle/>
          <a:p>
            <a:pPr eaLnBrk="1" hangingPunct="1">
              <a:buFont typeface="Wingdings" panose="05000000000000000000" pitchFamily="2" charset="2"/>
              <a:buChar char="Ø"/>
              <a:defRPr/>
            </a:pPr>
            <a:r>
              <a:rPr lang="el-GR" altLang="el-GR" sz="1600" dirty="0" smtClean="0">
                <a:solidFill>
                  <a:srgbClr val="0070C0"/>
                </a:solidFill>
              </a:rPr>
              <a:t>1 </a:t>
            </a:r>
            <a:r>
              <a:rPr lang="el-GR" altLang="el-GR" sz="1600" dirty="0" err="1" smtClean="0">
                <a:solidFill>
                  <a:srgbClr val="0070C0"/>
                </a:solidFill>
              </a:rPr>
              <a:t>τμηματοποιημένο</a:t>
            </a:r>
            <a:r>
              <a:rPr lang="el-GR" altLang="el-GR" sz="1600" dirty="0" smtClean="0">
                <a:solidFill>
                  <a:srgbClr val="0070C0"/>
                </a:solidFill>
              </a:rPr>
              <a:t> (σύνηθες) έργο: </a:t>
            </a:r>
            <a:r>
              <a:rPr lang="el-GR" altLang="el-GR" sz="1600" b="1" dirty="0">
                <a:solidFill>
                  <a:srgbClr val="0070C0"/>
                </a:solidFill>
              </a:rPr>
              <a:t>«Πράσινη Πιλοτική Αστική Γειτονιά- Β΄ Φάση</a:t>
            </a:r>
            <a:r>
              <a:rPr lang="el-GR" altLang="el-GR" sz="1600" b="1" dirty="0" smtClean="0">
                <a:solidFill>
                  <a:srgbClr val="0070C0"/>
                </a:solidFill>
              </a:rPr>
              <a:t>»</a:t>
            </a:r>
            <a:endParaRPr lang="el-GR" altLang="el-GR" sz="1600" dirty="0" smtClean="0">
              <a:solidFill>
                <a:srgbClr val="0070C0"/>
              </a:solidFill>
            </a:endParaRPr>
          </a:p>
          <a:p>
            <a:pPr marL="893763" indent="-180975" eaLnBrk="1" hangingPunct="1">
              <a:buFont typeface="Arial" panose="020B0604020202020204" pitchFamily="34" charset="0"/>
              <a:buChar char="•"/>
              <a:defRPr/>
            </a:pPr>
            <a:r>
              <a:rPr lang="el-GR" altLang="el-GR" sz="1600" dirty="0" smtClean="0">
                <a:solidFill>
                  <a:srgbClr val="0070C0"/>
                </a:solidFill>
              </a:rPr>
              <a:t>επιλέξιμος Π/Υ: </a:t>
            </a:r>
            <a:r>
              <a:rPr lang="el-GR" altLang="el-GR" sz="1600" b="1" dirty="0" smtClean="0">
                <a:solidFill>
                  <a:srgbClr val="0070C0"/>
                </a:solidFill>
              </a:rPr>
              <a:t>5,3 </a:t>
            </a:r>
            <a:r>
              <a:rPr lang="el-GR" altLang="el-GR" sz="1600" b="1" dirty="0" err="1" smtClean="0">
                <a:solidFill>
                  <a:srgbClr val="0070C0"/>
                </a:solidFill>
              </a:rPr>
              <a:t>εκατ.€</a:t>
            </a:r>
            <a:r>
              <a:rPr lang="el-GR" altLang="el-GR" sz="1600" b="1" dirty="0" smtClean="0">
                <a:solidFill>
                  <a:srgbClr val="0070C0"/>
                </a:solidFill>
              </a:rPr>
              <a:t> </a:t>
            </a:r>
            <a:r>
              <a:rPr lang="el-GR" altLang="el-GR" sz="1600" dirty="0">
                <a:solidFill>
                  <a:srgbClr val="0070C0"/>
                </a:solidFill>
              </a:rPr>
              <a:t>(Α’ </a:t>
            </a:r>
            <a:r>
              <a:rPr lang="el-GR" altLang="el-GR" sz="1600" dirty="0" smtClean="0">
                <a:solidFill>
                  <a:srgbClr val="0070C0"/>
                </a:solidFill>
              </a:rPr>
              <a:t>Φάση 0,4 </a:t>
            </a:r>
            <a:r>
              <a:rPr lang="el-GR" altLang="el-GR" sz="1600" dirty="0" err="1" smtClean="0">
                <a:solidFill>
                  <a:srgbClr val="0070C0"/>
                </a:solidFill>
              </a:rPr>
              <a:t>εκατ.€</a:t>
            </a:r>
            <a:r>
              <a:rPr lang="el-GR" altLang="el-GR" sz="1600" dirty="0" smtClean="0">
                <a:solidFill>
                  <a:srgbClr val="0070C0"/>
                </a:solidFill>
              </a:rPr>
              <a:t> + </a:t>
            </a:r>
            <a:r>
              <a:rPr lang="el-GR" altLang="el-GR" sz="1600" dirty="0">
                <a:solidFill>
                  <a:srgbClr val="0070C0"/>
                </a:solidFill>
              </a:rPr>
              <a:t>Β’ Φάση </a:t>
            </a:r>
            <a:r>
              <a:rPr lang="el-GR" altLang="el-GR" sz="1600" dirty="0" smtClean="0">
                <a:solidFill>
                  <a:srgbClr val="0070C0"/>
                </a:solidFill>
              </a:rPr>
              <a:t>4,9 </a:t>
            </a:r>
            <a:r>
              <a:rPr lang="el-GR" altLang="el-GR" sz="1600" dirty="0" err="1" smtClean="0">
                <a:solidFill>
                  <a:srgbClr val="0070C0"/>
                </a:solidFill>
              </a:rPr>
              <a:t>εκατ.€</a:t>
            </a:r>
            <a:r>
              <a:rPr lang="el-GR" altLang="el-GR" sz="1600" dirty="0" smtClean="0">
                <a:solidFill>
                  <a:srgbClr val="0070C0"/>
                </a:solidFill>
              </a:rPr>
              <a:t>)</a:t>
            </a:r>
          </a:p>
          <a:p>
            <a:pPr marL="893763" indent="-180975" eaLnBrk="1" hangingPunct="1">
              <a:buFont typeface="Arial" panose="020B0604020202020204" pitchFamily="34" charset="0"/>
              <a:buChar char="•"/>
              <a:defRPr/>
            </a:pPr>
            <a:r>
              <a:rPr lang="el-GR" altLang="el-GR" sz="1600" dirty="0">
                <a:solidFill>
                  <a:srgbClr val="0070C0"/>
                </a:solidFill>
              </a:rPr>
              <a:t>πιλοτική εφαρμογή μέτρων εξοικονόμησης ενέργειας και συστημάτων ΑΠΕ τριών προσφυγικών πολυκατοικιών στον Δήμο Αγ. Βαρβάρας </a:t>
            </a:r>
            <a:r>
              <a:rPr lang="el-GR" altLang="el-GR" sz="1600" dirty="0" smtClean="0">
                <a:solidFill>
                  <a:srgbClr val="0070C0"/>
                </a:solidFill>
              </a:rPr>
              <a:t>Αττικής</a:t>
            </a:r>
          </a:p>
          <a:p>
            <a:pPr marL="893763" indent="-180975" eaLnBrk="1" hangingPunct="1">
              <a:buFont typeface="Arial" panose="020B0604020202020204" pitchFamily="34" charset="0"/>
              <a:buChar char="•"/>
              <a:defRPr/>
            </a:pPr>
            <a:r>
              <a:rPr lang="el-GR" altLang="el-GR" sz="1600" dirty="0">
                <a:solidFill>
                  <a:srgbClr val="0070C0"/>
                </a:solidFill>
              </a:rPr>
              <a:t>καθυστέρηση στη δημοπράτηση του έργου λόγω καθυστέρησης της έγκρισης του νέου ΚΕΝΑΚ (Ιούλιος </a:t>
            </a:r>
            <a:r>
              <a:rPr lang="el-GR" altLang="el-GR" sz="1600" dirty="0" smtClean="0">
                <a:solidFill>
                  <a:srgbClr val="0070C0"/>
                </a:solidFill>
              </a:rPr>
              <a:t>2017) – εκτιμάται </a:t>
            </a:r>
            <a:r>
              <a:rPr lang="el-GR" altLang="el-GR" sz="1600" dirty="0">
                <a:solidFill>
                  <a:srgbClr val="0070C0"/>
                </a:solidFill>
              </a:rPr>
              <a:t>ότι θα υπάρξει </a:t>
            </a:r>
            <a:r>
              <a:rPr lang="el-GR" altLang="el-GR" sz="1600" dirty="0" err="1" smtClean="0">
                <a:solidFill>
                  <a:srgbClr val="0070C0"/>
                </a:solidFill>
              </a:rPr>
              <a:t>συμβασιοποίηση</a:t>
            </a:r>
            <a:r>
              <a:rPr lang="el-GR" altLang="el-GR" sz="1600" dirty="0" smtClean="0">
                <a:solidFill>
                  <a:srgbClr val="0070C0"/>
                </a:solidFill>
              </a:rPr>
              <a:t> </a:t>
            </a:r>
            <a:r>
              <a:rPr lang="el-GR" altLang="el-GR" sz="1600" dirty="0">
                <a:solidFill>
                  <a:srgbClr val="0070C0"/>
                </a:solidFill>
              </a:rPr>
              <a:t>εντός του </a:t>
            </a:r>
            <a:r>
              <a:rPr lang="el-GR" altLang="el-GR" sz="1600" dirty="0" smtClean="0">
                <a:solidFill>
                  <a:srgbClr val="0070C0"/>
                </a:solidFill>
              </a:rPr>
              <a:t>2018</a:t>
            </a:r>
          </a:p>
          <a:p>
            <a:pPr marL="265113" indent="-265113" eaLnBrk="1" hangingPunct="1">
              <a:spcBef>
                <a:spcPts val="1800"/>
              </a:spcBef>
              <a:buFont typeface="Wingdings" panose="05000000000000000000" pitchFamily="2" charset="2"/>
              <a:buChar char="Ø"/>
              <a:defRPr/>
            </a:pPr>
            <a:r>
              <a:rPr lang="el-GR" altLang="el-GR" sz="1600" dirty="0">
                <a:solidFill>
                  <a:srgbClr val="0070C0"/>
                </a:solidFill>
              </a:rPr>
              <a:t>1 </a:t>
            </a:r>
            <a:r>
              <a:rPr lang="el-GR" altLang="el-GR" sz="1600" dirty="0" smtClean="0">
                <a:solidFill>
                  <a:srgbClr val="0070C0"/>
                </a:solidFill>
              </a:rPr>
              <a:t>νέο (σύνηθες) έργο</a:t>
            </a:r>
            <a:r>
              <a:rPr lang="el-GR" altLang="el-GR" sz="1600" dirty="0">
                <a:solidFill>
                  <a:srgbClr val="0070C0"/>
                </a:solidFill>
              </a:rPr>
              <a:t>: </a:t>
            </a:r>
            <a:r>
              <a:rPr lang="el-GR" altLang="el-GR" sz="1600" b="1" dirty="0">
                <a:solidFill>
                  <a:srgbClr val="0070C0"/>
                </a:solidFill>
              </a:rPr>
              <a:t>«Αντικατάσταση συστημάτων θέρμανσης πετρελαίου με συστήματα φυσικού αερίου σε κατοικίες</a:t>
            </a:r>
            <a:r>
              <a:rPr lang="el-GR" altLang="el-GR" sz="1600" b="1" dirty="0" smtClean="0">
                <a:solidFill>
                  <a:srgbClr val="0070C0"/>
                </a:solidFill>
              </a:rPr>
              <a:t>»</a:t>
            </a:r>
            <a:endParaRPr lang="el-GR" altLang="el-GR" sz="1600" dirty="0">
              <a:solidFill>
                <a:srgbClr val="0070C0"/>
              </a:solidFill>
            </a:endParaRPr>
          </a:p>
          <a:p>
            <a:pPr marL="893763" indent="-180975" eaLnBrk="1" hangingPunct="1">
              <a:buFont typeface="Arial" panose="020B0604020202020204" pitchFamily="34" charset="0"/>
              <a:buChar char="•"/>
              <a:defRPr/>
            </a:pPr>
            <a:r>
              <a:rPr lang="el-GR" altLang="el-GR" sz="1600" dirty="0">
                <a:solidFill>
                  <a:srgbClr val="0070C0"/>
                </a:solidFill>
              </a:rPr>
              <a:t>επιλέξιμος Π/Υ: </a:t>
            </a:r>
            <a:r>
              <a:rPr lang="el-GR" altLang="el-GR" sz="1600" b="1" dirty="0" smtClean="0">
                <a:solidFill>
                  <a:srgbClr val="0070C0"/>
                </a:solidFill>
              </a:rPr>
              <a:t>5 </a:t>
            </a:r>
            <a:r>
              <a:rPr lang="el-GR" altLang="el-GR" sz="1600" b="1" dirty="0" err="1" smtClean="0">
                <a:solidFill>
                  <a:srgbClr val="0070C0"/>
                </a:solidFill>
              </a:rPr>
              <a:t>εκατ</a:t>
            </a:r>
            <a:r>
              <a:rPr lang="el-GR" altLang="el-GR" sz="1600" b="1" dirty="0" err="1">
                <a:solidFill>
                  <a:srgbClr val="0070C0"/>
                </a:solidFill>
              </a:rPr>
              <a:t>.</a:t>
            </a:r>
            <a:r>
              <a:rPr lang="el-GR" altLang="el-GR" sz="1600" b="1" dirty="0" err="1" smtClean="0">
                <a:solidFill>
                  <a:srgbClr val="0070C0"/>
                </a:solidFill>
              </a:rPr>
              <a:t>€</a:t>
            </a:r>
            <a:endParaRPr lang="el-GR" altLang="el-GR" sz="1600" b="1" dirty="0" smtClean="0">
              <a:solidFill>
                <a:srgbClr val="0070C0"/>
              </a:solidFill>
            </a:endParaRPr>
          </a:p>
          <a:p>
            <a:pPr marL="893763" indent="-180975" eaLnBrk="1" hangingPunct="1">
              <a:buFont typeface="Arial" panose="020B0604020202020204" pitchFamily="34" charset="0"/>
              <a:buChar char="•"/>
              <a:defRPr/>
            </a:pPr>
            <a:r>
              <a:rPr lang="el-GR" altLang="el-GR" sz="1600" dirty="0">
                <a:solidFill>
                  <a:srgbClr val="0070C0"/>
                </a:solidFill>
              </a:rPr>
              <a:t>επιχορήγηση του κόστους της εσωτερικής εγκατάστασης φυσικού αερίου σε κατοικίες, προς αντικατάσταση των υφιστάμενων συστημάτων θέρμανσης </a:t>
            </a:r>
            <a:r>
              <a:rPr lang="el-GR" altLang="el-GR" sz="1600" dirty="0" smtClean="0">
                <a:solidFill>
                  <a:srgbClr val="0070C0"/>
                </a:solidFill>
              </a:rPr>
              <a:t>πετρελαίου</a:t>
            </a:r>
          </a:p>
          <a:p>
            <a:pPr marL="893763" indent="-180975" eaLnBrk="1" hangingPunct="1">
              <a:buFont typeface="Arial" panose="020B0604020202020204" pitchFamily="34" charset="0"/>
              <a:buChar char="•"/>
              <a:defRPr/>
            </a:pPr>
            <a:r>
              <a:rPr lang="el-GR" altLang="el-GR" sz="1600" dirty="0">
                <a:solidFill>
                  <a:srgbClr val="0070C0"/>
                </a:solidFill>
              </a:rPr>
              <a:t>εκτιμώμενη ολοκλήρωση: 3</a:t>
            </a:r>
            <a:r>
              <a:rPr lang="el-GR" altLang="el-GR" sz="1600" baseline="30000" dirty="0">
                <a:solidFill>
                  <a:srgbClr val="0070C0"/>
                </a:solidFill>
              </a:rPr>
              <a:t>ο</a:t>
            </a:r>
            <a:r>
              <a:rPr lang="el-GR" altLang="el-GR" sz="1600" dirty="0">
                <a:solidFill>
                  <a:srgbClr val="0070C0"/>
                </a:solidFill>
              </a:rPr>
              <a:t> τρίμηνο του </a:t>
            </a:r>
            <a:r>
              <a:rPr lang="el-GR" altLang="el-GR" sz="1600" dirty="0" smtClean="0">
                <a:solidFill>
                  <a:srgbClr val="0070C0"/>
                </a:solidFill>
              </a:rPr>
              <a:t>2019</a:t>
            </a:r>
            <a:endParaRPr lang="el-GR" altLang="el-GR" sz="1600" dirty="0">
              <a:solidFill>
                <a:srgbClr val="0070C0"/>
              </a:solidFill>
            </a:endParaRPr>
          </a:p>
          <a:p>
            <a:pPr marL="712788" indent="0" eaLnBrk="1" hangingPunct="1">
              <a:buNone/>
              <a:defRPr/>
            </a:pPr>
            <a:endParaRPr lang="el-GR" altLang="el-GR" sz="1600" dirty="0" smtClean="0">
              <a:solidFill>
                <a:srgbClr val="0070C0"/>
              </a:solidFill>
            </a:endParaRPr>
          </a:p>
        </p:txBody>
      </p:sp>
    </p:spTree>
    <p:extLst>
      <p:ext uri="{BB962C8B-B14F-4D97-AF65-F5344CB8AC3E}">
        <p14:creationId xmlns:p14="http://schemas.microsoft.com/office/powerpoint/2010/main" val="3574520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71575"/>
            <a:ext cx="8382000" cy="381000"/>
          </a:xfrm>
        </p:spPr>
        <p:txBody>
          <a:bodyPr/>
          <a:lstStyle/>
          <a:p>
            <a:pPr eaLnBrk="1" hangingPunct="1">
              <a:defRPr/>
            </a:pPr>
            <a:r>
              <a:rPr lang="el-GR" altLang="el-GR" sz="2400" dirty="0" smtClean="0">
                <a:latin typeface="+mn-lt"/>
                <a:ea typeface="+mn-ea"/>
                <a:cs typeface="+mn-cs"/>
              </a:rPr>
              <a:t>ΑΞΟΝΑΣ ΠΡΟΤΕΡΑΙΟΤΗΤΑΣ 10</a:t>
            </a:r>
            <a:r>
              <a:rPr lang="el-GR" altLang="el-GR" sz="2400" dirty="0" smtClean="0">
                <a:latin typeface="+mn-lt"/>
              </a:rPr>
              <a:t/>
            </a:r>
            <a:br>
              <a:rPr lang="el-GR" altLang="el-GR" sz="2400" dirty="0" smtClean="0">
                <a:latin typeface="+mn-lt"/>
              </a:rPr>
            </a:br>
            <a:endParaRPr lang="el-GR" altLang="el-GR" sz="2400" dirty="0" smtClean="0">
              <a:latin typeface="+mn-lt"/>
            </a:endParaRPr>
          </a:p>
        </p:txBody>
      </p:sp>
      <p:sp>
        <p:nvSpPr>
          <p:cNvPr id="10" name="Rectangle 5"/>
          <p:cNvSpPr>
            <a:spLocks noGrp="1" noChangeArrowheads="1"/>
          </p:cNvSpPr>
          <p:nvPr>
            <p:ph idx="1"/>
          </p:nvPr>
        </p:nvSpPr>
        <p:spPr>
          <a:xfrm>
            <a:off x="457200" y="1600200"/>
            <a:ext cx="8458200" cy="4495800"/>
          </a:xfrm>
        </p:spPr>
        <p:txBody>
          <a:bodyPr/>
          <a:lstStyle/>
          <a:p>
            <a:pPr marL="0" indent="0" eaLnBrk="1" hangingPunct="1">
              <a:buNone/>
              <a:defRPr/>
            </a:pPr>
            <a:r>
              <a:rPr lang="el-GR" altLang="el-GR" sz="1800" b="1" dirty="0" smtClean="0">
                <a:solidFill>
                  <a:srgbClr val="0070C0"/>
                </a:solidFill>
              </a:rPr>
              <a:t>Άλλα Θέματα</a:t>
            </a:r>
          </a:p>
          <a:p>
            <a:pPr marL="0" indent="0" eaLnBrk="1" hangingPunct="1">
              <a:buNone/>
              <a:defRPr/>
            </a:pPr>
            <a:r>
              <a:rPr lang="el-GR" altLang="el-GR" sz="1600" b="1" i="1" dirty="0">
                <a:solidFill>
                  <a:srgbClr val="0070C0"/>
                </a:solidFill>
              </a:rPr>
              <a:t>Έργα εξοικονόμησης ενέργειας στο Δημόσιο και ευρύτερο Δημόσιο Τομέα (ενεργειακής αναβάθμισης δημοσίων κτιρίων και ΣΥΘΗΑ)</a:t>
            </a:r>
          </a:p>
          <a:p>
            <a:pPr marL="714375" indent="-266700" eaLnBrk="1" hangingPunct="1">
              <a:buFont typeface="Wingdings" panose="05000000000000000000" pitchFamily="2" charset="2"/>
              <a:buChar char="Ø"/>
              <a:defRPr/>
            </a:pPr>
            <a:r>
              <a:rPr lang="el-GR" altLang="el-GR" sz="1600" dirty="0" smtClean="0">
                <a:solidFill>
                  <a:srgbClr val="0070C0"/>
                </a:solidFill>
              </a:rPr>
              <a:t>καθυστέρηση </a:t>
            </a:r>
            <a:r>
              <a:rPr lang="el-GR" altLang="el-GR" sz="1600" dirty="0">
                <a:solidFill>
                  <a:srgbClr val="0070C0"/>
                </a:solidFill>
              </a:rPr>
              <a:t>στην ενεργοποίηση των σχετικών έργων λόγω αντίστοιχης καθυστέρησης στην εκπλήρωση της </a:t>
            </a:r>
            <a:r>
              <a:rPr lang="el-GR" altLang="el-GR" sz="1600" dirty="0" err="1">
                <a:solidFill>
                  <a:srgbClr val="0070C0"/>
                </a:solidFill>
              </a:rPr>
              <a:t>αιρεσιμότητας</a:t>
            </a:r>
            <a:r>
              <a:rPr lang="el-GR" altLang="el-GR" sz="1600" dirty="0">
                <a:solidFill>
                  <a:srgbClr val="0070C0"/>
                </a:solidFill>
              </a:rPr>
              <a:t> EAC T.04.1., κατά 2,5 </a:t>
            </a:r>
            <a:r>
              <a:rPr lang="el-GR" altLang="el-GR" sz="1600" dirty="0" smtClean="0">
                <a:solidFill>
                  <a:srgbClr val="0070C0"/>
                </a:solidFill>
              </a:rPr>
              <a:t>χρόνια</a:t>
            </a:r>
          </a:p>
          <a:p>
            <a:pPr marL="714375" indent="-266700" eaLnBrk="1" hangingPunct="1">
              <a:buFont typeface="Wingdings" panose="05000000000000000000" pitchFamily="2" charset="2"/>
              <a:buChar char="Ø"/>
              <a:defRPr/>
            </a:pPr>
            <a:r>
              <a:rPr lang="el-GR" altLang="el-GR" sz="1600" dirty="0" smtClean="0">
                <a:solidFill>
                  <a:srgbClr val="0070C0"/>
                </a:solidFill>
              </a:rPr>
              <a:t>εκδόθηκε Πρόσκληση </a:t>
            </a:r>
            <a:r>
              <a:rPr lang="el-GR" altLang="el-GR" sz="1600" dirty="0">
                <a:solidFill>
                  <a:srgbClr val="0070C0"/>
                </a:solidFill>
              </a:rPr>
              <a:t>της ΕΥΔ/ΕΠ-ΥΜΕΠΕΡΑΑ για την Ενεργειακή αναβάθμιση Δημοσίων Κτιρίων σε περισσότερο αναπτυγμένες περιφέρειες – Βουλή των Ελλήνων, με Π/Υ 3 </a:t>
            </a:r>
            <a:r>
              <a:rPr lang="el-GR" altLang="el-GR" sz="1600" dirty="0" err="1">
                <a:solidFill>
                  <a:srgbClr val="0070C0"/>
                </a:solidFill>
              </a:rPr>
              <a:t>εκατ</a:t>
            </a:r>
            <a:r>
              <a:rPr lang="el-GR" altLang="el-GR" sz="1600" dirty="0" err="1" smtClean="0">
                <a:solidFill>
                  <a:srgbClr val="0070C0"/>
                </a:solidFill>
              </a:rPr>
              <a:t>.€</a:t>
            </a:r>
            <a:r>
              <a:rPr lang="el-GR" altLang="el-GR" sz="1600" dirty="0" smtClean="0">
                <a:solidFill>
                  <a:srgbClr val="0070C0"/>
                </a:solidFill>
              </a:rPr>
              <a:t> </a:t>
            </a:r>
          </a:p>
          <a:p>
            <a:pPr marL="714375" indent="-266700" eaLnBrk="1" hangingPunct="1">
              <a:buFont typeface="Wingdings" panose="05000000000000000000" pitchFamily="2" charset="2"/>
              <a:buChar char="Ø"/>
              <a:defRPr/>
            </a:pPr>
            <a:r>
              <a:rPr lang="el-GR" altLang="el-GR" sz="1600" dirty="0" smtClean="0">
                <a:solidFill>
                  <a:srgbClr val="0070C0"/>
                </a:solidFill>
              </a:rPr>
              <a:t>εγκρίθηκαν </a:t>
            </a:r>
            <a:r>
              <a:rPr lang="el-GR" altLang="el-GR" sz="1600" dirty="0">
                <a:solidFill>
                  <a:srgbClr val="0070C0"/>
                </a:solidFill>
              </a:rPr>
              <a:t>με την 7η </a:t>
            </a:r>
            <a:r>
              <a:rPr lang="el-GR" altLang="el-GR" sz="1600" dirty="0" smtClean="0">
                <a:solidFill>
                  <a:srgbClr val="0070C0"/>
                </a:solidFill>
              </a:rPr>
              <a:t>εξειδίκευση κριτήρια </a:t>
            </a:r>
            <a:r>
              <a:rPr lang="el-GR" altLang="el-GR" sz="1600" dirty="0">
                <a:solidFill>
                  <a:srgbClr val="0070C0"/>
                </a:solidFill>
              </a:rPr>
              <a:t>για την ενεργειακή αναβάθμιση δημοσίων κτιρίων.</a:t>
            </a:r>
          </a:p>
          <a:p>
            <a:pPr marL="714375" indent="-266700" eaLnBrk="1" hangingPunct="1">
              <a:buFont typeface="Wingdings" panose="05000000000000000000" pitchFamily="2" charset="2"/>
              <a:buChar char="Ø"/>
              <a:defRPr/>
            </a:pPr>
            <a:r>
              <a:rPr lang="el-GR" altLang="el-GR" sz="1600" dirty="0" smtClean="0">
                <a:solidFill>
                  <a:srgbClr val="0070C0"/>
                </a:solidFill>
              </a:rPr>
              <a:t>έτοιμη </a:t>
            </a:r>
            <a:r>
              <a:rPr lang="el-GR" altLang="el-GR" sz="1600" dirty="0">
                <a:solidFill>
                  <a:srgbClr val="0070C0"/>
                </a:solidFill>
              </a:rPr>
              <a:t>προς έκδοση η πρόσκληση για την «Ενεργειακή αναβάθμιση δημοσίων κτιρίων - αθλητικές εγκαταστάσεις σε λιγότερο ανεπτυγμένες και σε περιφέρειες μετάβασης».</a:t>
            </a:r>
          </a:p>
          <a:p>
            <a:pPr marL="714375" indent="-266700" eaLnBrk="1" hangingPunct="1">
              <a:buFont typeface="Wingdings" panose="05000000000000000000" pitchFamily="2" charset="2"/>
              <a:buChar char="Ø"/>
              <a:defRPr/>
            </a:pPr>
            <a:r>
              <a:rPr lang="el-GR" altLang="el-GR" sz="1600" dirty="0" smtClean="0">
                <a:solidFill>
                  <a:srgbClr val="0070C0"/>
                </a:solidFill>
              </a:rPr>
              <a:t>αναμένεται </a:t>
            </a:r>
            <a:r>
              <a:rPr lang="el-GR" altLang="el-GR" sz="1600" dirty="0">
                <a:solidFill>
                  <a:srgbClr val="0070C0"/>
                </a:solidFill>
              </a:rPr>
              <a:t>η έγκριση της 1ης Αναθεώρησης του ΕΠ-ΥΜΕΠΕΡΑΑ, με την οποία ο ΑΠ 10 </a:t>
            </a:r>
            <a:r>
              <a:rPr lang="el-GR" altLang="el-GR" sz="1600" dirty="0" smtClean="0">
                <a:solidFill>
                  <a:srgbClr val="0070C0"/>
                </a:solidFill>
              </a:rPr>
              <a:t>ενισχύεται με επιπλέον πόρους</a:t>
            </a:r>
          </a:p>
          <a:p>
            <a:pPr marL="714375" indent="-266700" eaLnBrk="1" hangingPunct="1">
              <a:buFont typeface="Wingdings" panose="05000000000000000000" pitchFamily="2" charset="2"/>
              <a:buChar char="Ø"/>
              <a:defRPr/>
            </a:pPr>
            <a:r>
              <a:rPr lang="el-GR" altLang="el-GR" sz="1600" dirty="0" smtClean="0">
                <a:solidFill>
                  <a:srgbClr val="0070C0"/>
                </a:solidFill>
              </a:rPr>
              <a:t>νέες προσκλήσεις </a:t>
            </a:r>
            <a:r>
              <a:rPr lang="el-GR" altLang="el-GR" sz="1600" dirty="0">
                <a:solidFill>
                  <a:srgbClr val="0070C0"/>
                </a:solidFill>
              </a:rPr>
              <a:t>προς έκδοση εντός του 1ου τριμήνου </a:t>
            </a:r>
            <a:r>
              <a:rPr lang="el-GR" altLang="el-GR" sz="1600" dirty="0" smtClean="0">
                <a:solidFill>
                  <a:srgbClr val="0070C0"/>
                </a:solidFill>
              </a:rPr>
              <a:t>2018</a:t>
            </a:r>
          </a:p>
        </p:txBody>
      </p:sp>
    </p:spTree>
    <p:extLst>
      <p:ext uri="{BB962C8B-B14F-4D97-AF65-F5344CB8AC3E}">
        <p14:creationId xmlns:p14="http://schemas.microsoft.com/office/powerpoint/2010/main" val="3396888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1143000"/>
            <a:ext cx="8382000" cy="914400"/>
          </a:xfrm>
        </p:spPr>
        <p:txBody>
          <a:bodyPr/>
          <a:lstStyle/>
          <a:p>
            <a:pPr eaLnBrk="1" hangingPunct="1">
              <a:defRPr/>
            </a:pPr>
            <a:r>
              <a:rPr lang="el-GR" altLang="el-GR" sz="2400" dirty="0" smtClean="0">
                <a:latin typeface="+mn-lt"/>
                <a:ea typeface="+mn-ea"/>
                <a:cs typeface="+mn-cs"/>
              </a:rPr>
              <a:t>ΑΞΟΝΑΣ ΠΡΟΤΕΡΑΙΟΤΗΤΑΣ 11: </a:t>
            </a:r>
            <a:br>
              <a:rPr lang="el-GR" altLang="el-GR" sz="2400" dirty="0" smtClean="0">
                <a:latin typeface="+mn-lt"/>
                <a:ea typeface="+mn-ea"/>
                <a:cs typeface="+mn-cs"/>
              </a:rPr>
            </a:br>
            <a:r>
              <a:rPr lang="el-GR" altLang="el-GR" sz="2000" dirty="0">
                <a:effectLst>
                  <a:outerShdw blurRad="38100" dist="38100" dir="2700000" algn="tl">
                    <a:srgbClr val="000000">
                      <a:alpha val="43137"/>
                    </a:srgbClr>
                  </a:outerShdw>
                </a:effectLst>
                <a:latin typeface="+mn-lt"/>
                <a:ea typeface="+mn-ea"/>
                <a:cs typeface="+mn-cs"/>
              </a:rPr>
              <a:t>«ΕΦΑΡΜΟΓΗ ΣΤΡΑΤΗΓΙΚΩΝ ΠΡΟΣΑΡΜΟΓΗΣ ΣΤΗΝ ΚΛΙΜΑΤΙΚΗ ΑΛΛΑΓΗ, ΤΗΣ ΠΡΟΛΗΨΗΣ ΚΑΙ ΔΙΑΧΕΙΡΙΣΗΣ ΚΙΝΔΥΝΩΝ (Τ.Σ</a:t>
            </a:r>
            <a:r>
              <a:rPr lang="el-GR" altLang="el-GR" sz="2000" dirty="0" smtClean="0">
                <a:effectLst>
                  <a:outerShdw blurRad="38100" dist="38100" dir="2700000" algn="tl">
                    <a:srgbClr val="000000">
                      <a:alpha val="43137"/>
                    </a:srgbClr>
                  </a:outerShdw>
                </a:effectLst>
                <a:latin typeface="+mn-lt"/>
                <a:ea typeface="+mn-ea"/>
                <a:cs typeface="+mn-cs"/>
              </a:rPr>
              <a:t>.)»</a:t>
            </a:r>
            <a:r>
              <a:rPr lang="el-GR" altLang="el-GR" sz="2400" dirty="0" smtClean="0">
                <a:latin typeface="+mn-lt"/>
                <a:ea typeface="+mn-ea"/>
                <a:cs typeface="+mn-cs"/>
              </a:rPr>
              <a:t/>
            </a:r>
            <a:br>
              <a:rPr lang="el-GR" altLang="el-GR" sz="2400" dirty="0" smtClean="0">
                <a:latin typeface="+mn-lt"/>
                <a:ea typeface="+mn-ea"/>
                <a:cs typeface="+mn-cs"/>
              </a:rPr>
            </a:br>
            <a:r>
              <a:rPr lang="el-GR" altLang="el-GR" sz="2400" dirty="0" smtClean="0">
                <a:latin typeface="+mn-lt"/>
              </a:rPr>
              <a:t/>
            </a:r>
            <a:br>
              <a:rPr lang="el-GR" altLang="el-GR" sz="2400" dirty="0" smtClean="0">
                <a:latin typeface="+mn-lt"/>
              </a:rPr>
            </a:br>
            <a:endParaRPr lang="el-GR" altLang="el-GR" sz="2400" dirty="0" smtClean="0">
              <a:latin typeface="+mn-lt"/>
            </a:endParaRPr>
          </a:p>
        </p:txBody>
      </p:sp>
      <p:grpSp>
        <p:nvGrpSpPr>
          <p:cNvPr id="3" name="Ομάδα 2"/>
          <p:cNvGrpSpPr/>
          <p:nvPr/>
        </p:nvGrpSpPr>
        <p:grpSpPr>
          <a:xfrm>
            <a:off x="153497" y="2629353"/>
            <a:ext cx="8682442" cy="2894283"/>
            <a:chOff x="519789" y="2631407"/>
            <a:chExt cx="7893580" cy="2317343"/>
          </a:xfrm>
        </p:grpSpPr>
        <p:sp>
          <p:nvSpPr>
            <p:cNvPr id="5" name="Ελεύθερη σχεδίαση 4"/>
            <p:cNvSpPr/>
            <p:nvPr/>
          </p:nvSpPr>
          <p:spPr>
            <a:xfrm>
              <a:off x="519789" y="3225572"/>
              <a:ext cx="1939747" cy="1313574"/>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6">
                  <a:satMod val="175000"/>
                  <a:alpha val="40000"/>
                </a:schemeClr>
              </a:glow>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spcFirstLastPara="0" vert="horz" wrap="square" lIns="36487" tIns="36487" rIns="36487" bIns="36487" numCol="1" spcCol="1270" anchor="ctr" anchorCtr="0">
              <a:noAutofit/>
            </a:bodyPr>
            <a:lstStyle/>
            <a:p>
              <a:pPr lvl="0" algn="ctr" defTabSz="355600">
                <a:lnSpc>
                  <a:spcPct val="90000"/>
                </a:lnSpc>
                <a:spcAft>
                  <a:spcPct val="35000"/>
                </a:spcAft>
              </a:pPr>
              <a:r>
                <a:rPr lang="el-GR" sz="1400" b="1" kern="1200" dirty="0" smtClean="0"/>
                <a:t>05</a:t>
              </a:r>
              <a:r>
                <a:rPr lang="el-GR" sz="1400" b="1" dirty="0"/>
                <a:t>: Προώθηση της προσαρμογής στην κλιματική αλλαγή, πρόληψη και διαχείριση κινδύνων</a:t>
              </a:r>
              <a:endParaRPr lang="el-GR" sz="1400" b="1" kern="1200" dirty="0"/>
            </a:p>
          </p:txBody>
        </p:sp>
        <p:sp>
          <p:nvSpPr>
            <p:cNvPr id="7" name="Ελεύθερη σχεδίαση 6"/>
            <p:cNvSpPr/>
            <p:nvPr/>
          </p:nvSpPr>
          <p:spPr>
            <a:xfrm>
              <a:off x="2772746" y="2631407"/>
              <a:ext cx="3105084"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algn="ctr" defTabSz="355600">
                <a:lnSpc>
                  <a:spcPct val="90000"/>
                </a:lnSpc>
                <a:spcAft>
                  <a:spcPct val="35000"/>
                </a:spcAft>
              </a:pPr>
              <a:r>
                <a:rPr lang="el-GR" sz="1200" b="1" dirty="0"/>
                <a:t>5i: Στήριξη των επενδύσεων για προσαρμογή στην κλιματική αλλαγή καθώς και των τεχνικών που βασίζονται στο οικοσύστημα </a:t>
              </a:r>
              <a:r>
                <a:rPr lang="el-GR" sz="1200" dirty="0"/>
                <a:t>	</a:t>
              </a:r>
            </a:p>
            <a:p>
              <a:pPr lvl="0" algn="ctr" defTabSz="355600">
                <a:lnSpc>
                  <a:spcPct val="90000"/>
                </a:lnSpc>
                <a:spcBef>
                  <a:spcPct val="0"/>
                </a:spcBef>
                <a:spcAft>
                  <a:spcPct val="35000"/>
                </a:spcAft>
              </a:pPr>
              <a:endParaRPr lang="el-GR" sz="1200" b="1" kern="1200" dirty="0"/>
            </a:p>
          </p:txBody>
        </p:sp>
        <p:sp>
          <p:nvSpPr>
            <p:cNvPr id="9" name="Ελεύθερη σχεδίαση 8"/>
            <p:cNvSpPr/>
            <p:nvPr/>
          </p:nvSpPr>
          <p:spPr>
            <a:xfrm>
              <a:off x="6268756" y="2631407"/>
              <a:ext cx="2144613"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algn="ctr" defTabSz="355600">
                <a:lnSpc>
                  <a:spcPct val="90000"/>
                </a:lnSpc>
                <a:spcAft>
                  <a:spcPct val="35000"/>
                </a:spcAft>
              </a:pPr>
              <a:r>
                <a:rPr lang="el-GR" sz="1200" b="1" dirty="0"/>
                <a:t>18: Ενίσχυση της Προσαρμοστικότητας στην Κλιματική Αλλαγή 	</a:t>
              </a:r>
            </a:p>
            <a:p>
              <a:pPr lvl="0" algn="ctr" defTabSz="355600">
                <a:lnSpc>
                  <a:spcPct val="90000"/>
                </a:lnSpc>
                <a:spcBef>
                  <a:spcPct val="0"/>
                </a:spcBef>
                <a:spcAft>
                  <a:spcPct val="35000"/>
                </a:spcAft>
              </a:pPr>
              <a:endParaRPr lang="el-GR" sz="1200" b="1" kern="1200" dirty="0"/>
            </a:p>
          </p:txBody>
        </p:sp>
        <p:sp>
          <p:nvSpPr>
            <p:cNvPr id="11" name="Ελεύθερη σχεδίαση 10"/>
            <p:cNvSpPr/>
            <p:nvPr/>
          </p:nvSpPr>
          <p:spPr>
            <a:xfrm>
              <a:off x="2756634" y="3876444"/>
              <a:ext cx="3105084"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gradFill flip="none" rotWithShape="1">
              <a:gsLst>
                <a:gs pos="0">
                  <a:srgbClr val="0099FF">
                    <a:tint val="66000"/>
                    <a:satMod val="160000"/>
                  </a:srgbClr>
                </a:gs>
                <a:gs pos="50000">
                  <a:srgbClr val="0099FF">
                    <a:tint val="44500"/>
                    <a:satMod val="160000"/>
                  </a:srgbClr>
                </a:gs>
                <a:gs pos="100000">
                  <a:srgbClr val="0099FF">
                    <a:tint val="23500"/>
                    <a:satMod val="160000"/>
                  </a:srgbClr>
                </a:gs>
              </a:gsLst>
              <a:path path="circle">
                <a:fillToRect l="50000" t="50000" r="50000" b="50000"/>
              </a:path>
              <a:tileRect/>
            </a:gradFill>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algn="ctr" defTabSz="355600">
                <a:lnSpc>
                  <a:spcPct val="90000"/>
                </a:lnSpc>
                <a:spcAft>
                  <a:spcPct val="35000"/>
                </a:spcAft>
              </a:pPr>
              <a:r>
                <a:rPr lang="el-GR" sz="1200" b="1" dirty="0"/>
                <a:t>5ii: Προώθηση των επενδύσεων για την αντιμετώπιση ειδικών κινδύνων, εξασφάλιση της ανθεκτικότητας στις καταστροφές και ανάπτυξη συστημάτων διαχείρισης των </a:t>
              </a:r>
              <a:r>
                <a:rPr lang="el-GR" sz="1200" b="1" dirty="0" smtClean="0"/>
                <a:t>καταστροφών</a:t>
              </a:r>
              <a:endParaRPr lang="el-GR" sz="1200" b="1" kern="1200" dirty="0"/>
            </a:p>
          </p:txBody>
        </p:sp>
        <p:sp>
          <p:nvSpPr>
            <p:cNvPr id="13" name="Ελεύθερη σχεδίαση 12"/>
            <p:cNvSpPr/>
            <p:nvPr/>
          </p:nvSpPr>
          <p:spPr>
            <a:xfrm>
              <a:off x="6252645" y="3876442"/>
              <a:ext cx="2144613" cy="1072306"/>
            </a:xfrm>
            <a:custGeom>
              <a:avLst/>
              <a:gdLst>
                <a:gd name="connsiteX0" fmla="*/ 0 w 2144613"/>
                <a:gd name="connsiteY0" fmla="*/ 107231 h 1072306"/>
                <a:gd name="connsiteX1" fmla="*/ 107231 w 2144613"/>
                <a:gd name="connsiteY1" fmla="*/ 0 h 1072306"/>
                <a:gd name="connsiteX2" fmla="*/ 2037382 w 2144613"/>
                <a:gd name="connsiteY2" fmla="*/ 0 h 1072306"/>
                <a:gd name="connsiteX3" fmla="*/ 2144613 w 2144613"/>
                <a:gd name="connsiteY3" fmla="*/ 107231 h 1072306"/>
                <a:gd name="connsiteX4" fmla="*/ 2144613 w 2144613"/>
                <a:gd name="connsiteY4" fmla="*/ 965075 h 1072306"/>
                <a:gd name="connsiteX5" fmla="*/ 2037382 w 2144613"/>
                <a:gd name="connsiteY5" fmla="*/ 1072306 h 1072306"/>
                <a:gd name="connsiteX6" fmla="*/ 107231 w 2144613"/>
                <a:gd name="connsiteY6" fmla="*/ 1072306 h 1072306"/>
                <a:gd name="connsiteX7" fmla="*/ 0 w 2144613"/>
                <a:gd name="connsiteY7" fmla="*/ 965075 h 1072306"/>
                <a:gd name="connsiteX8" fmla="*/ 0 w 2144613"/>
                <a:gd name="connsiteY8" fmla="*/ 107231 h 107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4613" h="1072306">
                  <a:moveTo>
                    <a:pt x="0" y="107231"/>
                  </a:moveTo>
                  <a:cubicBezTo>
                    <a:pt x="0" y="48009"/>
                    <a:pt x="48009" y="0"/>
                    <a:pt x="107231" y="0"/>
                  </a:cubicBezTo>
                  <a:lnTo>
                    <a:pt x="2037382" y="0"/>
                  </a:lnTo>
                  <a:cubicBezTo>
                    <a:pt x="2096604" y="0"/>
                    <a:pt x="2144613" y="48009"/>
                    <a:pt x="2144613" y="107231"/>
                  </a:cubicBezTo>
                  <a:lnTo>
                    <a:pt x="2144613" y="965075"/>
                  </a:lnTo>
                  <a:cubicBezTo>
                    <a:pt x="2144613" y="1024297"/>
                    <a:pt x="2096604" y="1072306"/>
                    <a:pt x="2037382" y="1072306"/>
                  </a:cubicBezTo>
                  <a:lnTo>
                    <a:pt x="107231" y="1072306"/>
                  </a:lnTo>
                  <a:cubicBezTo>
                    <a:pt x="48009" y="1072306"/>
                    <a:pt x="0" y="1024297"/>
                    <a:pt x="0" y="965075"/>
                  </a:cubicBezTo>
                  <a:lnTo>
                    <a:pt x="0" y="107231"/>
                  </a:lnTo>
                  <a:close/>
                </a:path>
              </a:pathLst>
            </a:cu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spcFirstLastPara="0" vert="horz" wrap="square" lIns="36487" tIns="36487" rIns="36487" bIns="36487" numCol="1" spcCol="1270" anchor="ctr" anchorCtr="0">
              <a:noAutofit/>
            </a:bodyPr>
            <a:lstStyle/>
            <a:p>
              <a:pPr algn="ctr" defTabSz="355600">
                <a:lnSpc>
                  <a:spcPct val="90000"/>
                </a:lnSpc>
                <a:spcAft>
                  <a:spcPct val="35000"/>
                </a:spcAft>
              </a:pPr>
              <a:r>
                <a:rPr lang="el-GR" sz="1200" b="1" dirty="0"/>
                <a:t>19: Πρόληψη, διαχείριση και αποκατάσταση καταστροφών από πλημμύρες </a:t>
              </a:r>
            </a:p>
          </p:txBody>
        </p:sp>
      </p:grpSp>
      <p:sp>
        <p:nvSpPr>
          <p:cNvPr id="18" name="Ορθογώνιο 17"/>
          <p:cNvSpPr/>
          <p:nvPr/>
        </p:nvSpPr>
        <p:spPr>
          <a:xfrm>
            <a:off x="128688" y="3019425"/>
            <a:ext cx="2320251" cy="338554"/>
          </a:xfrm>
          <a:prstGeom prst="rect">
            <a:avLst/>
          </a:prstGeom>
        </p:spPr>
        <p:txBody>
          <a:bodyPr wrap="none">
            <a:spAutoFit/>
          </a:bodyPr>
          <a:lstStyle/>
          <a:p>
            <a:r>
              <a:rPr lang="el-GR" sz="1600" b="1" dirty="0"/>
              <a:t>ΘΕΜΑΤΙΚΟΣ ΣΤΟΧΟΣ </a:t>
            </a:r>
          </a:p>
        </p:txBody>
      </p:sp>
      <p:sp>
        <p:nvSpPr>
          <p:cNvPr id="19" name="Ορθογώνιο 18"/>
          <p:cNvSpPr/>
          <p:nvPr/>
        </p:nvSpPr>
        <p:spPr>
          <a:xfrm>
            <a:off x="2537686" y="2276690"/>
            <a:ext cx="3491597" cy="338554"/>
          </a:xfrm>
          <a:prstGeom prst="rect">
            <a:avLst/>
          </a:prstGeom>
        </p:spPr>
        <p:txBody>
          <a:bodyPr wrap="none">
            <a:spAutoFit/>
          </a:bodyPr>
          <a:lstStyle/>
          <a:p>
            <a:r>
              <a:rPr lang="el-GR" sz="1600" b="1" dirty="0" smtClean="0"/>
              <a:t>ΕΠΕΝΔΥΤΙΚΕΣ ΠΡΟΤΕΡΑΙΟΤΗΤΕΣ</a:t>
            </a:r>
            <a:endParaRPr lang="el-GR" sz="1600" b="1" dirty="0"/>
          </a:p>
        </p:txBody>
      </p:sp>
      <p:sp>
        <p:nvSpPr>
          <p:cNvPr id="20" name="Ορθογώνιο 19"/>
          <p:cNvSpPr/>
          <p:nvPr/>
        </p:nvSpPr>
        <p:spPr>
          <a:xfrm>
            <a:off x="6767548" y="2281274"/>
            <a:ext cx="1742400" cy="338554"/>
          </a:xfrm>
          <a:prstGeom prst="rect">
            <a:avLst/>
          </a:prstGeom>
        </p:spPr>
        <p:txBody>
          <a:bodyPr wrap="none">
            <a:spAutoFit/>
          </a:bodyPr>
          <a:lstStyle/>
          <a:p>
            <a:r>
              <a:rPr lang="el-GR" sz="1600" b="1" dirty="0" smtClean="0"/>
              <a:t>ΕΙΔΙΚΟΙ ΣΤΟΧΟΙ</a:t>
            </a:r>
            <a:endParaRPr lang="el-GR" sz="1600" b="1" dirty="0"/>
          </a:p>
        </p:txBody>
      </p:sp>
      <p:cxnSp>
        <p:nvCxnSpPr>
          <p:cNvPr id="22" name="Ευθεία γραμμή σύνδεσης 21"/>
          <p:cNvCxnSpPr/>
          <p:nvPr/>
        </p:nvCxnSpPr>
        <p:spPr>
          <a:xfrm flipV="1">
            <a:off x="2287097" y="3298990"/>
            <a:ext cx="344511" cy="892011"/>
          </a:xfrm>
          <a:prstGeom prst="line">
            <a:avLst/>
          </a:prstGeom>
        </p:spPr>
        <p:style>
          <a:lnRef idx="1">
            <a:schemeClr val="dk1"/>
          </a:lnRef>
          <a:fillRef idx="0">
            <a:schemeClr val="dk1"/>
          </a:fillRef>
          <a:effectRef idx="0">
            <a:schemeClr val="dk1"/>
          </a:effectRef>
          <a:fontRef idx="minor">
            <a:schemeClr val="tx1"/>
          </a:fontRef>
        </p:style>
      </p:cxnSp>
      <p:cxnSp>
        <p:nvCxnSpPr>
          <p:cNvPr id="24" name="Ευθεία γραμμή σύνδεσης 23"/>
          <p:cNvCxnSpPr/>
          <p:nvPr/>
        </p:nvCxnSpPr>
        <p:spPr>
          <a:xfrm>
            <a:off x="2287097" y="4191000"/>
            <a:ext cx="326789" cy="662999"/>
          </a:xfrm>
          <a:prstGeom prst="line">
            <a:avLst/>
          </a:prstGeom>
        </p:spPr>
        <p:style>
          <a:lnRef idx="1">
            <a:schemeClr val="dk1"/>
          </a:lnRef>
          <a:fillRef idx="0">
            <a:schemeClr val="dk1"/>
          </a:fillRef>
          <a:effectRef idx="0">
            <a:schemeClr val="dk1"/>
          </a:effectRef>
          <a:fontRef idx="minor">
            <a:schemeClr val="tx1"/>
          </a:fontRef>
        </p:style>
      </p:cxnSp>
      <p:cxnSp>
        <p:nvCxnSpPr>
          <p:cNvPr id="28" name="Ευθεία γραμμή σύνδεσης 27"/>
          <p:cNvCxnSpPr/>
          <p:nvPr/>
        </p:nvCxnSpPr>
        <p:spPr>
          <a:xfrm>
            <a:off x="6047005" y="3289465"/>
            <a:ext cx="429994" cy="0"/>
          </a:xfrm>
          <a:prstGeom prst="line">
            <a:avLst/>
          </a:prstGeom>
        </p:spPr>
        <p:style>
          <a:lnRef idx="1">
            <a:schemeClr val="dk1"/>
          </a:lnRef>
          <a:fillRef idx="0">
            <a:schemeClr val="dk1"/>
          </a:fillRef>
          <a:effectRef idx="0">
            <a:schemeClr val="dk1"/>
          </a:effectRef>
          <a:fontRef idx="minor">
            <a:schemeClr val="tx1"/>
          </a:fontRef>
        </p:style>
      </p:cxnSp>
      <p:cxnSp>
        <p:nvCxnSpPr>
          <p:cNvPr id="30" name="Ευθεία γραμμή σύνδεσης 29"/>
          <p:cNvCxnSpPr/>
          <p:nvPr/>
        </p:nvCxnSpPr>
        <p:spPr>
          <a:xfrm>
            <a:off x="6029282" y="4800600"/>
            <a:ext cx="42999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81613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_temp2013_gen">
  <a:themeElements>
    <a:clrScheme name="ppt_temp2013_gen 1">
      <a:dk1>
        <a:srgbClr val="000000"/>
      </a:dk1>
      <a:lt1>
        <a:srgbClr val="FFFFFF"/>
      </a:lt1>
      <a:dk2>
        <a:srgbClr val="455F51"/>
      </a:dk2>
      <a:lt2>
        <a:srgbClr val="E2DFCC"/>
      </a:lt2>
      <a:accent1>
        <a:srgbClr val="99CB38"/>
      </a:accent1>
      <a:accent2>
        <a:srgbClr val="63A537"/>
      </a:accent2>
      <a:accent3>
        <a:srgbClr val="FFFFFF"/>
      </a:accent3>
      <a:accent4>
        <a:srgbClr val="000000"/>
      </a:accent4>
      <a:accent5>
        <a:srgbClr val="CAE2AE"/>
      </a:accent5>
      <a:accent6>
        <a:srgbClr val="599531"/>
      </a:accent6>
      <a:hlink>
        <a:srgbClr val="EE7B08"/>
      </a:hlink>
      <a:folHlink>
        <a:srgbClr val="977B2D"/>
      </a:folHlink>
    </a:clrScheme>
    <a:fontScheme name="ppt_temp2013_gen">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temp2013_gen 1">
        <a:dk1>
          <a:srgbClr val="000000"/>
        </a:dk1>
        <a:lt1>
          <a:srgbClr val="FFFFFF"/>
        </a:lt1>
        <a:dk2>
          <a:srgbClr val="455F51"/>
        </a:dk2>
        <a:lt2>
          <a:srgbClr val="E2DFCC"/>
        </a:lt2>
        <a:accent1>
          <a:srgbClr val="99CB38"/>
        </a:accent1>
        <a:accent2>
          <a:srgbClr val="63A537"/>
        </a:accent2>
        <a:accent3>
          <a:srgbClr val="FFFFFF"/>
        </a:accent3>
        <a:accent4>
          <a:srgbClr val="000000"/>
        </a:accent4>
        <a:accent5>
          <a:srgbClr val="CAE2AE"/>
        </a:accent5>
        <a:accent6>
          <a:srgbClr val="599531"/>
        </a:accent6>
        <a:hlink>
          <a:srgbClr val="EE7B08"/>
        </a:hlink>
        <a:folHlink>
          <a:srgbClr val="977B2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4_Office Theme">
      <a:majorFont>
        <a:latin typeface=""/>
        <a:ea typeface=""/>
        <a:cs typeface=""/>
      </a:majorFont>
      <a:minorFont>
        <a:latin typeface=""/>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60BD0568-A18D-8F4F-BD09-0B60EBE9EC4A}" vid="{18B6DCD9-0EB8-9841-9112-F43F7BB3058C}"/>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2522</TotalTime>
  <Words>4307</Words>
  <Application>Microsoft Office PowerPoint</Application>
  <PresentationFormat>Προβολή στην οθόνη (4:3)</PresentationFormat>
  <Paragraphs>642</Paragraphs>
  <Slides>41</Slides>
  <Notes>41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41</vt:i4>
      </vt:variant>
    </vt:vector>
  </HeadingPairs>
  <TitlesOfParts>
    <vt:vector size="48" baseType="lpstr">
      <vt:lpstr>Arial</vt:lpstr>
      <vt:lpstr>Calibri</vt:lpstr>
      <vt:lpstr>Calibri Light</vt:lpstr>
      <vt:lpstr>Courier New</vt:lpstr>
      <vt:lpstr>Wingdings</vt:lpstr>
      <vt:lpstr>ppt_temp2013_gen</vt:lpstr>
      <vt:lpstr>4_Office Theme</vt:lpstr>
      <vt:lpstr>Παρουσίαση του PowerPoint</vt:lpstr>
      <vt:lpstr>Ο ΤΟΜΕΑΣ ΠΕΡΙΒΑΛΛΟΝΤΟΣ  </vt:lpstr>
      <vt:lpstr>Ο ΤΟΜΕΑΣ ΠΕΡΙΒΑΛΛΟΝΤΟΣ  </vt:lpstr>
      <vt:lpstr>ΑΞΟΝΑΣ ΠΡΟΤΕΡΑΙΟΤΗΤΑΣ 10:  «ΕΦΑΡΜΟΓΗ ΣΤΡΑΤΗΓΙΚΩΝ ΕΠΙΤΕΥΞΗΣ ΧΑΜΗΛΩΝ ΕΚΠΟΜΠΩΝ ΔΙΟΞΕΙΔΙΟΥ ΤΟΥ ΑΝΘΡΑΚΑ ΜΕ ΕΜΦΑΣΗ ΣΤΙΣ ΑΣΤΙΚΕΣ ΠΕΡΙΟΧΕΣ (ΕΤΠΑ)»  </vt:lpstr>
      <vt:lpstr>ΑΞΟΝΑΣ ΠΡΟΤΕΡΑΙΟΤΗΤΑΣ 10 </vt:lpstr>
      <vt:lpstr>ΑΞΟΝΑΣ ΠΡΟΤΕΡΑΙΟΤΗΤΑΣ 10 </vt:lpstr>
      <vt:lpstr>ΑΞΟΝΑΣ ΠΡΟΤΕΡΑΙΟΤΗΤΑΣ 10 </vt:lpstr>
      <vt:lpstr>ΑΞΟΝΑΣ ΠΡΟΤΕΡΑΙΟΤΗΤΑΣ 10 </vt:lpstr>
      <vt:lpstr>ΑΞΟΝΑΣ ΠΡΟΤΕΡΑΙΟΤΗΤΑΣ 11:  «ΕΦΑΡΜΟΓΗ ΣΤΡΑΤΗΓΙΚΩΝ ΠΡΟΣΑΡΜΟΓΗΣ ΣΤΗΝ ΚΛΙΜΑΤΙΚΗ ΑΛΛΑΓΗ, ΤΗΣ ΠΡΟΛΗΨΗΣ ΚΑΙ ΔΙΑΧΕΙΡΙΣΗΣ ΚΙΝΔΥΝΩΝ (Τ.Σ.)»  </vt:lpstr>
      <vt:lpstr>ΑΞΟΝΑΣ ΠΡΟΤΕΡΑΙΟΤΗΤΑΣ 11 </vt:lpstr>
      <vt:lpstr>ΑΞΟΝΑΣ ΠΡΟΤΕΡΑΙΟΤΗΤΑΣ 11 </vt:lpstr>
      <vt:lpstr>ΑΞΟΝΑΣ ΠΡΟΤΕΡΑΙΟΤΗΤΑΣ 11 </vt:lpstr>
      <vt:lpstr>ΑΞΟΝΑΣ ΠΡΟΤΕΡΑΙΟΤΗΤΑΣ 12:  «ΣΤΡΑΤΗΓΙΚΕΣ ΚΑΙ ΔΡΑΣΕΙΣ ΠΡΟΩΘΗΣΗΣ ΤΗΣ ΕΝΣΩΜΑΤΩΣΗΣ ΤΟΥ ΕΥΡΩΠΑΪΚΟΥ ΠΕΡΙΒΑΛΛΟΝΤΙΚΟΥ ΚΕΚΤΗΜΕΝΟΥ (ΕΤΠΑ)»  </vt:lpstr>
      <vt:lpstr>ΑΞΟΝΑΣ ΠΡΟΤΕΡΑΙΟΤΗΤΑΣ 12 </vt:lpstr>
      <vt:lpstr>ΑΞΟΝΑΣ ΠΡΟΤΕΡΑΙΟΤΗΤΑΣ 12 </vt:lpstr>
      <vt:lpstr>ΑΞΟΝΑΣ ΠΡΟΤΕΡΑΙΟΤΗΤΑΣ 12 </vt:lpstr>
      <vt:lpstr>ΑΞΟΝΑΣ ΠΡΟΤΕΡΑΙΟΤΗΤΑΣ 12 </vt:lpstr>
      <vt:lpstr>ΑΞΟΝΑΣ ΠΡΟΤΕΡΑΙΟΤΗΤΑΣ 13:  «ΣΤΡΑΤΗΓΙΚΕΣ ΚΑΙ ΔΡΑΣΕΙΣ ΠΡΟΩΘΗΣΗΣ ΤΗΣ ΕΝΣΩΜΑΤΩΣΗΣ ΤΟΥ ΕΥΡΩΠΑΪΚΟΥ ΠΕΡΙΒΑΛΛΟΝΤΙΚΟΥ ΚΕΚΤΗΜΕΝΟΥ ΣΤΙΣ ΠΕΡΙΦΕΡΕΙΕΣ ΝΟΤΙΟΥ ΑΙΓΑΙΟΥ ΚΑΙ ΣΤΕΡΕΑΣ ΕΛΛΑΔΑΣ (ΕΤΠΑ)»  </vt:lpstr>
      <vt:lpstr>ΑΞΟΝΑΣ ΠΡΟΤΕΡΑΙΟΤΗΤΑΣ 13 </vt:lpstr>
      <vt:lpstr>ΑΞΟΝΑΣ ΠΡΟΤΕΡΑΙΟΤΗΤΑΣ 13 </vt:lpstr>
      <vt:lpstr>ΑΞΟΝΑΣ ΠΡΟΤΕΡΑΙΟΤΗΤΑΣ 13 </vt:lpstr>
      <vt:lpstr>ΑΞΟΝΑΣ ΠΡΟΤΕΡΑΙΟΤΗΤΑΣ 14:  «ΔΙΑΤΗΡΗΣΗ ΚΑΙ ΠΡΟΣΤΑΣΙΑ ΤΟΥ ΠΕΡΙΒΑΛΛΟΝΤΟΣ - ΠΡΟΑΓΩΓΗ ΤΗΣ ΑΠΟΔΟΤΙΚΗΣ ΧΡΗΣΗΣ ΤΩΝ ΠΟΡΩΝ (ΤΣ)»  </vt:lpstr>
      <vt:lpstr>ΑΞΟΝΑΣ ΠΡΟΤΕΡΑΙΟΤΗΤΑΣ 14</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ΑΞΟΝΑΣ ΠΡΟΤΕΡΑΙΟΤΗΤΑΣ 14 </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ΜΑΜΑΛΟΥΓΚΑΣ ΝΙΚΟΣ;Maria Karaliolidou</dc:creator>
  <cp:lastModifiedBy>user</cp:lastModifiedBy>
  <cp:revision>240</cp:revision>
  <cp:lastPrinted>2016-10-24T05:22:14Z</cp:lastPrinted>
  <dcterms:created xsi:type="dcterms:W3CDTF">1601-01-01T00:00:00Z</dcterms:created>
  <dcterms:modified xsi:type="dcterms:W3CDTF">2017-11-24T01:56:12Z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