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5"/>
  </p:notesMasterIdLst>
  <p:sldIdLst>
    <p:sldId id="256" r:id="rId3"/>
    <p:sldId id="260" r:id="rId4"/>
    <p:sldId id="262" r:id="rId5"/>
    <p:sldId id="263" r:id="rId6"/>
    <p:sldId id="264"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9" r:id="rId20"/>
    <p:sldId id="280" r:id="rId21"/>
    <p:sldId id="278" r:id="rId22"/>
    <p:sldId id="281" r:id="rId23"/>
    <p:sldId id="261" r:id="rId2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446DC0"/>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629" autoAdjust="0"/>
  </p:normalViewPr>
  <p:slideViewPr>
    <p:cSldViewPr>
      <p:cViewPr varScale="1">
        <p:scale>
          <a:sx n="61" d="100"/>
          <a:sy n="61" d="100"/>
        </p:scale>
        <p:origin x="732" y="90"/>
      </p:cViewPr>
      <p:guideLst>
        <p:guide orient="horz" pos="2160"/>
        <p:guide pos="2880"/>
      </p:guideLst>
    </p:cSldViewPr>
  </p:slideViewPr>
  <p:outlineViewPr>
    <p:cViewPr>
      <p:scale>
        <a:sx n="33" d="100"/>
        <a:sy n="33" d="100"/>
      </p:scale>
      <p:origin x="0" y="1376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7BC752-42C7-4FC0-B8D1-E9460E483939}" type="datetimeFigureOut">
              <a:rPr lang="el-GR" smtClean="0"/>
              <a:pPr/>
              <a:t>24/11/2017</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2CE248-D374-4349-B3F3-D4CD70D76287}" type="slidenum">
              <a:rPr lang="el-GR" smtClean="0"/>
              <a:pPr/>
              <a:t>‹#›</a:t>
            </a:fld>
            <a:endParaRPr lang="el-GR"/>
          </a:p>
        </p:txBody>
      </p:sp>
    </p:spTree>
    <p:extLst>
      <p:ext uri="{BB962C8B-B14F-4D97-AF65-F5344CB8AC3E}">
        <p14:creationId xmlns:p14="http://schemas.microsoft.com/office/powerpoint/2010/main" val="6029390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a:t>Στυλ κύριου τίτλου</a:t>
            </a: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2030E6C7-707F-4749-9B30-6545C3578E87}" type="datetime1">
              <a:rPr lang="el-GR" smtClean="0"/>
              <a:pPr/>
              <a:t>24/11/2017</a:t>
            </a:fld>
            <a:endParaRPr lang="el-GR"/>
          </a:p>
        </p:txBody>
      </p:sp>
      <p:sp>
        <p:nvSpPr>
          <p:cNvPr id="5" name="Θέση υποσέλιδου 4"/>
          <p:cNvSpPr>
            <a:spLocks noGrp="1"/>
          </p:cNvSpPr>
          <p:nvPr>
            <p:ph type="ftr" sz="quarter" idx="11"/>
          </p:nvPr>
        </p:nvSpPr>
        <p:spPr/>
        <p:txBody>
          <a:bodyPr/>
          <a:lstStyle/>
          <a:p>
            <a:r>
              <a:rPr lang="el-GR"/>
              <a:t>ΙΩΑΝΝΗΣ ΚΡΑΣΣΑΚΟΠΟΥΛΟΣ - ΕΥΔ ΕΠ ΥΜΕΠΕΡΑΑ - ΥΠΟΔ/ΝΤΗΣ ΤΟΜΕΑ ΥΠΟΔΟΜΩΝ ΜΕΤΑΦΟΡΩΝ </a:t>
            </a:r>
          </a:p>
        </p:txBody>
      </p:sp>
      <p:sp>
        <p:nvSpPr>
          <p:cNvPr id="6" name="Θέση αριθμού διαφάνειας 5"/>
          <p:cNvSpPr>
            <a:spLocks noGrp="1"/>
          </p:cNvSpPr>
          <p:nvPr>
            <p:ph type="sldNum" sz="quarter" idx="12"/>
          </p:nvPr>
        </p:nvSpPr>
        <p:spPr/>
        <p:txBody>
          <a:bodyPr/>
          <a:lstStyle/>
          <a:p>
            <a:fld id="{003ACFAB-555E-4AA8-A529-1D5C21732208}" type="slidenum">
              <a:rPr lang="el-GR" smtClean="0"/>
              <a:pPr/>
              <a:t>‹#›</a:t>
            </a:fld>
            <a:endParaRPr lang="el-GR"/>
          </a:p>
        </p:txBody>
      </p:sp>
      <p:cxnSp>
        <p:nvCxnSpPr>
          <p:cNvPr id="8" name="Straight Connector 9"/>
          <p:cNvCxnSpPr/>
          <p:nvPr userDrawn="1"/>
        </p:nvCxnSpPr>
        <p:spPr>
          <a:xfrm>
            <a:off x="628650" y="5719763"/>
            <a:ext cx="8004175"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grpSp>
        <p:nvGrpSpPr>
          <p:cNvPr id="11" name="Group 20"/>
          <p:cNvGrpSpPr>
            <a:grpSpLocks/>
          </p:cNvGrpSpPr>
          <p:nvPr userDrawn="1"/>
        </p:nvGrpSpPr>
        <p:grpSpPr bwMode="auto">
          <a:xfrm>
            <a:off x="628650" y="6034088"/>
            <a:ext cx="7526338" cy="733425"/>
            <a:chOff x="429" y="3801"/>
            <a:chExt cx="5136" cy="462"/>
          </a:xfrm>
        </p:grpSpPr>
        <p:sp>
          <p:nvSpPr>
            <p:cNvPr id="12" name="Rectangle 14"/>
            <p:cNvSpPr>
              <a:spLocks noChangeArrowheads="1"/>
            </p:cNvSpPr>
            <p:nvPr userDrawn="1"/>
          </p:nvSpPr>
          <p:spPr bwMode="auto">
            <a:xfrm>
              <a:off x="1869" y="4089"/>
              <a:ext cx="304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a:defRPr/>
              </a:pPr>
              <a:r>
                <a:rPr lang="en-US" altLang="el-GR" sz="1200">
                  <a:solidFill>
                    <a:srgbClr val="002060"/>
                  </a:solidFill>
                </a:rPr>
                <a:t>Με τη συγχρηματοδότηση της Ελλάδας και της Ευρωπαϊκής Ένωσης</a:t>
              </a:r>
            </a:p>
          </p:txBody>
        </p:sp>
        <p:pic>
          <p:nvPicPr>
            <p:cNvPr id="13" name="Picture 17" descr="espa1420_logo_rgb"/>
            <p:cNvPicPr>
              <a:picLocks noChangeAspect="1" noChangeArrowheads="1"/>
            </p:cNvPicPr>
            <p:nvPr userDrawn="1"/>
          </p:nvPicPr>
          <p:blipFill>
            <a:blip r:embed="rId2" cstate="print"/>
            <a:srcRect/>
            <a:stretch>
              <a:fillRect/>
            </a:stretch>
          </p:blipFill>
          <p:spPr bwMode="auto">
            <a:xfrm>
              <a:off x="4836" y="3824"/>
              <a:ext cx="729" cy="437"/>
            </a:xfrm>
            <a:prstGeom prst="rect">
              <a:avLst/>
            </a:prstGeom>
            <a:noFill/>
            <a:ln w="9525">
              <a:noFill/>
              <a:miter lim="800000"/>
              <a:headEnd/>
              <a:tailEnd/>
            </a:ln>
          </p:spPr>
        </p:pic>
        <p:pic>
          <p:nvPicPr>
            <p:cNvPr id="14" name="Picture 18" descr="logo_YPOAT_Sep2015_el"/>
            <p:cNvPicPr>
              <a:picLocks noChangeAspect="1" noChangeArrowheads="1"/>
            </p:cNvPicPr>
            <p:nvPr userDrawn="1"/>
          </p:nvPicPr>
          <p:blipFill>
            <a:blip r:embed="rId3" cstate="print"/>
            <a:srcRect/>
            <a:stretch>
              <a:fillRect/>
            </a:stretch>
          </p:blipFill>
          <p:spPr bwMode="auto">
            <a:xfrm>
              <a:off x="1005" y="3801"/>
              <a:ext cx="912" cy="451"/>
            </a:xfrm>
            <a:prstGeom prst="rect">
              <a:avLst/>
            </a:prstGeom>
            <a:noFill/>
            <a:ln w="9525">
              <a:noFill/>
              <a:miter lim="800000"/>
              <a:headEnd/>
              <a:tailEnd/>
            </a:ln>
          </p:spPr>
        </p:pic>
        <p:pic>
          <p:nvPicPr>
            <p:cNvPr id="15" name="Picture 19" descr="eu_edet"/>
            <p:cNvPicPr>
              <a:picLocks noChangeAspect="1" noChangeArrowheads="1"/>
            </p:cNvPicPr>
            <p:nvPr userDrawn="1"/>
          </p:nvPicPr>
          <p:blipFill>
            <a:blip r:embed="rId4" cstate="print"/>
            <a:srcRect/>
            <a:stretch>
              <a:fillRect/>
            </a:stretch>
          </p:blipFill>
          <p:spPr bwMode="auto">
            <a:xfrm>
              <a:off x="429" y="3801"/>
              <a:ext cx="449" cy="451"/>
            </a:xfrm>
            <a:prstGeom prst="rect">
              <a:avLst/>
            </a:prstGeom>
            <a:noFill/>
            <a:ln w="9525">
              <a:noFill/>
              <a:miter lim="800000"/>
              <a:headEnd/>
              <a:tailEnd/>
            </a:ln>
          </p:spPr>
        </p:pic>
      </p:grpSp>
      <p:pic>
        <p:nvPicPr>
          <p:cNvPr id="17" name="Εικόνα 1"/>
          <p:cNvPicPr>
            <a:picLocks noChangeAspect="1"/>
          </p:cNvPicPr>
          <p:nvPr userDrawn="1"/>
        </p:nvPicPr>
        <p:blipFill>
          <a:blip r:embed="rId5" cstate="print"/>
          <a:srcRect/>
          <a:stretch>
            <a:fillRect/>
          </a:stretch>
        </p:blipFill>
        <p:spPr bwMode="auto">
          <a:xfrm>
            <a:off x="0" y="0"/>
            <a:ext cx="9144000" cy="1130300"/>
          </a:xfrm>
          <a:prstGeom prst="rect">
            <a:avLst/>
          </a:prstGeom>
          <a:noFill/>
          <a:ln w="9525">
            <a:noFill/>
            <a:miter lim="800000"/>
            <a:headEnd/>
            <a:tailEnd/>
          </a:ln>
        </p:spPr>
      </p:pic>
      <p:sp>
        <p:nvSpPr>
          <p:cNvPr id="18" name="TextBox 18"/>
          <p:cNvSpPr txBox="1">
            <a:spLocks noChangeArrowheads="1"/>
          </p:cNvSpPr>
          <p:nvPr userDrawn="1"/>
        </p:nvSpPr>
        <p:spPr bwMode="auto">
          <a:xfrm>
            <a:off x="-71438" y="-73025"/>
            <a:ext cx="8542338" cy="461963"/>
          </a:xfrm>
          <a:prstGeom prst="rect">
            <a:avLst/>
          </a:prstGeom>
          <a:noFill/>
          <a:ln>
            <a:noFill/>
          </a:ln>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defRPr/>
            </a:pPr>
            <a:r>
              <a:rPr lang="el-GR" altLang="el-GR" sz="2400" b="1" dirty="0">
                <a:solidFill>
                  <a:schemeClr val="bg1"/>
                </a:solidFill>
              </a:rPr>
              <a:t>ΕΙΔΙΚΗ ΓΡΑΜΜΑΤΕΙΑ ΔΙΑΧΕΙΡΙΣΗΣ ΤΟΜΕΑΚΩΝ ΕΠ ΤΟΥ ΕΤΠΑ &amp; ΤΣ </a:t>
            </a:r>
          </a:p>
        </p:txBody>
      </p:sp>
      <p:sp>
        <p:nvSpPr>
          <p:cNvPr id="19" name="TextBox 19"/>
          <p:cNvSpPr txBox="1">
            <a:spLocks noChangeArrowheads="1"/>
          </p:cNvSpPr>
          <p:nvPr userDrawn="1"/>
        </p:nvSpPr>
        <p:spPr bwMode="auto">
          <a:xfrm>
            <a:off x="-47625" y="384175"/>
            <a:ext cx="7942263" cy="307975"/>
          </a:xfrm>
          <a:prstGeom prst="rect">
            <a:avLst/>
          </a:prstGeom>
          <a:noFill/>
          <a:ln>
            <a:noFill/>
          </a:ln>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defRPr/>
            </a:pPr>
            <a:r>
              <a:rPr lang="el-GR" altLang="el-GR" sz="1400" b="1" dirty="0">
                <a:solidFill>
                  <a:schemeClr val="bg1"/>
                </a:solidFill>
              </a:rPr>
              <a:t>ΕΙΔΙΚΗ ΥΠΗΡΕΣΙΑ ΔΙΑΧΕΙΡΙΣΗΣ Ε.Π. «ΥΠΟΔΟΜΕΣ ΜΕΤΑΦΟΡΩΝ, ΠΕΡΙΒΑΛΛΟΝ &amp; ΑΕΙΦΟΡΟΣ ΑΝΑΠΤΥΞΗ»</a:t>
            </a:r>
          </a:p>
        </p:txBody>
      </p:sp>
      <p:pic>
        <p:nvPicPr>
          <p:cNvPr id="20" name="Εικόνα 7"/>
          <p:cNvPicPr>
            <a:picLocks noChangeAspect="1"/>
          </p:cNvPicPr>
          <p:nvPr userDrawn="1"/>
        </p:nvPicPr>
        <p:blipFill>
          <a:blip r:embed="rId6" cstate="print"/>
          <a:srcRect/>
          <a:stretch>
            <a:fillRect/>
          </a:stretch>
        </p:blipFill>
        <p:spPr bwMode="auto">
          <a:xfrm>
            <a:off x="5794375" y="1606550"/>
            <a:ext cx="3349625" cy="4111625"/>
          </a:xfrm>
          <a:prstGeom prst="rect">
            <a:avLst/>
          </a:prstGeom>
          <a:noFill/>
          <a:ln w="9525">
            <a:noFill/>
            <a:miter lim="800000"/>
            <a:headEnd/>
            <a:tailEnd/>
          </a:ln>
        </p:spPr>
      </p:pic>
    </p:spTree>
    <p:extLst>
      <p:ext uri="{BB962C8B-B14F-4D97-AF65-F5344CB8AC3E}">
        <p14:creationId xmlns:p14="http://schemas.microsoft.com/office/powerpoint/2010/main" val="2424130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F2E38262-EB64-4855-8318-4E561C7E82D9}" type="datetime1">
              <a:rPr lang="el-GR" smtClean="0"/>
              <a:pPr/>
              <a:t>24/11/2017</a:t>
            </a:fld>
            <a:endParaRPr lang="el-GR"/>
          </a:p>
        </p:txBody>
      </p:sp>
      <p:sp>
        <p:nvSpPr>
          <p:cNvPr id="5" name="Θέση υποσέλιδου 4"/>
          <p:cNvSpPr>
            <a:spLocks noGrp="1"/>
          </p:cNvSpPr>
          <p:nvPr>
            <p:ph type="ftr" sz="quarter" idx="11"/>
          </p:nvPr>
        </p:nvSpPr>
        <p:spPr/>
        <p:txBody>
          <a:bodyPr/>
          <a:lstStyle/>
          <a:p>
            <a:r>
              <a:rPr lang="el-GR"/>
              <a:t>ΙΩΑΝΝΗΣ ΚΡΑΣΣΑΚΟΠΟΥΛΟΣ - ΕΥΔ ΕΠ ΥΜΕΠΕΡΑΑ - ΥΠΟΔ/ΝΤΗΣ ΤΟΜΕΑ ΥΠΟΔΟΜΩΝ ΜΕΤΑΦΟΡΩΝ </a:t>
            </a:r>
          </a:p>
        </p:txBody>
      </p:sp>
      <p:sp>
        <p:nvSpPr>
          <p:cNvPr id="6" name="Θέση αριθμού διαφάνειας 5"/>
          <p:cNvSpPr>
            <a:spLocks noGrp="1"/>
          </p:cNvSpPr>
          <p:nvPr>
            <p:ph type="sldNum" sz="quarter" idx="12"/>
          </p:nvPr>
        </p:nvSpPr>
        <p:spPr/>
        <p:txBody>
          <a:bodyPr/>
          <a:lstStyle/>
          <a:p>
            <a:fld id="{003ACFAB-555E-4AA8-A529-1D5C21732208}" type="slidenum">
              <a:rPr lang="el-GR" smtClean="0"/>
              <a:pPr/>
              <a:t>‹#›</a:t>
            </a:fld>
            <a:endParaRPr lang="el-GR"/>
          </a:p>
        </p:txBody>
      </p:sp>
    </p:spTree>
    <p:extLst>
      <p:ext uri="{BB962C8B-B14F-4D97-AF65-F5344CB8AC3E}">
        <p14:creationId xmlns:p14="http://schemas.microsoft.com/office/powerpoint/2010/main" val="3009621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365032FE-6BFA-42AF-A5AF-89258FAA03B0}" type="datetime1">
              <a:rPr lang="el-GR" smtClean="0"/>
              <a:pPr/>
              <a:t>24/11/2017</a:t>
            </a:fld>
            <a:endParaRPr lang="el-GR"/>
          </a:p>
        </p:txBody>
      </p:sp>
      <p:sp>
        <p:nvSpPr>
          <p:cNvPr id="5" name="Θέση υποσέλιδου 4"/>
          <p:cNvSpPr>
            <a:spLocks noGrp="1"/>
          </p:cNvSpPr>
          <p:nvPr>
            <p:ph type="ftr" sz="quarter" idx="11"/>
          </p:nvPr>
        </p:nvSpPr>
        <p:spPr/>
        <p:txBody>
          <a:bodyPr/>
          <a:lstStyle/>
          <a:p>
            <a:r>
              <a:rPr lang="el-GR"/>
              <a:t>ΙΩΑΝΝΗΣ ΚΡΑΣΣΑΚΟΠΟΥΛΟΣ - ΕΥΔ ΕΠ ΥΜΕΠΕΡΑΑ - ΥΠΟΔ/ΝΤΗΣ ΤΟΜΕΑ ΥΠΟΔΟΜΩΝ ΜΕΤΑΦΟΡΩΝ </a:t>
            </a:r>
          </a:p>
        </p:txBody>
      </p:sp>
      <p:sp>
        <p:nvSpPr>
          <p:cNvPr id="6" name="Θέση αριθμού διαφάνειας 5"/>
          <p:cNvSpPr>
            <a:spLocks noGrp="1"/>
          </p:cNvSpPr>
          <p:nvPr>
            <p:ph type="sldNum" sz="quarter" idx="12"/>
          </p:nvPr>
        </p:nvSpPr>
        <p:spPr/>
        <p:txBody>
          <a:bodyPr/>
          <a:lstStyle/>
          <a:p>
            <a:fld id="{003ACFAB-555E-4AA8-A529-1D5C21732208}" type="slidenum">
              <a:rPr lang="el-GR" smtClean="0"/>
              <a:pPr/>
              <a:t>‹#›</a:t>
            </a:fld>
            <a:endParaRPr lang="el-GR"/>
          </a:p>
        </p:txBody>
      </p:sp>
    </p:spTree>
    <p:extLst>
      <p:ext uri="{BB962C8B-B14F-4D97-AF65-F5344CB8AC3E}">
        <p14:creationId xmlns:p14="http://schemas.microsoft.com/office/powerpoint/2010/main" val="39808269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8"/>
            <a:ext cx="7772400" cy="1470025"/>
          </a:xfrm>
        </p:spPr>
        <p:txBody>
          <a:bodyPr/>
          <a:lstStyle/>
          <a:p>
            <a:r>
              <a:rPr lang="el-GR"/>
              <a:t>Στυλ κύριου τίτλου</a:t>
            </a: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a:t>Στυλ κύριου υπότιτλου</a:t>
            </a:r>
          </a:p>
        </p:txBody>
      </p:sp>
      <p:sp>
        <p:nvSpPr>
          <p:cNvPr id="4" name="Date Placeholder 3"/>
          <p:cNvSpPr>
            <a:spLocks noGrp="1"/>
          </p:cNvSpPr>
          <p:nvPr>
            <p:ph type="dt" sz="half" idx="10"/>
          </p:nvPr>
        </p:nvSpPr>
        <p:spPr/>
        <p:txBody>
          <a:bodyPr/>
          <a:lstStyle>
            <a:lvl1pPr>
              <a:defRPr/>
            </a:lvl1pPr>
          </a:lstStyle>
          <a:p>
            <a:pPr>
              <a:defRPr/>
            </a:pPr>
            <a:fld id="{15625C2F-ED03-4F04-8962-6DEC8FA9F017}" type="datetime1">
              <a:rPr lang="el-GR" altLang="el-GR"/>
              <a:pPr>
                <a:defRPr/>
              </a:pPr>
              <a:t>24/11/2017</a:t>
            </a:fld>
            <a:endParaRPr lang="en-US" altLang="el-GR"/>
          </a:p>
        </p:txBody>
      </p:sp>
      <p:sp>
        <p:nvSpPr>
          <p:cNvPr id="5" name="Footer Placeholder 4"/>
          <p:cNvSpPr>
            <a:spLocks noGrp="1"/>
          </p:cNvSpPr>
          <p:nvPr>
            <p:ph type="ftr" sz="quarter" idx="11"/>
          </p:nvPr>
        </p:nvSpPr>
        <p:spPr/>
        <p:txBody>
          <a:bodyPr/>
          <a:lstStyle>
            <a:lvl1pPr>
              <a:defRPr/>
            </a:lvl1pPr>
          </a:lstStyle>
          <a:p>
            <a:pPr>
              <a:defRPr/>
            </a:pPr>
            <a:endParaRPr lang="el-GR" altLang="el-GR"/>
          </a:p>
        </p:txBody>
      </p:sp>
      <p:sp>
        <p:nvSpPr>
          <p:cNvPr id="6" name="Slide Number Placeholder 5"/>
          <p:cNvSpPr>
            <a:spLocks noGrp="1"/>
          </p:cNvSpPr>
          <p:nvPr>
            <p:ph type="sldNum" sz="quarter" idx="12"/>
          </p:nvPr>
        </p:nvSpPr>
        <p:spPr/>
        <p:txBody>
          <a:bodyPr/>
          <a:lstStyle>
            <a:lvl1pPr>
              <a:defRPr/>
            </a:lvl1pPr>
          </a:lstStyle>
          <a:p>
            <a:pPr>
              <a:defRPr/>
            </a:pPr>
            <a:fld id="{F82A03EA-4780-49DD-B7EF-19DD95006A06}" type="slidenum">
              <a:rPr lang="en-US" altLang="el-GR"/>
              <a:pPr>
                <a:defRPr/>
              </a:pPr>
              <a:t>‹#›</a:t>
            </a:fld>
            <a:endParaRPr lang="en-US" altLang="el-G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Date Placeholder 3"/>
          <p:cNvSpPr>
            <a:spLocks noGrp="1"/>
          </p:cNvSpPr>
          <p:nvPr>
            <p:ph type="dt" sz="half" idx="10"/>
          </p:nvPr>
        </p:nvSpPr>
        <p:spPr/>
        <p:txBody>
          <a:bodyPr/>
          <a:lstStyle>
            <a:lvl1pPr>
              <a:defRPr/>
            </a:lvl1pPr>
          </a:lstStyle>
          <a:p>
            <a:pPr>
              <a:defRPr/>
            </a:pPr>
            <a:fld id="{118C3CDF-DFA2-4702-8BF3-E51ABF2F4EBE}" type="datetime1">
              <a:rPr lang="el-GR" altLang="el-GR"/>
              <a:pPr>
                <a:defRPr/>
              </a:pPr>
              <a:t>24/11/2017</a:t>
            </a:fld>
            <a:endParaRPr lang="en-US" altLang="el-GR"/>
          </a:p>
        </p:txBody>
      </p:sp>
      <p:sp>
        <p:nvSpPr>
          <p:cNvPr id="5" name="Footer Placeholder 4"/>
          <p:cNvSpPr>
            <a:spLocks noGrp="1"/>
          </p:cNvSpPr>
          <p:nvPr>
            <p:ph type="ftr" sz="quarter" idx="11"/>
          </p:nvPr>
        </p:nvSpPr>
        <p:spPr/>
        <p:txBody>
          <a:bodyPr/>
          <a:lstStyle>
            <a:lvl1pPr>
              <a:defRPr/>
            </a:lvl1pPr>
          </a:lstStyle>
          <a:p>
            <a:pPr>
              <a:defRPr/>
            </a:pPr>
            <a:endParaRPr lang="el-GR" altLang="el-GR"/>
          </a:p>
        </p:txBody>
      </p:sp>
      <p:sp>
        <p:nvSpPr>
          <p:cNvPr id="6" name="Slide Number Placeholder 5"/>
          <p:cNvSpPr>
            <a:spLocks noGrp="1"/>
          </p:cNvSpPr>
          <p:nvPr>
            <p:ph type="sldNum" sz="quarter" idx="12"/>
          </p:nvPr>
        </p:nvSpPr>
        <p:spPr/>
        <p:txBody>
          <a:bodyPr/>
          <a:lstStyle>
            <a:lvl1pPr>
              <a:defRPr/>
            </a:lvl1pPr>
          </a:lstStyle>
          <a:p>
            <a:pPr>
              <a:defRPr/>
            </a:pPr>
            <a:fld id="{BCD7581F-132C-4987-8E9F-6738D7CB4A3C}" type="slidenum">
              <a:rPr lang="en-US" altLang="el-GR"/>
              <a:pPr>
                <a:defRPr/>
              </a:pPr>
              <a:t>‹#›</a:t>
            </a:fld>
            <a:endParaRPr lang="en-US" altLang="el-G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435" y="4406903"/>
            <a:ext cx="7772400" cy="1362075"/>
          </a:xfrm>
        </p:spPr>
        <p:txBody>
          <a:bodyPr/>
          <a:lstStyle>
            <a:lvl1pPr algn="l">
              <a:defRPr sz="4000" b="1" cap="all"/>
            </a:lvl1pPr>
          </a:lstStyle>
          <a:p>
            <a:r>
              <a:rPr lang="el-GR"/>
              <a:t>Στυλ κύριου τίτλου</a:t>
            </a:r>
          </a:p>
        </p:txBody>
      </p:sp>
      <p:sp>
        <p:nvSpPr>
          <p:cNvPr id="3" name="Θέση κειμένου 2"/>
          <p:cNvSpPr>
            <a:spLocks noGrp="1"/>
          </p:cNvSpPr>
          <p:nvPr>
            <p:ph type="body" idx="1"/>
          </p:nvPr>
        </p:nvSpPr>
        <p:spPr>
          <a:xfrm>
            <a:off x="722435"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lvl1pPr>
              <a:defRPr/>
            </a:lvl1pPr>
          </a:lstStyle>
          <a:p>
            <a:pPr>
              <a:defRPr/>
            </a:pPr>
            <a:fld id="{7CD65F71-A209-4B76-BE01-3E3934BBEDD9}" type="datetime1">
              <a:rPr lang="el-GR" altLang="el-GR"/>
              <a:pPr>
                <a:defRPr/>
              </a:pPr>
              <a:t>24/11/2017</a:t>
            </a:fld>
            <a:endParaRPr lang="en-US" altLang="el-GR"/>
          </a:p>
        </p:txBody>
      </p:sp>
      <p:sp>
        <p:nvSpPr>
          <p:cNvPr id="5" name="Footer Placeholder 4"/>
          <p:cNvSpPr>
            <a:spLocks noGrp="1"/>
          </p:cNvSpPr>
          <p:nvPr>
            <p:ph type="ftr" sz="quarter" idx="11"/>
          </p:nvPr>
        </p:nvSpPr>
        <p:spPr/>
        <p:txBody>
          <a:bodyPr/>
          <a:lstStyle>
            <a:lvl1pPr>
              <a:defRPr/>
            </a:lvl1pPr>
          </a:lstStyle>
          <a:p>
            <a:pPr>
              <a:defRPr/>
            </a:pPr>
            <a:endParaRPr lang="el-GR" altLang="el-GR"/>
          </a:p>
        </p:txBody>
      </p:sp>
      <p:sp>
        <p:nvSpPr>
          <p:cNvPr id="6" name="Slide Number Placeholder 5"/>
          <p:cNvSpPr>
            <a:spLocks noGrp="1"/>
          </p:cNvSpPr>
          <p:nvPr>
            <p:ph type="sldNum" sz="quarter" idx="12"/>
          </p:nvPr>
        </p:nvSpPr>
        <p:spPr/>
        <p:txBody>
          <a:bodyPr/>
          <a:lstStyle>
            <a:lvl1pPr>
              <a:defRPr/>
            </a:lvl1pPr>
          </a:lstStyle>
          <a:p>
            <a:pPr>
              <a:defRPr/>
            </a:pPr>
            <a:fld id="{3A6EE7FE-12C7-4BCE-A227-2D358F730FA8}" type="slidenum">
              <a:rPr lang="en-US" altLang="el-GR"/>
              <a:pPr>
                <a:defRPr/>
              </a:pPr>
              <a:t>‹#›</a:t>
            </a:fld>
            <a:endParaRPr lang="en-US" altLang="el-G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628651" y="2578103"/>
            <a:ext cx="3873011" cy="359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2340" y="2578103"/>
            <a:ext cx="3873012" cy="359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Date Placeholder 3"/>
          <p:cNvSpPr>
            <a:spLocks noGrp="1"/>
          </p:cNvSpPr>
          <p:nvPr>
            <p:ph type="dt" sz="half" idx="10"/>
          </p:nvPr>
        </p:nvSpPr>
        <p:spPr/>
        <p:txBody>
          <a:bodyPr/>
          <a:lstStyle>
            <a:lvl1pPr>
              <a:defRPr/>
            </a:lvl1pPr>
          </a:lstStyle>
          <a:p>
            <a:pPr>
              <a:defRPr/>
            </a:pPr>
            <a:fld id="{53C2864B-5D9A-45C7-8905-4B967443E0C1}" type="datetime1">
              <a:rPr lang="el-GR" altLang="el-GR"/>
              <a:pPr>
                <a:defRPr/>
              </a:pPr>
              <a:t>24/11/2017</a:t>
            </a:fld>
            <a:endParaRPr lang="en-US" altLang="el-GR"/>
          </a:p>
        </p:txBody>
      </p:sp>
      <p:sp>
        <p:nvSpPr>
          <p:cNvPr id="6" name="Footer Placeholder 4"/>
          <p:cNvSpPr>
            <a:spLocks noGrp="1"/>
          </p:cNvSpPr>
          <p:nvPr>
            <p:ph type="ftr" sz="quarter" idx="11"/>
          </p:nvPr>
        </p:nvSpPr>
        <p:spPr/>
        <p:txBody>
          <a:bodyPr/>
          <a:lstStyle>
            <a:lvl1pPr>
              <a:defRPr/>
            </a:lvl1pPr>
          </a:lstStyle>
          <a:p>
            <a:pPr>
              <a:defRPr/>
            </a:pPr>
            <a:endParaRPr lang="el-GR" altLang="el-GR"/>
          </a:p>
        </p:txBody>
      </p:sp>
      <p:sp>
        <p:nvSpPr>
          <p:cNvPr id="7" name="Slide Number Placeholder 5"/>
          <p:cNvSpPr>
            <a:spLocks noGrp="1"/>
          </p:cNvSpPr>
          <p:nvPr>
            <p:ph type="sldNum" sz="quarter" idx="12"/>
          </p:nvPr>
        </p:nvSpPr>
        <p:spPr/>
        <p:txBody>
          <a:bodyPr/>
          <a:lstStyle>
            <a:lvl1pPr>
              <a:defRPr/>
            </a:lvl1pPr>
          </a:lstStyle>
          <a:p>
            <a:pPr>
              <a:defRPr/>
            </a:pPr>
            <a:fld id="{DB8169A6-6EE0-476B-9212-4B53AA031352}" type="slidenum">
              <a:rPr lang="en-US" altLang="el-GR"/>
              <a:pPr>
                <a:defRPr/>
              </a:pPr>
              <a:t>‹#›</a:t>
            </a:fld>
            <a:endParaRPr lang="en-US" altLang="el-G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lstStyle>
            <a:lvl1pPr>
              <a:defRPr/>
            </a:lvl1pPr>
          </a:lstStyle>
          <a:p>
            <a:r>
              <a:rPr lang="el-GR"/>
              <a:t>Στυλ κύριου τίτλου</a:t>
            </a:r>
          </a:p>
        </p:txBody>
      </p:sp>
      <p:sp>
        <p:nvSpPr>
          <p:cNvPr id="3" name="Θέση κειμένου 2"/>
          <p:cNvSpPr>
            <a:spLocks noGrp="1"/>
          </p:cNvSpPr>
          <p:nvPr>
            <p:ph type="body" idx="1"/>
          </p:nvPr>
        </p:nvSpPr>
        <p:spPr>
          <a:xfrm>
            <a:off x="457200" y="1535113"/>
            <a:ext cx="404006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174875"/>
            <a:ext cx="404006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271" y="1535113"/>
            <a:ext cx="404153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271" y="2174875"/>
            <a:ext cx="404153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Date Placeholder 3"/>
          <p:cNvSpPr>
            <a:spLocks noGrp="1"/>
          </p:cNvSpPr>
          <p:nvPr>
            <p:ph type="dt" sz="half" idx="10"/>
          </p:nvPr>
        </p:nvSpPr>
        <p:spPr/>
        <p:txBody>
          <a:bodyPr/>
          <a:lstStyle>
            <a:lvl1pPr>
              <a:defRPr/>
            </a:lvl1pPr>
          </a:lstStyle>
          <a:p>
            <a:pPr>
              <a:defRPr/>
            </a:pPr>
            <a:fld id="{D0EE2E8B-36E6-4938-8335-BA5D9FF1566F}" type="datetime1">
              <a:rPr lang="el-GR" altLang="el-GR"/>
              <a:pPr>
                <a:defRPr/>
              </a:pPr>
              <a:t>24/11/2017</a:t>
            </a:fld>
            <a:endParaRPr lang="en-US" altLang="el-GR"/>
          </a:p>
        </p:txBody>
      </p:sp>
      <p:sp>
        <p:nvSpPr>
          <p:cNvPr id="8" name="Footer Placeholder 4"/>
          <p:cNvSpPr>
            <a:spLocks noGrp="1"/>
          </p:cNvSpPr>
          <p:nvPr>
            <p:ph type="ftr" sz="quarter" idx="11"/>
          </p:nvPr>
        </p:nvSpPr>
        <p:spPr/>
        <p:txBody>
          <a:bodyPr/>
          <a:lstStyle>
            <a:lvl1pPr>
              <a:defRPr/>
            </a:lvl1pPr>
          </a:lstStyle>
          <a:p>
            <a:pPr>
              <a:defRPr/>
            </a:pPr>
            <a:endParaRPr lang="el-GR" altLang="el-GR"/>
          </a:p>
        </p:txBody>
      </p:sp>
      <p:sp>
        <p:nvSpPr>
          <p:cNvPr id="9" name="Slide Number Placeholder 5"/>
          <p:cNvSpPr>
            <a:spLocks noGrp="1"/>
          </p:cNvSpPr>
          <p:nvPr>
            <p:ph type="sldNum" sz="quarter" idx="12"/>
          </p:nvPr>
        </p:nvSpPr>
        <p:spPr/>
        <p:txBody>
          <a:bodyPr/>
          <a:lstStyle>
            <a:lvl1pPr>
              <a:defRPr/>
            </a:lvl1pPr>
          </a:lstStyle>
          <a:p>
            <a:pPr>
              <a:defRPr/>
            </a:pPr>
            <a:fld id="{D5B55EA8-4C69-40BA-A2FF-68263157477B}" type="slidenum">
              <a:rPr lang="en-US" altLang="el-GR"/>
              <a:pPr>
                <a:defRPr/>
              </a:pPr>
              <a:t>‹#›</a:t>
            </a:fld>
            <a:endParaRPr lang="en-US" altLang="el-G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Date Placeholder 3"/>
          <p:cNvSpPr>
            <a:spLocks noGrp="1"/>
          </p:cNvSpPr>
          <p:nvPr>
            <p:ph type="dt" sz="half" idx="10"/>
          </p:nvPr>
        </p:nvSpPr>
        <p:spPr/>
        <p:txBody>
          <a:bodyPr/>
          <a:lstStyle>
            <a:lvl1pPr>
              <a:defRPr/>
            </a:lvl1pPr>
          </a:lstStyle>
          <a:p>
            <a:pPr>
              <a:defRPr/>
            </a:pPr>
            <a:fld id="{33B93833-E05C-47B7-86CB-21B7C9A9DD68}" type="datetime1">
              <a:rPr lang="el-GR" altLang="el-GR"/>
              <a:pPr>
                <a:defRPr/>
              </a:pPr>
              <a:t>24/11/2017</a:t>
            </a:fld>
            <a:endParaRPr lang="en-US" altLang="el-GR"/>
          </a:p>
        </p:txBody>
      </p:sp>
      <p:sp>
        <p:nvSpPr>
          <p:cNvPr id="4" name="Footer Placeholder 4"/>
          <p:cNvSpPr>
            <a:spLocks noGrp="1"/>
          </p:cNvSpPr>
          <p:nvPr>
            <p:ph type="ftr" sz="quarter" idx="11"/>
          </p:nvPr>
        </p:nvSpPr>
        <p:spPr/>
        <p:txBody>
          <a:bodyPr/>
          <a:lstStyle>
            <a:lvl1pPr>
              <a:defRPr/>
            </a:lvl1pPr>
          </a:lstStyle>
          <a:p>
            <a:pPr>
              <a:defRPr/>
            </a:pPr>
            <a:endParaRPr lang="el-GR" altLang="el-GR"/>
          </a:p>
        </p:txBody>
      </p:sp>
      <p:sp>
        <p:nvSpPr>
          <p:cNvPr id="5" name="Slide Number Placeholder 5"/>
          <p:cNvSpPr>
            <a:spLocks noGrp="1"/>
          </p:cNvSpPr>
          <p:nvPr>
            <p:ph type="sldNum" sz="quarter" idx="12"/>
          </p:nvPr>
        </p:nvSpPr>
        <p:spPr/>
        <p:txBody>
          <a:bodyPr/>
          <a:lstStyle>
            <a:lvl1pPr>
              <a:defRPr/>
            </a:lvl1pPr>
          </a:lstStyle>
          <a:p>
            <a:pPr>
              <a:defRPr/>
            </a:pPr>
            <a:fld id="{EDF26E67-597D-4664-91A5-F4B9D51ABC67}" type="slidenum">
              <a:rPr lang="en-US" altLang="el-GR"/>
              <a:pPr>
                <a:defRPr/>
              </a:pPr>
              <a:t>‹#›</a:t>
            </a:fld>
            <a:endParaRPr lang="en-US" altLang="el-G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62A0091-0ECA-45B7-ABD0-B3E4AFE6671C}" type="datetime1">
              <a:rPr lang="el-GR" altLang="el-GR"/>
              <a:pPr>
                <a:defRPr/>
              </a:pPr>
              <a:t>24/11/2017</a:t>
            </a:fld>
            <a:endParaRPr lang="en-US" altLang="el-GR"/>
          </a:p>
        </p:txBody>
      </p:sp>
      <p:sp>
        <p:nvSpPr>
          <p:cNvPr id="3" name="Footer Placeholder 4"/>
          <p:cNvSpPr>
            <a:spLocks noGrp="1"/>
          </p:cNvSpPr>
          <p:nvPr>
            <p:ph type="ftr" sz="quarter" idx="11"/>
          </p:nvPr>
        </p:nvSpPr>
        <p:spPr/>
        <p:txBody>
          <a:bodyPr/>
          <a:lstStyle>
            <a:lvl1pPr>
              <a:defRPr/>
            </a:lvl1pPr>
          </a:lstStyle>
          <a:p>
            <a:pPr>
              <a:defRPr/>
            </a:pPr>
            <a:endParaRPr lang="el-GR" altLang="el-GR"/>
          </a:p>
        </p:txBody>
      </p:sp>
      <p:sp>
        <p:nvSpPr>
          <p:cNvPr id="4" name="Slide Number Placeholder 5"/>
          <p:cNvSpPr>
            <a:spLocks noGrp="1"/>
          </p:cNvSpPr>
          <p:nvPr>
            <p:ph type="sldNum" sz="quarter" idx="12"/>
          </p:nvPr>
        </p:nvSpPr>
        <p:spPr/>
        <p:txBody>
          <a:bodyPr/>
          <a:lstStyle>
            <a:lvl1pPr>
              <a:defRPr/>
            </a:lvl1pPr>
          </a:lstStyle>
          <a:p>
            <a:pPr>
              <a:defRPr/>
            </a:pPr>
            <a:fld id="{26479C16-B080-489C-B542-0FF700C5632E}" type="slidenum">
              <a:rPr lang="en-US" altLang="el-GR"/>
              <a:pPr>
                <a:defRPr/>
              </a:pPr>
              <a:t>‹#›</a:t>
            </a:fld>
            <a:endParaRPr lang="en-US" altLang="el-G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1" y="273050"/>
            <a:ext cx="3008435" cy="1162050"/>
          </a:xfrm>
        </p:spPr>
        <p:txBody>
          <a:bodyPr anchor="b"/>
          <a:lstStyle>
            <a:lvl1pPr algn="l">
              <a:defRPr sz="2000" b="1"/>
            </a:lvl1pPr>
          </a:lstStyle>
          <a:p>
            <a:r>
              <a:rPr lang="el-GR"/>
              <a:t>Στυλ κύριου τίτλου</a:t>
            </a:r>
          </a:p>
        </p:txBody>
      </p:sp>
      <p:sp>
        <p:nvSpPr>
          <p:cNvPr id="3" name="Θέση περιεχομένου 2"/>
          <p:cNvSpPr>
            <a:spLocks noGrp="1"/>
          </p:cNvSpPr>
          <p:nvPr>
            <p:ph idx="1"/>
          </p:nvPr>
        </p:nvSpPr>
        <p:spPr>
          <a:xfrm>
            <a:off x="3575538" y="273053"/>
            <a:ext cx="511126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1" y="1435103"/>
            <a:ext cx="300843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3"/>
          <p:cNvSpPr>
            <a:spLocks noGrp="1"/>
          </p:cNvSpPr>
          <p:nvPr>
            <p:ph type="dt" sz="half" idx="10"/>
          </p:nvPr>
        </p:nvSpPr>
        <p:spPr/>
        <p:txBody>
          <a:bodyPr/>
          <a:lstStyle>
            <a:lvl1pPr>
              <a:defRPr/>
            </a:lvl1pPr>
          </a:lstStyle>
          <a:p>
            <a:pPr>
              <a:defRPr/>
            </a:pPr>
            <a:fld id="{9CD0B277-DFAA-4FBA-9D3F-CF522A9F05F7}" type="datetime1">
              <a:rPr lang="el-GR" altLang="el-GR"/>
              <a:pPr>
                <a:defRPr/>
              </a:pPr>
              <a:t>24/11/2017</a:t>
            </a:fld>
            <a:endParaRPr lang="en-US" altLang="el-GR"/>
          </a:p>
        </p:txBody>
      </p:sp>
      <p:sp>
        <p:nvSpPr>
          <p:cNvPr id="6" name="Footer Placeholder 4"/>
          <p:cNvSpPr>
            <a:spLocks noGrp="1"/>
          </p:cNvSpPr>
          <p:nvPr>
            <p:ph type="ftr" sz="quarter" idx="11"/>
          </p:nvPr>
        </p:nvSpPr>
        <p:spPr/>
        <p:txBody>
          <a:bodyPr/>
          <a:lstStyle>
            <a:lvl1pPr>
              <a:defRPr/>
            </a:lvl1pPr>
          </a:lstStyle>
          <a:p>
            <a:pPr>
              <a:defRPr/>
            </a:pPr>
            <a:endParaRPr lang="el-GR" altLang="el-GR"/>
          </a:p>
        </p:txBody>
      </p:sp>
      <p:sp>
        <p:nvSpPr>
          <p:cNvPr id="7" name="Slide Number Placeholder 5"/>
          <p:cNvSpPr>
            <a:spLocks noGrp="1"/>
          </p:cNvSpPr>
          <p:nvPr>
            <p:ph type="sldNum" sz="quarter" idx="12"/>
          </p:nvPr>
        </p:nvSpPr>
        <p:spPr/>
        <p:txBody>
          <a:bodyPr/>
          <a:lstStyle>
            <a:lvl1pPr>
              <a:defRPr/>
            </a:lvl1pPr>
          </a:lstStyle>
          <a:p>
            <a:pPr>
              <a:defRPr/>
            </a:pPr>
            <a:fld id="{EA35F5A9-8B61-4E54-B7FE-E2AB30A38CE9}" type="slidenum">
              <a:rPr lang="en-US" altLang="el-GR"/>
              <a:pPr>
                <a:defRPr/>
              </a:pPr>
              <a:t>‹#›</a:t>
            </a:fld>
            <a:endParaRPr lang="en-US" alt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1337761C-07AC-4DA0-94A9-E99F73043FF6}" type="datetime1">
              <a:rPr lang="el-GR" smtClean="0"/>
              <a:pPr/>
              <a:t>24/11/2017</a:t>
            </a:fld>
            <a:endParaRPr lang="el-GR"/>
          </a:p>
        </p:txBody>
      </p:sp>
      <p:sp>
        <p:nvSpPr>
          <p:cNvPr id="5" name="Θέση υποσέλιδου 4"/>
          <p:cNvSpPr>
            <a:spLocks noGrp="1"/>
          </p:cNvSpPr>
          <p:nvPr>
            <p:ph type="ftr" sz="quarter" idx="11"/>
          </p:nvPr>
        </p:nvSpPr>
        <p:spPr/>
        <p:txBody>
          <a:bodyPr/>
          <a:lstStyle/>
          <a:p>
            <a:r>
              <a:rPr lang="el-GR"/>
              <a:t>ΙΩΑΝΝΗΣ ΚΡΑΣΣΑΚΟΠΟΥΛΟΣ - ΕΥΔ ΕΠ ΥΜΕΠΕΡΑΑ - ΥΠΟΔ/ΝΤΗΣ ΤΟΜΕΑ ΥΠΟΔΟΜΩΝ ΜΕΤΑΦΟΡΩΝ </a:t>
            </a:r>
          </a:p>
        </p:txBody>
      </p:sp>
      <p:sp>
        <p:nvSpPr>
          <p:cNvPr id="6" name="Θέση αριθμού διαφάνειας 5"/>
          <p:cNvSpPr>
            <a:spLocks noGrp="1"/>
          </p:cNvSpPr>
          <p:nvPr>
            <p:ph type="sldNum" sz="quarter" idx="12"/>
          </p:nvPr>
        </p:nvSpPr>
        <p:spPr/>
        <p:txBody>
          <a:bodyPr/>
          <a:lstStyle/>
          <a:p>
            <a:fld id="{003ACFAB-555E-4AA8-A529-1D5C21732208}" type="slidenum">
              <a:rPr lang="el-GR" smtClean="0"/>
              <a:pPr/>
              <a:t>‹#›</a:t>
            </a:fld>
            <a:endParaRPr lang="el-GR"/>
          </a:p>
        </p:txBody>
      </p:sp>
    </p:spTree>
    <p:extLst>
      <p:ext uri="{BB962C8B-B14F-4D97-AF65-F5344CB8AC3E}">
        <p14:creationId xmlns:p14="http://schemas.microsoft.com/office/powerpoint/2010/main" val="26616253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166" y="4800600"/>
            <a:ext cx="5486400" cy="566738"/>
          </a:xfrm>
        </p:spPr>
        <p:txBody>
          <a:bodyPr anchor="b"/>
          <a:lstStyle>
            <a:lvl1pPr algn="l">
              <a:defRPr sz="2000" b="1"/>
            </a:lvl1pPr>
          </a:lstStyle>
          <a:p>
            <a:r>
              <a:rPr lang="el-GR"/>
              <a:t>Στυλ κύριου τίτλου</a:t>
            </a:r>
          </a:p>
        </p:txBody>
      </p:sp>
      <p:sp>
        <p:nvSpPr>
          <p:cNvPr id="3" name="Θέση εικόνας 2"/>
          <p:cNvSpPr>
            <a:spLocks noGrp="1"/>
          </p:cNvSpPr>
          <p:nvPr>
            <p:ph type="pic" idx="1"/>
          </p:nvPr>
        </p:nvSpPr>
        <p:spPr>
          <a:xfrm>
            <a:off x="179216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Θέση κειμένου 3"/>
          <p:cNvSpPr>
            <a:spLocks noGrp="1"/>
          </p:cNvSpPr>
          <p:nvPr>
            <p:ph type="body" sz="half" idx="2"/>
          </p:nvPr>
        </p:nvSpPr>
        <p:spPr>
          <a:xfrm>
            <a:off x="179216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3"/>
          <p:cNvSpPr>
            <a:spLocks noGrp="1"/>
          </p:cNvSpPr>
          <p:nvPr>
            <p:ph type="dt" sz="half" idx="10"/>
          </p:nvPr>
        </p:nvSpPr>
        <p:spPr/>
        <p:txBody>
          <a:bodyPr/>
          <a:lstStyle>
            <a:lvl1pPr>
              <a:defRPr/>
            </a:lvl1pPr>
          </a:lstStyle>
          <a:p>
            <a:pPr>
              <a:defRPr/>
            </a:pPr>
            <a:fld id="{7BE3EDFE-8F55-4B6C-963B-50DDC0EA4104}" type="datetime1">
              <a:rPr lang="el-GR" altLang="el-GR"/>
              <a:pPr>
                <a:defRPr/>
              </a:pPr>
              <a:t>24/11/2017</a:t>
            </a:fld>
            <a:endParaRPr lang="en-US" altLang="el-GR"/>
          </a:p>
        </p:txBody>
      </p:sp>
      <p:sp>
        <p:nvSpPr>
          <p:cNvPr id="6" name="Footer Placeholder 4"/>
          <p:cNvSpPr>
            <a:spLocks noGrp="1"/>
          </p:cNvSpPr>
          <p:nvPr>
            <p:ph type="ftr" sz="quarter" idx="11"/>
          </p:nvPr>
        </p:nvSpPr>
        <p:spPr/>
        <p:txBody>
          <a:bodyPr/>
          <a:lstStyle>
            <a:lvl1pPr>
              <a:defRPr/>
            </a:lvl1pPr>
          </a:lstStyle>
          <a:p>
            <a:pPr>
              <a:defRPr/>
            </a:pPr>
            <a:endParaRPr lang="el-GR" altLang="el-GR"/>
          </a:p>
        </p:txBody>
      </p:sp>
      <p:sp>
        <p:nvSpPr>
          <p:cNvPr id="7" name="Slide Number Placeholder 5"/>
          <p:cNvSpPr>
            <a:spLocks noGrp="1"/>
          </p:cNvSpPr>
          <p:nvPr>
            <p:ph type="sldNum" sz="quarter" idx="12"/>
          </p:nvPr>
        </p:nvSpPr>
        <p:spPr/>
        <p:txBody>
          <a:bodyPr/>
          <a:lstStyle>
            <a:lvl1pPr>
              <a:defRPr/>
            </a:lvl1pPr>
          </a:lstStyle>
          <a:p>
            <a:pPr>
              <a:defRPr/>
            </a:pPr>
            <a:fld id="{307C26ED-C6D2-497B-AA1C-24954B60A5C7}" type="slidenum">
              <a:rPr lang="en-US" altLang="el-GR"/>
              <a:pPr>
                <a:defRPr/>
              </a:pPr>
              <a:t>‹#›</a:t>
            </a:fld>
            <a:endParaRPr lang="en-US" altLang="el-G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Date Placeholder 3"/>
          <p:cNvSpPr>
            <a:spLocks noGrp="1"/>
          </p:cNvSpPr>
          <p:nvPr>
            <p:ph type="dt" sz="half" idx="10"/>
          </p:nvPr>
        </p:nvSpPr>
        <p:spPr/>
        <p:txBody>
          <a:bodyPr/>
          <a:lstStyle>
            <a:lvl1pPr>
              <a:defRPr/>
            </a:lvl1pPr>
          </a:lstStyle>
          <a:p>
            <a:pPr>
              <a:defRPr/>
            </a:pPr>
            <a:fld id="{C236DC96-FEF9-4AF2-9F7B-F0A226C3C4F3}" type="datetime1">
              <a:rPr lang="el-GR" altLang="el-GR"/>
              <a:pPr>
                <a:defRPr/>
              </a:pPr>
              <a:t>24/11/2017</a:t>
            </a:fld>
            <a:endParaRPr lang="en-US" altLang="el-GR"/>
          </a:p>
        </p:txBody>
      </p:sp>
      <p:sp>
        <p:nvSpPr>
          <p:cNvPr id="5" name="Footer Placeholder 4"/>
          <p:cNvSpPr>
            <a:spLocks noGrp="1"/>
          </p:cNvSpPr>
          <p:nvPr>
            <p:ph type="ftr" sz="quarter" idx="11"/>
          </p:nvPr>
        </p:nvSpPr>
        <p:spPr/>
        <p:txBody>
          <a:bodyPr/>
          <a:lstStyle>
            <a:lvl1pPr>
              <a:defRPr/>
            </a:lvl1pPr>
          </a:lstStyle>
          <a:p>
            <a:pPr>
              <a:defRPr/>
            </a:pPr>
            <a:endParaRPr lang="el-GR" altLang="el-GR"/>
          </a:p>
        </p:txBody>
      </p:sp>
      <p:sp>
        <p:nvSpPr>
          <p:cNvPr id="6" name="Slide Number Placeholder 5"/>
          <p:cNvSpPr>
            <a:spLocks noGrp="1"/>
          </p:cNvSpPr>
          <p:nvPr>
            <p:ph type="sldNum" sz="quarter" idx="12"/>
          </p:nvPr>
        </p:nvSpPr>
        <p:spPr/>
        <p:txBody>
          <a:bodyPr/>
          <a:lstStyle>
            <a:lvl1pPr>
              <a:defRPr/>
            </a:lvl1pPr>
          </a:lstStyle>
          <a:p>
            <a:pPr>
              <a:defRPr/>
            </a:pPr>
            <a:fld id="{2C25FC06-EFEB-41C1-9113-358CB1B71356}" type="slidenum">
              <a:rPr lang="en-US" altLang="el-GR"/>
              <a:pPr>
                <a:defRPr/>
              </a:pPr>
              <a:t>‹#›</a:t>
            </a:fld>
            <a:endParaRPr lang="en-US" altLang="el-G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544409" y="1073153"/>
            <a:ext cx="1970943" cy="5103813"/>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628651" y="1073153"/>
            <a:ext cx="5775080" cy="5103813"/>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Date Placeholder 3"/>
          <p:cNvSpPr>
            <a:spLocks noGrp="1"/>
          </p:cNvSpPr>
          <p:nvPr>
            <p:ph type="dt" sz="half" idx="10"/>
          </p:nvPr>
        </p:nvSpPr>
        <p:spPr/>
        <p:txBody>
          <a:bodyPr/>
          <a:lstStyle>
            <a:lvl1pPr>
              <a:defRPr/>
            </a:lvl1pPr>
          </a:lstStyle>
          <a:p>
            <a:pPr>
              <a:defRPr/>
            </a:pPr>
            <a:fld id="{4F4B5F84-BFE5-4A6F-87D7-98827422B340}" type="datetime1">
              <a:rPr lang="el-GR" altLang="el-GR"/>
              <a:pPr>
                <a:defRPr/>
              </a:pPr>
              <a:t>24/11/2017</a:t>
            </a:fld>
            <a:endParaRPr lang="en-US" altLang="el-GR"/>
          </a:p>
        </p:txBody>
      </p:sp>
      <p:sp>
        <p:nvSpPr>
          <p:cNvPr id="5" name="Footer Placeholder 4"/>
          <p:cNvSpPr>
            <a:spLocks noGrp="1"/>
          </p:cNvSpPr>
          <p:nvPr>
            <p:ph type="ftr" sz="quarter" idx="11"/>
          </p:nvPr>
        </p:nvSpPr>
        <p:spPr/>
        <p:txBody>
          <a:bodyPr/>
          <a:lstStyle>
            <a:lvl1pPr>
              <a:defRPr/>
            </a:lvl1pPr>
          </a:lstStyle>
          <a:p>
            <a:pPr>
              <a:defRPr/>
            </a:pPr>
            <a:endParaRPr lang="el-GR" altLang="el-GR"/>
          </a:p>
        </p:txBody>
      </p:sp>
      <p:sp>
        <p:nvSpPr>
          <p:cNvPr id="6" name="Slide Number Placeholder 5"/>
          <p:cNvSpPr>
            <a:spLocks noGrp="1"/>
          </p:cNvSpPr>
          <p:nvPr>
            <p:ph type="sldNum" sz="quarter" idx="12"/>
          </p:nvPr>
        </p:nvSpPr>
        <p:spPr/>
        <p:txBody>
          <a:bodyPr/>
          <a:lstStyle>
            <a:lvl1pPr>
              <a:defRPr/>
            </a:lvl1pPr>
          </a:lstStyle>
          <a:p>
            <a:pPr>
              <a:defRPr/>
            </a:pPr>
            <a:fld id="{49D833DE-5FC8-44C9-B2CD-C9E2EC2C8AEE}" type="slidenum">
              <a:rPr lang="en-US" altLang="el-GR"/>
              <a:pPr>
                <a:defRPr/>
              </a:pPr>
              <a:t>‹#›</a:t>
            </a:fld>
            <a:endParaRPr lang="en-US" alt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a:t>Στυλ κύριου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F89ECEC2-08F6-4262-B426-DEFBC7E7A47C}" type="datetime1">
              <a:rPr lang="el-GR" smtClean="0"/>
              <a:pPr/>
              <a:t>24/11/2017</a:t>
            </a:fld>
            <a:endParaRPr lang="el-GR"/>
          </a:p>
        </p:txBody>
      </p:sp>
      <p:sp>
        <p:nvSpPr>
          <p:cNvPr id="5" name="Θέση υποσέλιδου 4"/>
          <p:cNvSpPr>
            <a:spLocks noGrp="1"/>
          </p:cNvSpPr>
          <p:nvPr>
            <p:ph type="ftr" sz="quarter" idx="11"/>
          </p:nvPr>
        </p:nvSpPr>
        <p:spPr/>
        <p:txBody>
          <a:bodyPr/>
          <a:lstStyle/>
          <a:p>
            <a:r>
              <a:rPr lang="el-GR"/>
              <a:t>ΙΩΑΝΝΗΣ ΚΡΑΣΣΑΚΟΠΟΥΛΟΣ - ΕΥΔ ΕΠ ΥΜΕΠΕΡΑΑ - ΥΠΟΔ/ΝΤΗΣ ΤΟΜΕΑ ΥΠΟΔΟΜΩΝ ΜΕΤΑΦΟΡΩΝ </a:t>
            </a:r>
          </a:p>
        </p:txBody>
      </p:sp>
      <p:sp>
        <p:nvSpPr>
          <p:cNvPr id="6" name="Θέση αριθμού διαφάνειας 5"/>
          <p:cNvSpPr>
            <a:spLocks noGrp="1"/>
          </p:cNvSpPr>
          <p:nvPr>
            <p:ph type="sldNum" sz="quarter" idx="12"/>
          </p:nvPr>
        </p:nvSpPr>
        <p:spPr/>
        <p:txBody>
          <a:bodyPr/>
          <a:lstStyle/>
          <a:p>
            <a:fld id="{003ACFAB-555E-4AA8-A529-1D5C21732208}" type="slidenum">
              <a:rPr lang="el-GR" smtClean="0"/>
              <a:pPr/>
              <a:t>‹#›</a:t>
            </a:fld>
            <a:endParaRPr lang="el-GR"/>
          </a:p>
        </p:txBody>
      </p:sp>
    </p:spTree>
    <p:extLst>
      <p:ext uri="{BB962C8B-B14F-4D97-AF65-F5344CB8AC3E}">
        <p14:creationId xmlns:p14="http://schemas.microsoft.com/office/powerpoint/2010/main" val="795198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302842BD-BC37-4C17-A0B8-15C59A2B212F}" type="datetime1">
              <a:rPr lang="el-GR" smtClean="0"/>
              <a:pPr/>
              <a:t>24/11/2017</a:t>
            </a:fld>
            <a:endParaRPr lang="el-GR"/>
          </a:p>
        </p:txBody>
      </p:sp>
      <p:sp>
        <p:nvSpPr>
          <p:cNvPr id="6" name="Θέση υποσέλιδου 5"/>
          <p:cNvSpPr>
            <a:spLocks noGrp="1"/>
          </p:cNvSpPr>
          <p:nvPr>
            <p:ph type="ftr" sz="quarter" idx="11"/>
          </p:nvPr>
        </p:nvSpPr>
        <p:spPr/>
        <p:txBody>
          <a:bodyPr/>
          <a:lstStyle/>
          <a:p>
            <a:r>
              <a:rPr lang="el-GR"/>
              <a:t>ΙΩΑΝΝΗΣ ΚΡΑΣΣΑΚΟΠΟΥΛΟΣ - ΕΥΔ ΕΠ ΥΜΕΠΕΡΑΑ - ΥΠΟΔ/ΝΤΗΣ ΤΟΜΕΑ ΥΠΟΔΟΜΩΝ ΜΕΤΑΦΟΡΩΝ </a:t>
            </a:r>
          </a:p>
        </p:txBody>
      </p:sp>
      <p:sp>
        <p:nvSpPr>
          <p:cNvPr id="7" name="Θέση αριθμού διαφάνειας 6"/>
          <p:cNvSpPr>
            <a:spLocks noGrp="1"/>
          </p:cNvSpPr>
          <p:nvPr>
            <p:ph type="sldNum" sz="quarter" idx="12"/>
          </p:nvPr>
        </p:nvSpPr>
        <p:spPr/>
        <p:txBody>
          <a:bodyPr/>
          <a:lstStyle/>
          <a:p>
            <a:fld id="{003ACFAB-555E-4AA8-A529-1D5C21732208}" type="slidenum">
              <a:rPr lang="el-GR" smtClean="0"/>
              <a:pPr/>
              <a:t>‹#›</a:t>
            </a:fld>
            <a:endParaRPr lang="el-GR"/>
          </a:p>
        </p:txBody>
      </p:sp>
    </p:spTree>
    <p:extLst>
      <p:ext uri="{BB962C8B-B14F-4D97-AF65-F5344CB8AC3E}">
        <p14:creationId xmlns:p14="http://schemas.microsoft.com/office/powerpoint/2010/main" val="952770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a:t>Στυλ κύριου τίτλου</a:t>
            </a: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46040E21-80E7-4B1E-AA11-937F620EE18E}" type="datetime1">
              <a:rPr lang="el-GR" smtClean="0"/>
              <a:pPr/>
              <a:t>24/11/2017</a:t>
            </a:fld>
            <a:endParaRPr lang="el-GR"/>
          </a:p>
        </p:txBody>
      </p:sp>
      <p:sp>
        <p:nvSpPr>
          <p:cNvPr id="8" name="Θέση υποσέλιδου 7"/>
          <p:cNvSpPr>
            <a:spLocks noGrp="1"/>
          </p:cNvSpPr>
          <p:nvPr>
            <p:ph type="ftr" sz="quarter" idx="11"/>
          </p:nvPr>
        </p:nvSpPr>
        <p:spPr/>
        <p:txBody>
          <a:bodyPr/>
          <a:lstStyle/>
          <a:p>
            <a:r>
              <a:rPr lang="el-GR"/>
              <a:t>ΙΩΑΝΝΗΣ ΚΡΑΣΣΑΚΟΠΟΥΛΟΣ - ΕΥΔ ΕΠ ΥΜΕΠΕΡΑΑ - ΥΠΟΔ/ΝΤΗΣ ΤΟΜΕΑ ΥΠΟΔΟΜΩΝ ΜΕΤΑΦΟΡΩΝ </a:t>
            </a:r>
          </a:p>
        </p:txBody>
      </p:sp>
      <p:sp>
        <p:nvSpPr>
          <p:cNvPr id="9" name="Θέση αριθμού διαφάνειας 8"/>
          <p:cNvSpPr>
            <a:spLocks noGrp="1"/>
          </p:cNvSpPr>
          <p:nvPr>
            <p:ph type="sldNum" sz="quarter" idx="12"/>
          </p:nvPr>
        </p:nvSpPr>
        <p:spPr/>
        <p:txBody>
          <a:bodyPr/>
          <a:lstStyle/>
          <a:p>
            <a:fld id="{003ACFAB-555E-4AA8-A529-1D5C21732208}" type="slidenum">
              <a:rPr lang="el-GR" smtClean="0"/>
              <a:pPr/>
              <a:t>‹#›</a:t>
            </a:fld>
            <a:endParaRPr lang="el-GR"/>
          </a:p>
        </p:txBody>
      </p:sp>
    </p:spTree>
    <p:extLst>
      <p:ext uri="{BB962C8B-B14F-4D97-AF65-F5344CB8AC3E}">
        <p14:creationId xmlns:p14="http://schemas.microsoft.com/office/powerpoint/2010/main" val="1474387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21DE38B3-601D-4651-8032-AC82274148C7}" type="datetime1">
              <a:rPr lang="el-GR" smtClean="0"/>
              <a:pPr/>
              <a:t>24/11/2017</a:t>
            </a:fld>
            <a:endParaRPr lang="el-GR"/>
          </a:p>
        </p:txBody>
      </p:sp>
      <p:sp>
        <p:nvSpPr>
          <p:cNvPr id="4" name="Θέση υποσέλιδου 3"/>
          <p:cNvSpPr>
            <a:spLocks noGrp="1"/>
          </p:cNvSpPr>
          <p:nvPr>
            <p:ph type="ftr" sz="quarter" idx="11"/>
          </p:nvPr>
        </p:nvSpPr>
        <p:spPr/>
        <p:txBody>
          <a:bodyPr/>
          <a:lstStyle/>
          <a:p>
            <a:r>
              <a:rPr lang="el-GR"/>
              <a:t>ΙΩΑΝΝΗΣ ΚΡΑΣΣΑΚΟΠΟΥΛΟΣ - ΕΥΔ ΕΠ ΥΜΕΠΕΡΑΑ - ΥΠΟΔ/ΝΤΗΣ ΤΟΜΕΑ ΥΠΟΔΟΜΩΝ ΜΕΤΑΦΟΡΩΝ </a:t>
            </a:r>
          </a:p>
        </p:txBody>
      </p:sp>
      <p:sp>
        <p:nvSpPr>
          <p:cNvPr id="5" name="Θέση αριθμού διαφάνειας 4"/>
          <p:cNvSpPr>
            <a:spLocks noGrp="1"/>
          </p:cNvSpPr>
          <p:nvPr>
            <p:ph type="sldNum" sz="quarter" idx="12"/>
          </p:nvPr>
        </p:nvSpPr>
        <p:spPr/>
        <p:txBody>
          <a:bodyPr/>
          <a:lstStyle/>
          <a:p>
            <a:fld id="{003ACFAB-555E-4AA8-A529-1D5C21732208}" type="slidenum">
              <a:rPr lang="el-GR" smtClean="0"/>
              <a:pPr/>
              <a:t>‹#›</a:t>
            </a:fld>
            <a:endParaRPr lang="el-GR"/>
          </a:p>
        </p:txBody>
      </p:sp>
    </p:spTree>
    <p:extLst>
      <p:ext uri="{BB962C8B-B14F-4D97-AF65-F5344CB8AC3E}">
        <p14:creationId xmlns:p14="http://schemas.microsoft.com/office/powerpoint/2010/main" val="37402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E6A22120-95EB-4196-8CD2-E1FF0EECE33E}" type="datetime1">
              <a:rPr lang="el-GR" smtClean="0"/>
              <a:pPr/>
              <a:t>24/11/2017</a:t>
            </a:fld>
            <a:endParaRPr lang="el-GR"/>
          </a:p>
        </p:txBody>
      </p:sp>
      <p:sp>
        <p:nvSpPr>
          <p:cNvPr id="3" name="Θέση υποσέλιδου 2"/>
          <p:cNvSpPr>
            <a:spLocks noGrp="1"/>
          </p:cNvSpPr>
          <p:nvPr>
            <p:ph type="ftr" sz="quarter" idx="11"/>
          </p:nvPr>
        </p:nvSpPr>
        <p:spPr/>
        <p:txBody>
          <a:bodyPr/>
          <a:lstStyle/>
          <a:p>
            <a:r>
              <a:rPr lang="el-GR"/>
              <a:t>ΙΩΑΝΝΗΣ ΚΡΑΣΣΑΚΟΠΟΥΛΟΣ - ΕΥΔ ΕΠ ΥΜΕΠΕΡΑΑ - ΥΠΟΔ/ΝΤΗΣ ΤΟΜΕΑ ΥΠΟΔΟΜΩΝ ΜΕΤΑΦΟΡΩΝ </a:t>
            </a:r>
          </a:p>
        </p:txBody>
      </p:sp>
      <p:sp>
        <p:nvSpPr>
          <p:cNvPr id="4" name="Θέση αριθμού διαφάνειας 3"/>
          <p:cNvSpPr>
            <a:spLocks noGrp="1"/>
          </p:cNvSpPr>
          <p:nvPr>
            <p:ph type="sldNum" sz="quarter" idx="12"/>
          </p:nvPr>
        </p:nvSpPr>
        <p:spPr/>
        <p:txBody>
          <a:bodyPr/>
          <a:lstStyle/>
          <a:p>
            <a:fld id="{003ACFAB-555E-4AA8-A529-1D5C21732208}" type="slidenum">
              <a:rPr lang="el-GR" smtClean="0"/>
              <a:pPr/>
              <a:t>‹#›</a:t>
            </a:fld>
            <a:endParaRPr lang="el-GR"/>
          </a:p>
        </p:txBody>
      </p:sp>
    </p:spTree>
    <p:extLst>
      <p:ext uri="{BB962C8B-B14F-4D97-AF65-F5344CB8AC3E}">
        <p14:creationId xmlns:p14="http://schemas.microsoft.com/office/powerpoint/2010/main" val="21835206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a:t>Στυλ κύριου τίτλου</a:t>
            </a: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4A6A5BB4-0B5C-467A-A7F5-43A51F444B9C}" type="datetime1">
              <a:rPr lang="el-GR" smtClean="0"/>
              <a:pPr/>
              <a:t>24/11/2017</a:t>
            </a:fld>
            <a:endParaRPr lang="el-GR"/>
          </a:p>
        </p:txBody>
      </p:sp>
      <p:sp>
        <p:nvSpPr>
          <p:cNvPr id="6" name="Θέση υποσέλιδου 5"/>
          <p:cNvSpPr>
            <a:spLocks noGrp="1"/>
          </p:cNvSpPr>
          <p:nvPr>
            <p:ph type="ftr" sz="quarter" idx="11"/>
          </p:nvPr>
        </p:nvSpPr>
        <p:spPr/>
        <p:txBody>
          <a:bodyPr/>
          <a:lstStyle/>
          <a:p>
            <a:r>
              <a:rPr lang="el-GR"/>
              <a:t>ΙΩΑΝΝΗΣ ΚΡΑΣΣΑΚΟΠΟΥΛΟΣ - ΕΥΔ ΕΠ ΥΜΕΠΕΡΑΑ - ΥΠΟΔ/ΝΤΗΣ ΤΟΜΕΑ ΥΠΟΔΟΜΩΝ ΜΕΤΑΦΟΡΩΝ </a:t>
            </a:r>
          </a:p>
        </p:txBody>
      </p:sp>
      <p:sp>
        <p:nvSpPr>
          <p:cNvPr id="7" name="Θέση αριθμού διαφάνειας 6"/>
          <p:cNvSpPr>
            <a:spLocks noGrp="1"/>
          </p:cNvSpPr>
          <p:nvPr>
            <p:ph type="sldNum" sz="quarter" idx="12"/>
          </p:nvPr>
        </p:nvSpPr>
        <p:spPr/>
        <p:txBody>
          <a:bodyPr/>
          <a:lstStyle/>
          <a:p>
            <a:fld id="{003ACFAB-555E-4AA8-A529-1D5C21732208}" type="slidenum">
              <a:rPr lang="el-GR" smtClean="0"/>
              <a:pPr/>
              <a:t>‹#›</a:t>
            </a:fld>
            <a:endParaRPr lang="el-GR"/>
          </a:p>
        </p:txBody>
      </p:sp>
    </p:spTree>
    <p:extLst>
      <p:ext uri="{BB962C8B-B14F-4D97-AF65-F5344CB8AC3E}">
        <p14:creationId xmlns:p14="http://schemas.microsoft.com/office/powerpoint/2010/main" val="3098569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a:t>Στυλ κύριου τίτλου</a:t>
            </a: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EBF502CA-8D65-49A7-A47F-A3D9AB1F82B7}" type="datetime1">
              <a:rPr lang="el-GR" smtClean="0"/>
              <a:pPr/>
              <a:t>24/11/2017</a:t>
            </a:fld>
            <a:endParaRPr lang="el-GR"/>
          </a:p>
        </p:txBody>
      </p:sp>
      <p:sp>
        <p:nvSpPr>
          <p:cNvPr id="6" name="Θέση υποσέλιδου 5"/>
          <p:cNvSpPr>
            <a:spLocks noGrp="1"/>
          </p:cNvSpPr>
          <p:nvPr>
            <p:ph type="ftr" sz="quarter" idx="11"/>
          </p:nvPr>
        </p:nvSpPr>
        <p:spPr/>
        <p:txBody>
          <a:bodyPr/>
          <a:lstStyle/>
          <a:p>
            <a:r>
              <a:rPr lang="el-GR"/>
              <a:t>ΙΩΑΝΝΗΣ ΚΡΑΣΣΑΚΟΠΟΥΛΟΣ - ΕΥΔ ΕΠ ΥΜΕΠΕΡΑΑ - ΥΠΟΔ/ΝΤΗΣ ΤΟΜΕΑ ΥΠΟΔΟΜΩΝ ΜΕΤΑΦΟΡΩΝ </a:t>
            </a:r>
          </a:p>
        </p:txBody>
      </p:sp>
      <p:sp>
        <p:nvSpPr>
          <p:cNvPr id="7" name="Θέση αριθμού διαφάνειας 6"/>
          <p:cNvSpPr>
            <a:spLocks noGrp="1"/>
          </p:cNvSpPr>
          <p:nvPr>
            <p:ph type="sldNum" sz="quarter" idx="12"/>
          </p:nvPr>
        </p:nvSpPr>
        <p:spPr/>
        <p:txBody>
          <a:bodyPr/>
          <a:lstStyle/>
          <a:p>
            <a:fld id="{003ACFAB-555E-4AA8-A529-1D5C21732208}" type="slidenum">
              <a:rPr lang="el-GR" smtClean="0"/>
              <a:pPr/>
              <a:t>‹#›</a:t>
            </a:fld>
            <a:endParaRPr lang="el-GR"/>
          </a:p>
        </p:txBody>
      </p:sp>
    </p:spTree>
    <p:extLst>
      <p:ext uri="{BB962C8B-B14F-4D97-AF65-F5344CB8AC3E}">
        <p14:creationId xmlns:p14="http://schemas.microsoft.com/office/powerpoint/2010/main" val="1065664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745388-7C54-4C7C-945F-0485C0AD4141}" type="datetime1">
              <a:rPr lang="el-GR" smtClean="0"/>
              <a:pPr/>
              <a:t>24/11/2017</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a:t>ΙΩΑΝΝΗΣ ΚΡΑΣΣΑΚΟΠΟΥΛΟΣ - ΕΥΔ ΕΠ ΥΜΕΠΕΡΑΑ - ΥΠΟΔ/ΝΤΗΣ ΤΟΜΕΑ ΥΠΟΔΟΜΩΝ ΜΕΤΑΦΟΡΩΝ </a:t>
            </a: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3ACFAB-555E-4AA8-A529-1D5C21732208}" type="slidenum">
              <a:rPr lang="el-GR" smtClean="0"/>
              <a:pPr/>
              <a:t>‹#›</a:t>
            </a:fld>
            <a:endParaRPr lang="el-GR"/>
          </a:p>
        </p:txBody>
      </p:sp>
    </p:spTree>
    <p:extLst>
      <p:ext uri="{BB962C8B-B14F-4D97-AF65-F5344CB8AC3E}">
        <p14:creationId xmlns:p14="http://schemas.microsoft.com/office/powerpoint/2010/main" val="3775345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Title Placeholder 1"/>
          <p:cNvSpPr>
            <a:spLocks noGrp="1"/>
          </p:cNvSpPr>
          <p:nvPr>
            <p:ph type="title"/>
          </p:nvPr>
        </p:nvSpPr>
        <p:spPr bwMode="auto">
          <a:xfrm>
            <a:off x="628650" y="1073150"/>
            <a:ext cx="7886700" cy="1325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Κάντε κλικ για επεξεργασία του τίτλου</a:t>
            </a:r>
          </a:p>
        </p:txBody>
      </p:sp>
      <p:sp>
        <p:nvSpPr>
          <p:cNvPr id="1028" name="Text Placeholder 2"/>
          <p:cNvSpPr>
            <a:spLocks noGrp="1"/>
          </p:cNvSpPr>
          <p:nvPr>
            <p:ph type="body" idx="1"/>
          </p:nvPr>
        </p:nvSpPr>
        <p:spPr bwMode="auto">
          <a:xfrm>
            <a:off x="628650" y="2578100"/>
            <a:ext cx="7886700" cy="35988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Κάντε κλικ για να επεξεργαστείτε τα στυλ κειμένου του υποδείγματος</a:t>
            </a:r>
          </a:p>
          <a:p>
            <a:pPr lvl="1"/>
            <a:r>
              <a:rPr lang="en-US" altLang="en-US"/>
              <a:t>Δεύτερου επιπέδου</a:t>
            </a:r>
          </a:p>
          <a:p>
            <a:pPr lvl="2"/>
            <a:r>
              <a:rPr lang="en-US" altLang="en-US"/>
              <a:t>Τρίτου επιπέδου</a:t>
            </a:r>
          </a:p>
          <a:p>
            <a:pPr lvl="3"/>
            <a:r>
              <a:rPr lang="en-US" altLang="en-US"/>
              <a:t>Τέταρτου επιπέδου</a:t>
            </a:r>
          </a:p>
          <a:p>
            <a:pPr lvl="4"/>
            <a:r>
              <a:rPr lang="en-US" altLang="en-US"/>
              <a:t>Πέμπτου επιπέδου</a:t>
            </a:r>
          </a:p>
        </p:txBody>
      </p:sp>
      <p:sp>
        <p:nvSpPr>
          <p:cNvPr id="4" name="Date Placeholder 3"/>
          <p:cNvSpPr>
            <a:spLocks noGrp="1"/>
          </p:cNvSpPr>
          <p:nvPr>
            <p:ph type="dt" sz="half" idx="2"/>
          </p:nvPr>
        </p:nvSpPr>
        <p:spPr>
          <a:xfrm>
            <a:off x="628650" y="6356350"/>
            <a:ext cx="20574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Arial" pitchFamily="34" charset="0"/>
              </a:defRPr>
            </a:lvl1pPr>
          </a:lstStyle>
          <a:p>
            <a:pPr>
              <a:defRPr/>
            </a:pPr>
            <a:fld id="{434C0C8F-A326-4CC7-830B-48C6EAEE78F8}" type="datetime1">
              <a:rPr lang="el-GR" altLang="el-GR"/>
              <a:pPr>
                <a:defRPr/>
              </a:pPr>
              <a:t>24/11/2017</a:t>
            </a:fld>
            <a:endParaRPr lang="en-US" altLang="el-GR"/>
          </a:p>
        </p:txBody>
      </p:sp>
      <p:sp>
        <p:nvSpPr>
          <p:cNvPr id="5" name="Footer Placeholder 4"/>
          <p:cNvSpPr>
            <a:spLocks noGrp="1"/>
          </p:cNvSpPr>
          <p:nvPr>
            <p:ph type="ftr" sz="quarter" idx="3"/>
          </p:nvPr>
        </p:nvSpPr>
        <p:spPr>
          <a:xfrm>
            <a:off x="3028950" y="6356350"/>
            <a:ext cx="30861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Arial" pitchFamily="34" charset="0"/>
              </a:defRPr>
            </a:lvl1pPr>
          </a:lstStyle>
          <a:p>
            <a:pPr>
              <a:defRPr/>
            </a:pPr>
            <a:endParaRPr lang="el-GR" altLang="el-GR"/>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Arial" pitchFamily="34" charset="0"/>
              </a:defRPr>
            </a:lvl1pPr>
          </a:lstStyle>
          <a:p>
            <a:pPr>
              <a:defRPr/>
            </a:pPr>
            <a:fld id="{E5EBF466-2E99-4279-B6F5-CCD644E9B825}" type="slidenum">
              <a:rPr lang="en-US" altLang="el-GR"/>
              <a:pPr>
                <a:defRPr/>
              </a:pPr>
              <a:t>‹#›</a:t>
            </a:fld>
            <a:endParaRPr lang="en-US" altLang="el-GR"/>
          </a:p>
        </p:txBody>
      </p:sp>
      <p:sp>
        <p:nvSpPr>
          <p:cNvPr id="9" name="TextBox 8"/>
          <p:cNvSpPr txBox="1">
            <a:spLocks noChangeArrowheads="1"/>
          </p:cNvSpPr>
          <p:nvPr userDrawn="1"/>
        </p:nvSpPr>
        <p:spPr bwMode="auto">
          <a:xfrm>
            <a:off x="-84138" y="-60325"/>
            <a:ext cx="85423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defRPr/>
            </a:pPr>
            <a:r>
              <a:rPr lang="el-GR" altLang="el-GR" sz="2400" b="1" dirty="0">
                <a:solidFill>
                  <a:schemeClr val="bg1"/>
                </a:solidFill>
              </a:rPr>
              <a:t>ΕΙΔΙΚΗ ΓΡΑΜΜΑΤΕΙΑ ΔΙΑΧΕΙΡΙΣΗΣ ΤΟΜΕΑΚΩΝ ΕΠ ΤΟΥ ΕΤΠΑ &amp; ΤΣ </a:t>
            </a:r>
          </a:p>
        </p:txBody>
      </p:sp>
      <p:sp>
        <p:nvSpPr>
          <p:cNvPr id="10" name="TextBox 9"/>
          <p:cNvSpPr txBox="1">
            <a:spLocks noChangeArrowheads="1"/>
          </p:cNvSpPr>
          <p:nvPr userDrawn="1"/>
        </p:nvSpPr>
        <p:spPr bwMode="auto">
          <a:xfrm>
            <a:off x="-60325" y="396875"/>
            <a:ext cx="79422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defRPr/>
            </a:pPr>
            <a:r>
              <a:rPr lang="el-GR" altLang="el-GR" sz="1400" b="1" dirty="0">
                <a:solidFill>
                  <a:schemeClr val="bg1"/>
                </a:solidFill>
              </a:rPr>
              <a:t>ΕΙΔΙΚΗ ΥΠΗΡΕΣΙΑ ΔΙΑΧΕΙΡΙΣΗΣ Ε.Π. «ΥΠΟΔΟΜΕΣ ΜΕΤΑΦΟΡΩΝ, ΠΕΡΙΒΑΛΛΟΝ &amp; ΑΕΙΦΟΡΟΣ ΑΝΑΠΤΥΞΗ»</a:t>
            </a:r>
          </a:p>
        </p:txBody>
      </p:sp>
      <p:sp>
        <p:nvSpPr>
          <p:cNvPr id="12" name="TextBox 11"/>
          <p:cNvSpPr txBox="1">
            <a:spLocks noChangeArrowheads="1"/>
          </p:cNvSpPr>
          <p:nvPr userDrawn="1"/>
        </p:nvSpPr>
        <p:spPr bwMode="auto">
          <a:xfrm>
            <a:off x="-71438" y="-73025"/>
            <a:ext cx="85423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defRPr/>
            </a:pPr>
            <a:r>
              <a:rPr lang="el-GR" altLang="el-GR" sz="2400" b="1" dirty="0">
                <a:solidFill>
                  <a:schemeClr val="bg1"/>
                </a:solidFill>
              </a:rPr>
              <a:t>ΕΙΔΙΚΗ ΓΡΑΜΜΑΤΕΙΑ ΔΙΑΧΕΙΡΙΣΗΣ ΤΟΜΕΑΚΩΝ ΕΠ ΤΟΥ ΕΤΠΑ &amp; ΤΣ </a:t>
            </a:r>
          </a:p>
        </p:txBody>
      </p:sp>
      <p:sp>
        <p:nvSpPr>
          <p:cNvPr id="13" name="TextBox 12"/>
          <p:cNvSpPr txBox="1">
            <a:spLocks noChangeArrowheads="1"/>
          </p:cNvSpPr>
          <p:nvPr userDrawn="1"/>
        </p:nvSpPr>
        <p:spPr bwMode="auto">
          <a:xfrm>
            <a:off x="-47625" y="384175"/>
            <a:ext cx="79422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defRPr/>
            </a:pPr>
            <a:r>
              <a:rPr lang="el-GR" altLang="el-GR" sz="1400" b="1" dirty="0">
                <a:solidFill>
                  <a:schemeClr val="bg1"/>
                </a:solidFill>
              </a:rPr>
              <a:t>ΕΙΔΙΚΗ ΥΠΗΡΕΣΙΑ ΔΙΑΧΕΙΡΙΣΗΣ Ε.Π. «ΥΠΟΔΟΜΕΣ ΜΕΤΑΦΟΡΩΝ, ΠΕΡΙΒΑΛΛΟΝ &amp; ΑΕΙΦΟΡΟΣ ΑΝΑΠΤΥΞΗ»</a:t>
            </a:r>
          </a:p>
        </p:txBody>
      </p:sp>
      <p:pic>
        <p:nvPicPr>
          <p:cNvPr id="17" name="Εικόνα 1"/>
          <p:cNvPicPr>
            <a:picLocks noChangeAspect="1"/>
          </p:cNvPicPr>
          <p:nvPr userDrawn="1"/>
        </p:nvPicPr>
        <p:blipFill>
          <a:blip r:embed="rId13" cstate="print"/>
          <a:srcRect/>
          <a:stretch>
            <a:fillRect/>
          </a:stretch>
        </p:blipFill>
        <p:spPr bwMode="auto">
          <a:xfrm>
            <a:off x="0" y="0"/>
            <a:ext cx="9144000" cy="1130300"/>
          </a:xfrm>
          <a:prstGeom prst="rect">
            <a:avLst/>
          </a:prstGeom>
          <a:noFill/>
          <a:ln w="9525">
            <a:noFill/>
            <a:miter lim="800000"/>
            <a:headEnd/>
            <a:tailEnd/>
          </a:ln>
        </p:spPr>
      </p:pic>
      <p:sp>
        <p:nvSpPr>
          <p:cNvPr id="18" name="TextBox 14"/>
          <p:cNvSpPr txBox="1">
            <a:spLocks noChangeArrowheads="1"/>
          </p:cNvSpPr>
          <p:nvPr userDrawn="1"/>
        </p:nvSpPr>
        <p:spPr bwMode="auto">
          <a:xfrm>
            <a:off x="-71438" y="-76200"/>
            <a:ext cx="9528176" cy="461963"/>
          </a:xfrm>
          <a:prstGeom prst="rect">
            <a:avLst/>
          </a:prstGeom>
          <a:noFill/>
          <a:ln>
            <a:noFill/>
          </a:ln>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defRPr/>
            </a:pPr>
            <a:r>
              <a:rPr lang="el-GR" altLang="el-GR" sz="2400" b="1" dirty="0">
                <a:solidFill>
                  <a:schemeClr val="bg1"/>
                </a:solidFill>
              </a:rPr>
              <a:t>Ε.Π. «ΥΠΟΔΟΜΕΣ ΜΕΤΑΦΟΡΩΝ, ΠΕΡΙΒΑΛΛΟΝ &amp; ΑΕΙΦΟΡΟΣ ΑΝΑΠΤΥΞΗ»</a:t>
            </a:r>
          </a:p>
        </p:txBody>
      </p:sp>
      <p:sp>
        <p:nvSpPr>
          <p:cNvPr id="19" name="TextBox 15"/>
          <p:cNvSpPr txBox="1">
            <a:spLocks noChangeArrowheads="1"/>
          </p:cNvSpPr>
          <p:nvPr userDrawn="1"/>
        </p:nvSpPr>
        <p:spPr bwMode="auto">
          <a:xfrm>
            <a:off x="0" y="304800"/>
            <a:ext cx="8534400" cy="646113"/>
          </a:xfrm>
          <a:prstGeom prst="rect">
            <a:avLst/>
          </a:prstGeom>
          <a:noFill/>
          <a:ln>
            <a:noFill/>
          </a:ln>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defRPr/>
            </a:pPr>
            <a:r>
              <a:rPr lang="el-GR" altLang="el-GR" sz="2000" b="1" dirty="0">
                <a:solidFill>
                  <a:schemeClr val="bg1"/>
                </a:solidFill>
              </a:rPr>
              <a:t>3</a:t>
            </a:r>
            <a:r>
              <a:rPr lang="el-GR" altLang="el-GR" sz="2000" b="1" baseline="30000" dirty="0">
                <a:solidFill>
                  <a:schemeClr val="bg1"/>
                </a:solidFill>
              </a:rPr>
              <a:t>η</a:t>
            </a:r>
            <a:r>
              <a:rPr lang="el-GR" altLang="el-GR" sz="2000" b="1" dirty="0">
                <a:solidFill>
                  <a:schemeClr val="bg1"/>
                </a:solidFill>
              </a:rPr>
              <a:t> ΣΥΝΕΔΡΙΑΣΗ ΕΠΙΤΡΟΠΗΣ ΠΑΡΑΚΟΛΟΥΘΗΣΗΣ, </a:t>
            </a:r>
            <a:r>
              <a:rPr lang="el-GR" altLang="el-GR" sz="1600" b="1" dirty="0">
                <a:solidFill>
                  <a:schemeClr val="accent1">
                    <a:lumMod val="40000"/>
                    <a:lumOff val="60000"/>
                  </a:schemeClr>
                </a:solidFill>
              </a:rPr>
              <a:t>ΑΘΗΝΑ 24 ΝΟΕΜΒΡΙΟΥ 2017</a:t>
            </a:r>
            <a:r>
              <a:rPr lang="el-GR" altLang="el-GR" sz="1600" b="1" dirty="0">
                <a:solidFill>
                  <a:schemeClr val="bg1"/>
                </a:solidFill>
              </a:rPr>
              <a:t>		</a:t>
            </a:r>
          </a:p>
        </p:txBody>
      </p:sp>
      <p:pic>
        <p:nvPicPr>
          <p:cNvPr id="20" name="Εικόνα 15"/>
          <p:cNvPicPr>
            <a:picLocks noChangeAspect="1"/>
          </p:cNvPicPr>
          <p:nvPr userDrawn="1"/>
        </p:nvPicPr>
        <p:blipFill>
          <a:blip r:embed="rId14" cstate="print"/>
          <a:stretch>
            <a:fillRect/>
          </a:stretch>
        </p:blipFill>
        <p:spPr>
          <a:xfrm>
            <a:off x="41275" y="5181600"/>
            <a:ext cx="1431925" cy="1624013"/>
          </a:xfrm>
          <a:prstGeom prst="rect">
            <a:avLst/>
          </a:prstGeom>
          <a:noFill/>
          <a:effectLst>
            <a:outerShdw blurRad="254000" dist="50800" dir="5400000" algn="ctr" rotWithShape="0">
              <a:schemeClr val="bg1">
                <a:alpha val="60000"/>
              </a:schemeClr>
            </a:outerShdw>
          </a:effec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lnSpc>
          <a:spcPct val="90000"/>
        </a:lnSpc>
        <a:spcBef>
          <a:spcPct val="0"/>
        </a:spcBef>
        <a:spcAft>
          <a:spcPct val="0"/>
        </a:spcAft>
        <a:defRPr sz="3600" b="1">
          <a:solidFill>
            <a:srgbClr val="0070C0"/>
          </a:solidFill>
          <a:latin typeface="+mj-lt"/>
          <a:ea typeface="+mj-ea"/>
          <a:cs typeface="+mj-cs"/>
        </a:defRPr>
      </a:lvl1pPr>
      <a:lvl2pPr algn="l" rtl="0" eaLnBrk="0" fontAlgn="base" hangingPunct="0">
        <a:lnSpc>
          <a:spcPct val="90000"/>
        </a:lnSpc>
        <a:spcBef>
          <a:spcPct val="0"/>
        </a:spcBef>
        <a:spcAft>
          <a:spcPct val="0"/>
        </a:spcAft>
        <a:defRPr sz="3600" b="1">
          <a:solidFill>
            <a:srgbClr val="0070C0"/>
          </a:solidFill>
          <a:latin typeface="Calibri Light" pitchFamily="34" charset="0"/>
        </a:defRPr>
      </a:lvl2pPr>
      <a:lvl3pPr algn="l" rtl="0" eaLnBrk="0" fontAlgn="base" hangingPunct="0">
        <a:lnSpc>
          <a:spcPct val="90000"/>
        </a:lnSpc>
        <a:spcBef>
          <a:spcPct val="0"/>
        </a:spcBef>
        <a:spcAft>
          <a:spcPct val="0"/>
        </a:spcAft>
        <a:defRPr sz="3600" b="1">
          <a:solidFill>
            <a:srgbClr val="0070C0"/>
          </a:solidFill>
          <a:latin typeface="Calibri Light" pitchFamily="34" charset="0"/>
        </a:defRPr>
      </a:lvl3pPr>
      <a:lvl4pPr algn="l" rtl="0" eaLnBrk="0" fontAlgn="base" hangingPunct="0">
        <a:lnSpc>
          <a:spcPct val="90000"/>
        </a:lnSpc>
        <a:spcBef>
          <a:spcPct val="0"/>
        </a:spcBef>
        <a:spcAft>
          <a:spcPct val="0"/>
        </a:spcAft>
        <a:defRPr sz="3600" b="1">
          <a:solidFill>
            <a:srgbClr val="0070C0"/>
          </a:solidFill>
          <a:latin typeface="Calibri Light" pitchFamily="34" charset="0"/>
        </a:defRPr>
      </a:lvl4pPr>
      <a:lvl5pPr algn="l" rtl="0" eaLnBrk="0" fontAlgn="base" hangingPunct="0">
        <a:lnSpc>
          <a:spcPct val="90000"/>
        </a:lnSpc>
        <a:spcBef>
          <a:spcPct val="0"/>
        </a:spcBef>
        <a:spcAft>
          <a:spcPct val="0"/>
        </a:spcAft>
        <a:defRPr sz="3600" b="1">
          <a:solidFill>
            <a:srgbClr val="0070C0"/>
          </a:solidFill>
          <a:latin typeface="Calibri Light" pitchFamily="34" charset="0"/>
        </a:defRPr>
      </a:lvl5pPr>
      <a:lvl6pPr marL="457200" algn="l" rtl="0" fontAlgn="base">
        <a:lnSpc>
          <a:spcPct val="90000"/>
        </a:lnSpc>
        <a:spcBef>
          <a:spcPct val="0"/>
        </a:spcBef>
        <a:spcAft>
          <a:spcPct val="0"/>
        </a:spcAft>
        <a:defRPr sz="3600" b="1">
          <a:solidFill>
            <a:srgbClr val="0070C0"/>
          </a:solidFill>
          <a:latin typeface="Calibri Light" pitchFamily="34" charset="0"/>
        </a:defRPr>
      </a:lvl6pPr>
      <a:lvl7pPr marL="914400" algn="l" rtl="0" fontAlgn="base">
        <a:lnSpc>
          <a:spcPct val="90000"/>
        </a:lnSpc>
        <a:spcBef>
          <a:spcPct val="0"/>
        </a:spcBef>
        <a:spcAft>
          <a:spcPct val="0"/>
        </a:spcAft>
        <a:defRPr sz="3600" b="1">
          <a:solidFill>
            <a:srgbClr val="0070C0"/>
          </a:solidFill>
          <a:latin typeface="Calibri Light" pitchFamily="34" charset="0"/>
        </a:defRPr>
      </a:lvl7pPr>
      <a:lvl8pPr marL="1371600" algn="l" rtl="0" fontAlgn="base">
        <a:lnSpc>
          <a:spcPct val="90000"/>
        </a:lnSpc>
        <a:spcBef>
          <a:spcPct val="0"/>
        </a:spcBef>
        <a:spcAft>
          <a:spcPct val="0"/>
        </a:spcAft>
        <a:defRPr sz="3600" b="1">
          <a:solidFill>
            <a:srgbClr val="0070C0"/>
          </a:solidFill>
          <a:latin typeface="Calibri Light" pitchFamily="34" charset="0"/>
        </a:defRPr>
      </a:lvl8pPr>
      <a:lvl9pPr marL="1828800" algn="l" rtl="0" fontAlgn="base">
        <a:lnSpc>
          <a:spcPct val="90000"/>
        </a:lnSpc>
        <a:spcBef>
          <a:spcPct val="0"/>
        </a:spcBef>
        <a:spcAft>
          <a:spcPct val="0"/>
        </a:spcAft>
        <a:defRPr sz="3600" b="1">
          <a:solidFill>
            <a:srgbClr val="0070C0"/>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charset="0"/>
        <a:buChar char="•"/>
        <a:defRPr sz="28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a:solidFill>
            <a:schemeClr val="tx1"/>
          </a:solidFill>
          <a:latin typeface="+mn-lt"/>
        </a:defRPr>
      </a:lvl2pPr>
      <a:lvl3pPr marL="1143000" indent="-228600" algn="l" rtl="0" eaLnBrk="0" fontAlgn="base" hangingPunct="0">
        <a:lnSpc>
          <a:spcPct val="90000"/>
        </a:lnSpc>
        <a:spcBef>
          <a:spcPts val="500"/>
        </a:spcBef>
        <a:spcAft>
          <a:spcPct val="0"/>
        </a:spcAft>
        <a:buFont typeface="Arial" charset="0"/>
        <a:buChar char="•"/>
        <a:defRPr sz="2000">
          <a:solidFill>
            <a:schemeClr val="tx1"/>
          </a:solidFill>
          <a:latin typeface="+mn-lt"/>
        </a:defRPr>
      </a:lvl3pPr>
      <a:lvl4pPr marL="1600200" indent="-228600" algn="l" rtl="0" eaLnBrk="0" fontAlgn="base" hangingPunct="0">
        <a:lnSpc>
          <a:spcPct val="90000"/>
        </a:lnSpc>
        <a:spcBef>
          <a:spcPts val="500"/>
        </a:spcBef>
        <a:spcAft>
          <a:spcPct val="0"/>
        </a:spcAft>
        <a:buFont typeface="Arial" charset="0"/>
        <a:buChar char="•"/>
        <a:defRPr>
          <a:solidFill>
            <a:schemeClr val="tx1"/>
          </a:solidFill>
          <a:latin typeface="+mn-lt"/>
        </a:defRPr>
      </a:lvl4pPr>
      <a:lvl5pPr marL="2057400" indent="-228600" algn="l" rtl="0" eaLnBrk="0" fontAlgn="base" hangingPunct="0">
        <a:lnSpc>
          <a:spcPct val="90000"/>
        </a:lnSpc>
        <a:spcBef>
          <a:spcPts val="500"/>
        </a:spcBef>
        <a:spcAft>
          <a:spcPct val="0"/>
        </a:spcAft>
        <a:buFont typeface="Arial" charset="0"/>
        <a:buChar char="•"/>
        <a:defRPr>
          <a:solidFill>
            <a:schemeClr val="tx1"/>
          </a:solidFill>
          <a:latin typeface="+mn-lt"/>
        </a:defRPr>
      </a:lvl5pPr>
      <a:lvl6pPr marL="2514600" indent="-228600" algn="l" rtl="0" fontAlgn="base">
        <a:lnSpc>
          <a:spcPct val="90000"/>
        </a:lnSpc>
        <a:spcBef>
          <a:spcPts val="500"/>
        </a:spcBef>
        <a:spcAft>
          <a:spcPct val="0"/>
        </a:spcAft>
        <a:buFont typeface="Arial" pitchFamily="34" charset="0"/>
        <a:buChar char="•"/>
        <a:defRPr>
          <a:solidFill>
            <a:schemeClr val="tx1"/>
          </a:solidFill>
          <a:latin typeface="+mn-lt"/>
        </a:defRPr>
      </a:lvl6pPr>
      <a:lvl7pPr marL="2971800" indent="-228600" algn="l" rtl="0" fontAlgn="base">
        <a:lnSpc>
          <a:spcPct val="90000"/>
        </a:lnSpc>
        <a:spcBef>
          <a:spcPts val="500"/>
        </a:spcBef>
        <a:spcAft>
          <a:spcPct val="0"/>
        </a:spcAft>
        <a:buFont typeface="Arial" pitchFamily="34" charset="0"/>
        <a:buChar char="•"/>
        <a:defRPr>
          <a:solidFill>
            <a:schemeClr val="tx1"/>
          </a:solidFill>
          <a:latin typeface="+mn-lt"/>
        </a:defRPr>
      </a:lvl7pPr>
      <a:lvl8pPr marL="3429000" indent="-228600" algn="l" rtl="0" fontAlgn="base">
        <a:lnSpc>
          <a:spcPct val="90000"/>
        </a:lnSpc>
        <a:spcBef>
          <a:spcPts val="500"/>
        </a:spcBef>
        <a:spcAft>
          <a:spcPct val="0"/>
        </a:spcAft>
        <a:buFont typeface="Arial" pitchFamily="34" charset="0"/>
        <a:buChar char="•"/>
        <a:defRPr>
          <a:solidFill>
            <a:schemeClr val="tx1"/>
          </a:solidFill>
          <a:latin typeface="+mn-lt"/>
        </a:defRPr>
      </a:lvl8pPr>
      <a:lvl9pPr marL="3886200" indent="-228600" algn="l" rtl="0" fontAlgn="base">
        <a:lnSpc>
          <a:spcPct val="90000"/>
        </a:lnSpc>
        <a:spcBef>
          <a:spcPts val="500"/>
        </a:spcBef>
        <a:spcAft>
          <a:spcPct val="0"/>
        </a:spcAft>
        <a:buFont typeface="Arial" pitchFamily="34" charset="0"/>
        <a:buChar char="•"/>
        <a:defRPr>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Ορθογώνιο"/>
          <p:cNvSpPr/>
          <p:nvPr/>
        </p:nvSpPr>
        <p:spPr>
          <a:xfrm>
            <a:off x="107504" y="2886035"/>
            <a:ext cx="6192688" cy="954107"/>
          </a:xfrm>
          <a:prstGeom prst="rect">
            <a:avLst/>
          </a:prstGeom>
        </p:spPr>
        <p:txBody>
          <a:bodyPr wrap="square">
            <a:spAutoFit/>
          </a:bodyPr>
          <a:lstStyle/>
          <a:p>
            <a:pPr algn="ctr"/>
            <a:r>
              <a:rPr lang="el-GR" altLang="el-GR" sz="2800" b="1" dirty="0">
                <a:solidFill>
                  <a:srgbClr val="0070C0"/>
                </a:solidFill>
                <a:latin typeface="Calibri" pitchFamily="34" charset="0"/>
                <a:ea typeface="+mj-ea"/>
                <a:cs typeface="+mj-cs"/>
              </a:rPr>
              <a:t>ΤΟΜΕΑΣ ΥΠΟΔΟΜΩΝ ΜΕΤΑΦΟΡΩΝ</a:t>
            </a:r>
          </a:p>
          <a:p>
            <a:pPr algn="ctr"/>
            <a:r>
              <a:rPr lang="el-GR" altLang="el-GR" sz="2800" b="1" dirty="0">
                <a:solidFill>
                  <a:srgbClr val="0070C0"/>
                </a:solidFill>
                <a:latin typeface="Calibri" pitchFamily="34" charset="0"/>
                <a:ea typeface="+mj-ea"/>
                <a:cs typeface="+mj-cs"/>
              </a:rPr>
              <a:t>Πρόοδος ανά Άξονα Προτεραιότητας</a:t>
            </a:r>
          </a:p>
        </p:txBody>
      </p:sp>
    </p:spTree>
    <p:extLst>
      <p:ext uri="{BB962C8B-B14F-4D97-AF65-F5344CB8AC3E}">
        <p14:creationId xmlns:p14="http://schemas.microsoft.com/office/powerpoint/2010/main" val="1971953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Υπότιτλος 4"/>
          <p:cNvSpPr>
            <a:spLocks noGrp="1"/>
          </p:cNvSpPr>
          <p:nvPr>
            <p:ph type="subTitle" idx="1"/>
          </p:nvPr>
        </p:nvSpPr>
        <p:spPr>
          <a:xfrm>
            <a:off x="755576" y="1988840"/>
            <a:ext cx="8136904" cy="4392488"/>
          </a:xfrm>
        </p:spPr>
        <p:txBody>
          <a:bodyPr>
            <a:noAutofit/>
          </a:bodyPr>
          <a:lstStyle/>
          <a:p>
            <a:pPr algn="just">
              <a:spcBef>
                <a:spcPts val="0"/>
              </a:spcBef>
            </a:pPr>
            <a:r>
              <a:rPr lang="el-GR" sz="1800" b="1" dirty="0"/>
              <a:t>Α.   ΤΑΥΤΟΤΗΤΑ ΑΞΟΝΑ</a:t>
            </a:r>
          </a:p>
          <a:p>
            <a:pPr algn="just">
              <a:spcBef>
                <a:spcPts val="0"/>
              </a:spcBef>
            </a:pPr>
            <a:r>
              <a:rPr lang="el-GR" sz="1800" dirty="0"/>
              <a:t>Χρηματοδότηση </a:t>
            </a:r>
          </a:p>
          <a:p>
            <a:pPr algn="just">
              <a:spcBef>
                <a:spcPts val="0"/>
              </a:spcBef>
            </a:pPr>
            <a:r>
              <a:rPr lang="el-GR" sz="1800" dirty="0"/>
              <a:t>       Συγχρηματοδοτούμενη Δημόσια Δαπάνη (ΣΔΔ):   	125,0  εκατ. €</a:t>
            </a:r>
          </a:p>
          <a:p>
            <a:pPr algn="just">
              <a:spcBef>
                <a:spcPts val="0"/>
              </a:spcBef>
            </a:pPr>
            <a:r>
              <a:rPr lang="el-GR" sz="1800" dirty="0"/>
              <a:t>       Κοινοτική Συνδρομή (ΚΣ):		        		100,0   εκατ. €</a:t>
            </a:r>
          </a:p>
          <a:p>
            <a:pPr algn="just">
              <a:spcBef>
                <a:spcPts val="0"/>
              </a:spcBef>
            </a:pPr>
            <a:r>
              <a:rPr lang="el-GR" sz="1800" b="1" dirty="0"/>
              <a:t>Β.    ΕΞΕΙΔΙΚΕΥΣΗ</a:t>
            </a:r>
            <a:endParaRPr lang="el-GR" sz="1800" dirty="0"/>
          </a:p>
          <a:p>
            <a:pPr algn="just">
              <a:spcBef>
                <a:spcPts val="0"/>
              </a:spcBef>
            </a:pPr>
            <a:r>
              <a:rPr lang="el-GR" sz="1800" dirty="0"/>
              <a:t>        Έχει εξειδικευθεί το σύνολο του Άξονα Προτεραιότητας.</a:t>
            </a:r>
          </a:p>
          <a:p>
            <a:pPr algn="just">
              <a:spcBef>
                <a:spcPts val="0"/>
              </a:spcBef>
            </a:pPr>
            <a:r>
              <a:rPr lang="el-GR" sz="1800" b="1" dirty="0"/>
              <a:t>Γ.    ΠΡΟΣΚΛΗΣΕΙΣ</a:t>
            </a:r>
          </a:p>
          <a:p>
            <a:pPr algn="just">
              <a:spcBef>
                <a:spcPts val="0"/>
              </a:spcBef>
            </a:pPr>
            <a:r>
              <a:rPr lang="el-GR" sz="1800" dirty="0"/>
              <a:t>       Έχουν εκδοθεί 2 προσκλήσεις  συνολικής ΣΔΔ 125,0 εκατ. </a:t>
            </a:r>
            <a:r>
              <a:rPr lang="el-GR" sz="1800" dirty="0">
                <a:solidFill>
                  <a:srgbClr val="000000"/>
                </a:solidFill>
              </a:rPr>
              <a:t>€  .</a:t>
            </a:r>
          </a:p>
          <a:p>
            <a:pPr algn="just">
              <a:spcBef>
                <a:spcPts val="0"/>
              </a:spcBef>
            </a:pPr>
            <a:r>
              <a:rPr lang="el-GR" sz="1800" b="1" dirty="0"/>
              <a:t>Δ.   ΕΝΤΑΞΕΙΣ - ΝΟΜΙΚΕΣ ΔΕΣΜΕΥΣΕΙΣ - ΔΑΠΑΝΕΣ ΕΡΓΩΝ (έως 30-10-2017)</a:t>
            </a:r>
          </a:p>
          <a:p>
            <a:pPr algn="just">
              <a:spcBef>
                <a:spcPts val="0"/>
              </a:spcBef>
            </a:pPr>
            <a:endParaRPr lang="el-GR" sz="1800" b="1" dirty="0"/>
          </a:p>
          <a:p>
            <a:pPr algn="just">
              <a:spcBef>
                <a:spcPts val="0"/>
              </a:spcBef>
            </a:pPr>
            <a:endParaRPr lang="el-GR" sz="1800" b="1" dirty="0"/>
          </a:p>
          <a:p>
            <a:pPr algn="just">
              <a:spcBef>
                <a:spcPts val="0"/>
              </a:spcBef>
            </a:pPr>
            <a:endParaRPr lang="el-GR" sz="1800" b="1" dirty="0"/>
          </a:p>
          <a:p>
            <a:pPr algn="just">
              <a:spcBef>
                <a:spcPts val="0"/>
              </a:spcBef>
            </a:pPr>
            <a:endParaRPr lang="el-GR" sz="1800" b="1" dirty="0"/>
          </a:p>
          <a:p>
            <a:pPr algn="just">
              <a:spcBef>
                <a:spcPts val="0"/>
              </a:spcBef>
            </a:pPr>
            <a:endParaRPr lang="el-GR" sz="1800" b="1" dirty="0"/>
          </a:p>
          <a:p>
            <a:pPr algn="just">
              <a:spcBef>
                <a:spcPts val="0"/>
              </a:spcBef>
            </a:pPr>
            <a:endParaRPr lang="el-GR" sz="1800" b="1" dirty="0"/>
          </a:p>
          <a:p>
            <a:pPr algn="just">
              <a:spcBef>
                <a:spcPts val="0"/>
              </a:spcBef>
            </a:pPr>
            <a:endParaRPr lang="el-GR" sz="1800" b="1" dirty="0"/>
          </a:p>
          <a:p>
            <a:pPr algn="l">
              <a:spcBef>
                <a:spcPts val="0"/>
              </a:spcBef>
            </a:pPr>
            <a:endParaRPr lang="el-GR" sz="1800" dirty="0">
              <a:solidFill>
                <a:schemeClr val="tx1"/>
              </a:solidFill>
            </a:endParaRPr>
          </a:p>
        </p:txBody>
      </p:sp>
      <p:sp>
        <p:nvSpPr>
          <p:cNvPr id="8" name="Τίτλος 1"/>
          <p:cNvSpPr>
            <a:spLocks noGrp="1"/>
          </p:cNvSpPr>
          <p:nvPr>
            <p:ph type="ctrTitle"/>
          </p:nvPr>
        </p:nvSpPr>
        <p:spPr>
          <a:xfrm>
            <a:off x="35655" y="1268760"/>
            <a:ext cx="9144000" cy="432048"/>
          </a:xfrm>
        </p:spPr>
        <p:txBody>
          <a:bodyPr>
            <a:normAutofit fontScale="90000"/>
          </a:bodyPr>
          <a:lstStyle/>
          <a:p>
            <a:pPr algn="ctr"/>
            <a:r>
              <a:rPr lang="el-GR" sz="2400" dirty="0"/>
              <a:t>ΑΞΟΝΑΣ ΠΡΟΤΕΡΑΙΟΤΗΤΑΣ 04: </a:t>
            </a:r>
            <a:br>
              <a:rPr lang="el-GR" sz="2400" dirty="0"/>
            </a:br>
            <a:r>
              <a:rPr lang="el-GR" sz="2400" dirty="0"/>
              <a:t>ΔΙΕΥΡΩΠΑΙΚΟ ΟΔΙΚΟ ΔΙΚΤΥΟ (ΕΤΠΑ)</a:t>
            </a:r>
          </a:p>
        </p:txBody>
      </p:sp>
      <p:graphicFrame>
        <p:nvGraphicFramePr>
          <p:cNvPr id="2" name="Πίνακας 1"/>
          <p:cNvGraphicFramePr>
            <a:graphicFrameLocks noGrp="1"/>
          </p:cNvGraphicFramePr>
          <p:nvPr>
            <p:extLst>
              <p:ext uri="{D42A27DB-BD31-4B8C-83A1-F6EECF244321}">
                <p14:modId xmlns:p14="http://schemas.microsoft.com/office/powerpoint/2010/main" val="51442210"/>
              </p:ext>
            </p:extLst>
          </p:nvPr>
        </p:nvGraphicFramePr>
        <p:xfrm>
          <a:off x="1475656" y="4293096"/>
          <a:ext cx="6135370" cy="1219200"/>
        </p:xfrm>
        <a:graphic>
          <a:graphicData uri="http://schemas.openxmlformats.org/drawingml/2006/table">
            <a:tbl>
              <a:tblPr firstRow="1" firstCol="1" bandRow="1">
                <a:tableStyleId>{5C22544A-7EE6-4342-B048-85BDC9FD1C3A}</a:tableStyleId>
              </a:tblPr>
              <a:tblGrid>
                <a:gridCol w="1059180">
                  <a:extLst>
                    <a:ext uri="{9D8B030D-6E8A-4147-A177-3AD203B41FA5}">
                      <a16:colId xmlns:a16="http://schemas.microsoft.com/office/drawing/2014/main" val="20000"/>
                    </a:ext>
                  </a:extLst>
                </a:gridCol>
                <a:gridCol w="1619885">
                  <a:extLst>
                    <a:ext uri="{9D8B030D-6E8A-4147-A177-3AD203B41FA5}">
                      <a16:colId xmlns:a16="http://schemas.microsoft.com/office/drawing/2014/main" val="20001"/>
                    </a:ext>
                  </a:extLst>
                </a:gridCol>
                <a:gridCol w="1710055">
                  <a:extLst>
                    <a:ext uri="{9D8B030D-6E8A-4147-A177-3AD203B41FA5}">
                      <a16:colId xmlns:a16="http://schemas.microsoft.com/office/drawing/2014/main" val="20002"/>
                    </a:ext>
                  </a:extLst>
                </a:gridCol>
                <a:gridCol w="1746250">
                  <a:extLst>
                    <a:ext uri="{9D8B030D-6E8A-4147-A177-3AD203B41FA5}">
                      <a16:colId xmlns:a16="http://schemas.microsoft.com/office/drawing/2014/main" val="20003"/>
                    </a:ext>
                  </a:extLst>
                </a:gridCol>
              </a:tblGrid>
              <a:tr h="290830">
                <a:tc gridSpan="2">
                  <a:txBody>
                    <a:bodyPr/>
                    <a:lstStyle/>
                    <a:p>
                      <a:pPr algn="ctr">
                        <a:spcAft>
                          <a:spcPts val="0"/>
                        </a:spcAft>
                      </a:pPr>
                      <a:r>
                        <a:rPr lang="el-GR" sz="1600" dirty="0">
                          <a:effectLst/>
                        </a:rPr>
                        <a:t>Εντάξεις</a:t>
                      </a:r>
                      <a:endParaRPr lang="el-GR" sz="1600" dirty="0">
                        <a:effectLst/>
                        <a:latin typeface="Times New Roman"/>
                        <a:ea typeface="Times New Roman"/>
                      </a:endParaRPr>
                    </a:p>
                  </a:txBody>
                  <a:tcPr marL="68580" marR="68580" marT="0" marB="0" anchor="ctr"/>
                </a:tc>
                <a:tc hMerge="1">
                  <a:txBody>
                    <a:bodyPr/>
                    <a:lstStyle/>
                    <a:p>
                      <a:endParaRPr lang="el-GR"/>
                    </a:p>
                  </a:txBody>
                  <a:tcPr/>
                </a:tc>
                <a:tc>
                  <a:txBody>
                    <a:bodyPr/>
                    <a:lstStyle/>
                    <a:p>
                      <a:pPr algn="ctr">
                        <a:spcAft>
                          <a:spcPts val="0"/>
                        </a:spcAft>
                      </a:pPr>
                      <a:r>
                        <a:rPr lang="el-GR" sz="1600">
                          <a:effectLst/>
                        </a:rPr>
                        <a:t>Νομικές Δεσμεύσεις</a:t>
                      </a:r>
                      <a:endParaRPr lang="el-GR" sz="1600">
                        <a:effectLst/>
                        <a:latin typeface="Times New Roman"/>
                        <a:ea typeface="Times New Roman"/>
                      </a:endParaRPr>
                    </a:p>
                  </a:txBody>
                  <a:tcPr marL="68580" marR="68580" marT="0" marB="0" anchor="ctr"/>
                </a:tc>
                <a:tc>
                  <a:txBody>
                    <a:bodyPr/>
                    <a:lstStyle/>
                    <a:p>
                      <a:pPr algn="ctr">
                        <a:spcAft>
                          <a:spcPts val="0"/>
                        </a:spcAft>
                      </a:pPr>
                      <a:r>
                        <a:rPr lang="el-GR" sz="1600" dirty="0">
                          <a:effectLst/>
                        </a:rPr>
                        <a:t>Δαπάνες</a:t>
                      </a:r>
                    </a:p>
                    <a:p>
                      <a:pPr algn="ctr">
                        <a:spcAft>
                          <a:spcPts val="0"/>
                        </a:spcAft>
                      </a:pPr>
                      <a:endParaRPr lang="el-GR" sz="16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290830">
                <a:tc>
                  <a:txBody>
                    <a:bodyPr/>
                    <a:lstStyle/>
                    <a:p>
                      <a:pPr algn="ctr">
                        <a:spcAft>
                          <a:spcPts val="0"/>
                        </a:spcAft>
                      </a:pPr>
                      <a:r>
                        <a:rPr lang="el-GR" sz="1600">
                          <a:effectLst/>
                        </a:rPr>
                        <a:t>Πλήθος Πράξεων</a:t>
                      </a:r>
                      <a:endParaRPr lang="el-GR" sz="1600">
                        <a:effectLst/>
                        <a:latin typeface="Times New Roman"/>
                        <a:ea typeface="Times New Roman"/>
                      </a:endParaRPr>
                    </a:p>
                  </a:txBody>
                  <a:tcPr marL="68580" marR="68580" marT="0" marB="0" anchor="ctr"/>
                </a:tc>
                <a:tc>
                  <a:txBody>
                    <a:bodyPr/>
                    <a:lstStyle/>
                    <a:p>
                      <a:pPr algn="ctr">
                        <a:spcAft>
                          <a:spcPts val="0"/>
                        </a:spcAft>
                      </a:pPr>
                      <a:r>
                        <a:rPr lang="el-GR" sz="1600" dirty="0">
                          <a:effectLst/>
                        </a:rPr>
                        <a:t>Π/Υ</a:t>
                      </a:r>
                    </a:p>
                    <a:p>
                      <a:pPr algn="ctr">
                        <a:spcAft>
                          <a:spcPts val="0"/>
                        </a:spcAft>
                      </a:pPr>
                      <a:r>
                        <a:rPr lang="el-GR" sz="1600" dirty="0">
                          <a:effectLst/>
                        </a:rPr>
                        <a:t>ΣΔΔ</a:t>
                      </a:r>
                      <a:endParaRPr lang="el-GR" sz="1600" dirty="0">
                        <a:effectLst/>
                        <a:latin typeface="Times New Roman"/>
                        <a:ea typeface="Times New Roman"/>
                      </a:endParaRPr>
                    </a:p>
                  </a:txBody>
                  <a:tcPr marL="68580" marR="68580" marT="0" marB="0" anchor="ctr"/>
                </a:tc>
                <a:tc>
                  <a:txBody>
                    <a:bodyPr/>
                    <a:lstStyle/>
                    <a:p>
                      <a:pPr algn="ctr">
                        <a:spcAft>
                          <a:spcPts val="0"/>
                        </a:spcAft>
                      </a:pPr>
                      <a:r>
                        <a:rPr lang="el-GR" sz="1600" dirty="0">
                          <a:effectLst/>
                        </a:rPr>
                        <a:t>Π/Υ</a:t>
                      </a:r>
                    </a:p>
                    <a:p>
                      <a:pPr algn="ctr">
                        <a:spcAft>
                          <a:spcPts val="0"/>
                        </a:spcAft>
                      </a:pPr>
                      <a:r>
                        <a:rPr lang="el-GR" sz="1600" dirty="0">
                          <a:effectLst/>
                        </a:rPr>
                        <a:t>ΣΔΔ</a:t>
                      </a:r>
                      <a:endParaRPr lang="el-GR" sz="1600" dirty="0">
                        <a:effectLst/>
                        <a:latin typeface="Times New Roman"/>
                        <a:ea typeface="Times New Roman"/>
                      </a:endParaRPr>
                    </a:p>
                  </a:txBody>
                  <a:tcPr marL="68580" marR="68580" marT="0" marB="0" anchor="ctr"/>
                </a:tc>
                <a:tc>
                  <a:txBody>
                    <a:bodyPr/>
                    <a:lstStyle/>
                    <a:p>
                      <a:pPr algn="ctr">
                        <a:spcAft>
                          <a:spcPts val="0"/>
                        </a:spcAft>
                      </a:pPr>
                      <a:r>
                        <a:rPr lang="el-GR" sz="1600" dirty="0">
                          <a:effectLst/>
                        </a:rPr>
                        <a:t>ΣΔΔ</a:t>
                      </a:r>
                      <a:endParaRPr lang="el-GR" sz="1600" dirty="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r h="179705">
                <a:tc>
                  <a:txBody>
                    <a:bodyPr/>
                    <a:lstStyle/>
                    <a:p>
                      <a:pPr algn="ctr">
                        <a:spcAft>
                          <a:spcPts val="0"/>
                        </a:spcAft>
                      </a:pPr>
                      <a:r>
                        <a:rPr lang="el-GR" sz="1600" dirty="0">
                          <a:effectLst/>
                        </a:rPr>
                        <a:t>2</a:t>
                      </a:r>
                      <a:endParaRPr lang="el-GR" sz="1600" dirty="0">
                        <a:effectLst/>
                        <a:latin typeface="Times New Roman"/>
                        <a:ea typeface="Times New Roman"/>
                      </a:endParaRPr>
                    </a:p>
                  </a:txBody>
                  <a:tcPr marL="68580" marR="68580" marT="0" marB="0" anchor="ctr"/>
                </a:tc>
                <a:tc>
                  <a:txBody>
                    <a:bodyPr/>
                    <a:lstStyle/>
                    <a:p>
                      <a:pPr algn="ctr">
                        <a:spcAft>
                          <a:spcPts val="0"/>
                        </a:spcAft>
                      </a:pPr>
                      <a:r>
                        <a:rPr lang="el-GR" sz="1600" dirty="0">
                          <a:effectLst/>
                        </a:rPr>
                        <a:t>71,1</a:t>
                      </a:r>
                      <a:endParaRPr lang="el-GR" sz="1600" dirty="0">
                        <a:effectLst/>
                        <a:latin typeface="Times New Roman"/>
                        <a:ea typeface="Times New Roman"/>
                      </a:endParaRPr>
                    </a:p>
                  </a:txBody>
                  <a:tcPr marL="68580" marR="68580" marT="0" marB="0" anchor="ctr"/>
                </a:tc>
                <a:tc>
                  <a:txBody>
                    <a:bodyPr/>
                    <a:lstStyle/>
                    <a:p>
                      <a:pPr algn="ctr">
                        <a:spcAft>
                          <a:spcPts val="0"/>
                        </a:spcAft>
                      </a:pPr>
                      <a:r>
                        <a:rPr lang="el-GR" sz="1600" dirty="0">
                          <a:effectLst/>
                        </a:rPr>
                        <a:t>70,2</a:t>
                      </a:r>
                      <a:endParaRPr lang="el-GR" sz="1600" dirty="0">
                        <a:effectLst/>
                        <a:latin typeface="Times New Roman"/>
                        <a:ea typeface="Times New Roman"/>
                      </a:endParaRPr>
                    </a:p>
                  </a:txBody>
                  <a:tcPr marL="68580" marR="68580" marT="0" marB="0" anchor="ctr"/>
                </a:tc>
                <a:tc>
                  <a:txBody>
                    <a:bodyPr/>
                    <a:lstStyle/>
                    <a:p>
                      <a:pPr algn="ctr">
                        <a:spcAft>
                          <a:spcPts val="0"/>
                        </a:spcAft>
                      </a:pPr>
                      <a:r>
                        <a:rPr lang="el-GR" sz="1600" dirty="0">
                          <a:effectLst/>
                        </a:rPr>
                        <a:t>19,7</a:t>
                      </a:r>
                      <a:endParaRPr lang="el-GR" sz="1600" dirty="0">
                        <a:effectLst/>
                        <a:latin typeface="Times New Roman"/>
                        <a:ea typeface="Times New Roman"/>
                      </a:endParaRPr>
                    </a:p>
                  </a:txBody>
                  <a:tcPr marL="68580" marR="68580" marT="0"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6472673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Υπότιτλος 4"/>
          <p:cNvSpPr>
            <a:spLocks noGrp="1"/>
          </p:cNvSpPr>
          <p:nvPr>
            <p:ph type="subTitle" idx="1"/>
          </p:nvPr>
        </p:nvSpPr>
        <p:spPr>
          <a:xfrm>
            <a:off x="755576" y="1988840"/>
            <a:ext cx="8136904" cy="4392488"/>
          </a:xfrm>
        </p:spPr>
        <p:txBody>
          <a:bodyPr>
            <a:noAutofit/>
          </a:bodyPr>
          <a:lstStyle/>
          <a:p>
            <a:pPr algn="l"/>
            <a:r>
              <a:rPr lang="el-GR" sz="1800" b="1" dirty="0"/>
              <a:t>Νέο Έργο : ΓΟΥΡΝΕΣ – ΧΕΡΣΟΝΗΣΟΣ (τμήμα του Βόρειου Οδικού Άξονα Κρήτης)</a:t>
            </a:r>
          </a:p>
          <a:p>
            <a:pPr algn="just">
              <a:spcBef>
                <a:spcPts val="0"/>
              </a:spcBef>
              <a:spcAft>
                <a:spcPts val="0"/>
              </a:spcAft>
            </a:pPr>
            <a:r>
              <a:rPr lang="el-GR" sz="1800" dirty="0"/>
              <a:t>Επιλέξιμου Π/Υ 66,5 εκατ €,  </a:t>
            </a:r>
          </a:p>
          <a:p>
            <a:pPr algn="just">
              <a:spcBef>
                <a:spcPts val="0"/>
              </a:spcBef>
              <a:spcAft>
                <a:spcPts val="0"/>
              </a:spcAft>
            </a:pPr>
            <a:r>
              <a:rPr lang="el-GR" sz="1800" u="sng" dirty="0"/>
              <a:t>Αντικείμενο</a:t>
            </a:r>
            <a:r>
              <a:rPr lang="el-GR" sz="1800" dirty="0"/>
              <a:t> :  Κατασκευή οδικού άξονα επί μήκους 9,2  χλμ, διπλού κλάδου,  με 2 λωρίδες κυκλοφορίας και ΛΕΑ ανά κατεύθυνση.</a:t>
            </a:r>
          </a:p>
          <a:p>
            <a:pPr algn="l">
              <a:spcBef>
                <a:spcPts val="0"/>
              </a:spcBef>
              <a:spcAft>
                <a:spcPts val="0"/>
              </a:spcAft>
            </a:pPr>
            <a:r>
              <a:rPr lang="el-GR" sz="1800" u="sng" dirty="0"/>
              <a:t>Ποσοστό υλοποίησης  </a:t>
            </a:r>
            <a:r>
              <a:rPr lang="el-GR" sz="1800" dirty="0"/>
              <a:t>    40% του έργου.</a:t>
            </a:r>
          </a:p>
          <a:p>
            <a:pPr algn="l">
              <a:spcBef>
                <a:spcPts val="0"/>
              </a:spcBef>
              <a:spcAft>
                <a:spcPts val="0"/>
              </a:spcAft>
            </a:pPr>
            <a:endParaRPr lang="el-GR" sz="1800" dirty="0"/>
          </a:p>
          <a:p>
            <a:pPr algn="l">
              <a:spcBef>
                <a:spcPts val="0"/>
              </a:spcBef>
              <a:spcAft>
                <a:spcPts val="0"/>
              </a:spcAft>
            </a:pPr>
            <a:r>
              <a:rPr lang="el-GR" sz="1800" b="1" dirty="0"/>
              <a:t>Νέο Έργο : Σύνδεση κόμβου </a:t>
            </a:r>
            <a:r>
              <a:rPr lang="el-GR" sz="1800" b="1" dirty="0" err="1"/>
              <a:t>Μουρνιών</a:t>
            </a:r>
            <a:r>
              <a:rPr lang="el-GR" sz="1800" b="1" dirty="0"/>
              <a:t> του ΒΟΑΚ με την πόλη των Χανίων</a:t>
            </a:r>
            <a:endParaRPr lang="el-GR" sz="1800" dirty="0"/>
          </a:p>
          <a:p>
            <a:pPr algn="just">
              <a:spcBef>
                <a:spcPts val="0"/>
              </a:spcBef>
              <a:spcAft>
                <a:spcPts val="0"/>
              </a:spcAft>
            </a:pPr>
            <a:r>
              <a:rPr lang="el-GR" sz="1800" dirty="0"/>
              <a:t>Επιλέξιμου Π/Υ 4,6 εκατ €,  </a:t>
            </a:r>
          </a:p>
          <a:p>
            <a:pPr algn="just">
              <a:spcBef>
                <a:spcPts val="0"/>
              </a:spcBef>
              <a:spcAft>
                <a:spcPts val="0"/>
              </a:spcAft>
            </a:pPr>
            <a:r>
              <a:rPr lang="el-GR" sz="1800" u="sng" dirty="0"/>
              <a:t>Αντικείμενο</a:t>
            </a:r>
            <a:r>
              <a:rPr lang="el-GR" sz="1800" dirty="0"/>
              <a:t> :  Κατασκευή οδικής σύνδεσης Χανίων με τον ΒΟΑΚ,  μήκους 2,4  χλμ.</a:t>
            </a:r>
          </a:p>
          <a:p>
            <a:pPr algn="l">
              <a:spcBef>
                <a:spcPts val="0"/>
              </a:spcBef>
              <a:spcAft>
                <a:spcPts val="0"/>
              </a:spcAft>
            </a:pPr>
            <a:r>
              <a:rPr lang="el-GR" sz="1800" u="sng" dirty="0"/>
              <a:t>Ποσοστό υλοποίησης  </a:t>
            </a:r>
            <a:r>
              <a:rPr lang="el-GR" sz="1800" dirty="0"/>
              <a:t>    Οι εργασίες ξεκίνησαν.</a:t>
            </a:r>
          </a:p>
          <a:p>
            <a:pPr algn="l">
              <a:spcBef>
                <a:spcPts val="0"/>
              </a:spcBef>
              <a:spcAft>
                <a:spcPts val="0"/>
              </a:spcAft>
            </a:pPr>
            <a:endParaRPr lang="el-GR" sz="1800" dirty="0"/>
          </a:p>
          <a:p>
            <a:pPr algn="just">
              <a:spcBef>
                <a:spcPts val="0"/>
              </a:spcBef>
              <a:spcAft>
                <a:spcPts val="0"/>
              </a:spcAft>
            </a:pPr>
            <a:r>
              <a:rPr lang="el-GR" sz="1800" b="1" dirty="0"/>
              <a:t>Αναμένεται υποβολή πρότασης για το  έργο   :</a:t>
            </a:r>
          </a:p>
          <a:p>
            <a:pPr marL="812800" indent="-363538" algn="l">
              <a:spcBef>
                <a:spcPts val="0"/>
              </a:spcBef>
              <a:buFont typeface="Arial" pitchFamily="34" charset="0"/>
              <a:buChar char="•"/>
            </a:pPr>
            <a:r>
              <a:rPr lang="el-GR" sz="1600" dirty="0"/>
              <a:t>	«Βόρειος Οδικός Άξονας Κρήτης, τμήμα Πάνορμος - Εξάντης»</a:t>
            </a:r>
          </a:p>
          <a:p>
            <a:pPr algn="l">
              <a:spcBef>
                <a:spcPts val="0"/>
              </a:spcBef>
              <a:spcAft>
                <a:spcPts val="0"/>
              </a:spcAft>
            </a:pPr>
            <a:endParaRPr lang="el-GR" sz="1800" dirty="0"/>
          </a:p>
          <a:p>
            <a:pPr algn="l"/>
            <a:endParaRPr lang="el-GR" sz="1800" dirty="0"/>
          </a:p>
        </p:txBody>
      </p:sp>
      <p:sp>
        <p:nvSpPr>
          <p:cNvPr id="8" name="Τίτλος 1"/>
          <p:cNvSpPr>
            <a:spLocks noGrp="1"/>
          </p:cNvSpPr>
          <p:nvPr>
            <p:ph type="ctrTitle"/>
          </p:nvPr>
        </p:nvSpPr>
        <p:spPr>
          <a:xfrm>
            <a:off x="35655" y="1268760"/>
            <a:ext cx="9144000" cy="432048"/>
          </a:xfrm>
        </p:spPr>
        <p:txBody>
          <a:bodyPr>
            <a:normAutofit fontScale="90000"/>
          </a:bodyPr>
          <a:lstStyle/>
          <a:p>
            <a:pPr algn="ctr"/>
            <a:r>
              <a:rPr lang="el-GR" sz="2400" dirty="0"/>
              <a:t>ΑΞΟΝΑΣ ΠΡΟΤΕΡΑΙΟΤΗΤΑΣ 04: </a:t>
            </a:r>
            <a:br>
              <a:rPr lang="el-GR" sz="2400" dirty="0"/>
            </a:br>
            <a:r>
              <a:rPr lang="el-GR" sz="2400" dirty="0"/>
              <a:t>ΔΙΕΥΡΩΠΑΙΚΟ ΟΔΙΚΟ ΔΙΚΤΥΟ (ΕΤΠΑ)</a:t>
            </a:r>
          </a:p>
        </p:txBody>
      </p:sp>
    </p:spTree>
    <p:extLst>
      <p:ext uri="{BB962C8B-B14F-4D97-AF65-F5344CB8AC3E}">
        <p14:creationId xmlns:p14="http://schemas.microsoft.com/office/powerpoint/2010/main" val="9896837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Υπότιτλος 4"/>
          <p:cNvSpPr>
            <a:spLocks noGrp="1"/>
          </p:cNvSpPr>
          <p:nvPr>
            <p:ph type="subTitle" idx="1"/>
          </p:nvPr>
        </p:nvSpPr>
        <p:spPr>
          <a:xfrm>
            <a:off x="755576" y="2276872"/>
            <a:ext cx="8136904" cy="4104456"/>
          </a:xfrm>
        </p:spPr>
        <p:txBody>
          <a:bodyPr>
            <a:noAutofit/>
          </a:bodyPr>
          <a:lstStyle/>
          <a:p>
            <a:pPr algn="just">
              <a:spcBef>
                <a:spcPts val="0"/>
              </a:spcBef>
            </a:pPr>
            <a:r>
              <a:rPr lang="el-GR" sz="1800" b="1" dirty="0"/>
              <a:t>Α.   ΤΑΥΤΟΤΗΤΑ ΑΞΟΝΑ</a:t>
            </a:r>
          </a:p>
          <a:p>
            <a:pPr algn="just">
              <a:spcBef>
                <a:spcPts val="0"/>
              </a:spcBef>
            </a:pPr>
            <a:r>
              <a:rPr lang="el-GR" sz="1800" dirty="0"/>
              <a:t>Χρηματοδότηση </a:t>
            </a:r>
          </a:p>
          <a:p>
            <a:pPr algn="just">
              <a:spcBef>
                <a:spcPts val="0"/>
              </a:spcBef>
            </a:pPr>
            <a:r>
              <a:rPr lang="el-GR" sz="1800" dirty="0"/>
              <a:t>       Συγχρηματοδοτούμενη Δημόσια Δαπάνη (ΣΔΔ):   	61,9  εκατ. €</a:t>
            </a:r>
          </a:p>
          <a:p>
            <a:pPr algn="just">
              <a:spcBef>
                <a:spcPts val="0"/>
              </a:spcBef>
            </a:pPr>
            <a:r>
              <a:rPr lang="el-GR" sz="1800" dirty="0"/>
              <a:t>       Κοινοτική Συνδρομή (ΚΣ):		        		49,5   εκατ. €</a:t>
            </a:r>
          </a:p>
          <a:p>
            <a:pPr algn="just">
              <a:spcBef>
                <a:spcPts val="0"/>
              </a:spcBef>
            </a:pPr>
            <a:r>
              <a:rPr lang="el-GR" sz="1800" b="1" dirty="0"/>
              <a:t>Β.    ΕΞΕΙΔΙΚΕΥΣΗ</a:t>
            </a:r>
            <a:endParaRPr lang="el-GR" sz="1800" dirty="0"/>
          </a:p>
          <a:p>
            <a:pPr algn="just">
              <a:spcBef>
                <a:spcPts val="0"/>
              </a:spcBef>
            </a:pPr>
            <a:r>
              <a:rPr lang="el-GR" sz="1800" dirty="0"/>
              <a:t>        Έχει εξειδικευθεί το σύνολο του Άξονα Προτεραιότητας.</a:t>
            </a:r>
          </a:p>
          <a:p>
            <a:pPr algn="just">
              <a:spcBef>
                <a:spcPts val="0"/>
              </a:spcBef>
            </a:pPr>
            <a:r>
              <a:rPr lang="el-GR" sz="1800" b="1" dirty="0"/>
              <a:t>Γ.    ΠΡΟΣΚΛΗΣΕΙΣ</a:t>
            </a:r>
          </a:p>
          <a:p>
            <a:pPr algn="just">
              <a:spcBef>
                <a:spcPts val="0"/>
              </a:spcBef>
            </a:pPr>
            <a:r>
              <a:rPr lang="el-GR" sz="1800" dirty="0"/>
              <a:t>       Έχει εκδοθεί 1 πρόσκληση  συνολικής ΣΔΔ  41,5 εκατ. </a:t>
            </a:r>
            <a:r>
              <a:rPr lang="el-GR" sz="1800" dirty="0">
                <a:solidFill>
                  <a:srgbClr val="000000"/>
                </a:solidFill>
              </a:rPr>
              <a:t>€  .</a:t>
            </a:r>
          </a:p>
          <a:p>
            <a:pPr algn="just">
              <a:spcBef>
                <a:spcPts val="0"/>
              </a:spcBef>
            </a:pPr>
            <a:r>
              <a:rPr lang="el-GR" sz="1800" b="1" dirty="0"/>
              <a:t>Δ.   ΕΝΤΑΞΕΙΣ - ΝΟΜΙΚΕΣ ΔΕΣΜΕΥΣΕΙΣ - ΔΑΠΑΝΕΣ ΕΡΓΩΝ (έως 30-10-2017)</a:t>
            </a:r>
          </a:p>
          <a:p>
            <a:pPr algn="just">
              <a:spcBef>
                <a:spcPts val="0"/>
              </a:spcBef>
            </a:pPr>
            <a:endParaRPr lang="el-GR" sz="1800" b="1" dirty="0"/>
          </a:p>
          <a:p>
            <a:pPr algn="just">
              <a:spcBef>
                <a:spcPts val="0"/>
              </a:spcBef>
            </a:pPr>
            <a:endParaRPr lang="el-GR" sz="1800" b="1" dirty="0"/>
          </a:p>
          <a:p>
            <a:pPr algn="just">
              <a:spcBef>
                <a:spcPts val="0"/>
              </a:spcBef>
            </a:pPr>
            <a:endParaRPr lang="el-GR" sz="1800" b="1" dirty="0"/>
          </a:p>
          <a:p>
            <a:pPr algn="just">
              <a:spcBef>
                <a:spcPts val="0"/>
              </a:spcBef>
            </a:pPr>
            <a:endParaRPr lang="el-GR" sz="1800" b="1" dirty="0"/>
          </a:p>
          <a:p>
            <a:pPr algn="just">
              <a:spcBef>
                <a:spcPts val="0"/>
              </a:spcBef>
            </a:pPr>
            <a:endParaRPr lang="el-GR" sz="1800" b="1" dirty="0"/>
          </a:p>
          <a:p>
            <a:pPr algn="just">
              <a:spcBef>
                <a:spcPts val="0"/>
              </a:spcBef>
            </a:pPr>
            <a:endParaRPr lang="el-GR" sz="1800" b="1" dirty="0"/>
          </a:p>
          <a:p>
            <a:pPr algn="just">
              <a:spcBef>
                <a:spcPts val="0"/>
              </a:spcBef>
            </a:pPr>
            <a:endParaRPr lang="el-GR" sz="1800" b="1" dirty="0"/>
          </a:p>
          <a:p>
            <a:pPr algn="l">
              <a:spcBef>
                <a:spcPts val="0"/>
              </a:spcBef>
            </a:pPr>
            <a:endParaRPr lang="el-GR" sz="1800" dirty="0">
              <a:solidFill>
                <a:schemeClr val="tx1"/>
              </a:solidFill>
            </a:endParaRPr>
          </a:p>
        </p:txBody>
      </p:sp>
      <p:sp>
        <p:nvSpPr>
          <p:cNvPr id="8" name="Τίτλος 1"/>
          <p:cNvSpPr>
            <a:spLocks noGrp="1"/>
          </p:cNvSpPr>
          <p:nvPr>
            <p:ph type="ctrTitle"/>
          </p:nvPr>
        </p:nvSpPr>
        <p:spPr>
          <a:xfrm>
            <a:off x="35655" y="1268760"/>
            <a:ext cx="9144000" cy="432048"/>
          </a:xfrm>
        </p:spPr>
        <p:txBody>
          <a:bodyPr>
            <a:normAutofit fontScale="90000"/>
          </a:bodyPr>
          <a:lstStyle/>
          <a:p>
            <a:pPr algn="ctr"/>
            <a:r>
              <a:rPr lang="el-GR" sz="2400" dirty="0"/>
              <a:t>ΑΞΟΝΑΣ ΠΡΟΤΕΡΑΙΟΤΗΤΑΣ 05: </a:t>
            </a:r>
            <a:br>
              <a:rPr lang="el-GR" sz="2400" dirty="0"/>
            </a:br>
            <a:r>
              <a:rPr lang="el-GR" sz="2400" dirty="0"/>
              <a:t>ΠΕΡΙΦΕΡΕΙΑΚΗ ΚΙΝΗΤΙΚΟΤΗΤΑ ΚΑΙ ΣΥΝΔΕΣΙΜΟΤΗΤΑ ΝΗΣΙΩΤΙΚΩΝ ΚΑΙ ΑΠΟΜΑΚΡΥΣΜΕΝΩΝ ΠΕΡΙΟΧΩΝ</a:t>
            </a:r>
            <a:r>
              <a:rPr lang="en-US" sz="2400" dirty="0"/>
              <a:t> (</a:t>
            </a:r>
            <a:r>
              <a:rPr lang="el-GR" sz="2400" dirty="0"/>
              <a:t>ΕΤΠΑ)</a:t>
            </a:r>
          </a:p>
        </p:txBody>
      </p:sp>
      <p:graphicFrame>
        <p:nvGraphicFramePr>
          <p:cNvPr id="2" name="Πίνακας 1"/>
          <p:cNvGraphicFramePr>
            <a:graphicFrameLocks noGrp="1"/>
          </p:cNvGraphicFramePr>
          <p:nvPr>
            <p:extLst>
              <p:ext uri="{D42A27DB-BD31-4B8C-83A1-F6EECF244321}">
                <p14:modId xmlns:p14="http://schemas.microsoft.com/office/powerpoint/2010/main" val="1364572113"/>
              </p:ext>
            </p:extLst>
          </p:nvPr>
        </p:nvGraphicFramePr>
        <p:xfrm>
          <a:off x="1475656" y="4725144"/>
          <a:ext cx="6135370" cy="1219200"/>
        </p:xfrm>
        <a:graphic>
          <a:graphicData uri="http://schemas.openxmlformats.org/drawingml/2006/table">
            <a:tbl>
              <a:tblPr firstRow="1" firstCol="1" bandRow="1">
                <a:tableStyleId>{5C22544A-7EE6-4342-B048-85BDC9FD1C3A}</a:tableStyleId>
              </a:tblPr>
              <a:tblGrid>
                <a:gridCol w="1059180">
                  <a:extLst>
                    <a:ext uri="{9D8B030D-6E8A-4147-A177-3AD203B41FA5}">
                      <a16:colId xmlns:a16="http://schemas.microsoft.com/office/drawing/2014/main" val="20000"/>
                    </a:ext>
                  </a:extLst>
                </a:gridCol>
                <a:gridCol w="1619885">
                  <a:extLst>
                    <a:ext uri="{9D8B030D-6E8A-4147-A177-3AD203B41FA5}">
                      <a16:colId xmlns:a16="http://schemas.microsoft.com/office/drawing/2014/main" val="20001"/>
                    </a:ext>
                  </a:extLst>
                </a:gridCol>
                <a:gridCol w="1710055">
                  <a:extLst>
                    <a:ext uri="{9D8B030D-6E8A-4147-A177-3AD203B41FA5}">
                      <a16:colId xmlns:a16="http://schemas.microsoft.com/office/drawing/2014/main" val="20002"/>
                    </a:ext>
                  </a:extLst>
                </a:gridCol>
                <a:gridCol w="1746250">
                  <a:extLst>
                    <a:ext uri="{9D8B030D-6E8A-4147-A177-3AD203B41FA5}">
                      <a16:colId xmlns:a16="http://schemas.microsoft.com/office/drawing/2014/main" val="20003"/>
                    </a:ext>
                  </a:extLst>
                </a:gridCol>
              </a:tblGrid>
              <a:tr h="55632">
                <a:tc gridSpan="2">
                  <a:txBody>
                    <a:bodyPr/>
                    <a:lstStyle/>
                    <a:p>
                      <a:pPr algn="ctr">
                        <a:spcAft>
                          <a:spcPts val="0"/>
                        </a:spcAft>
                      </a:pPr>
                      <a:r>
                        <a:rPr lang="el-GR" sz="1600" dirty="0">
                          <a:effectLst/>
                        </a:rPr>
                        <a:t>Εντάξεις</a:t>
                      </a:r>
                      <a:endParaRPr lang="el-GR" sz="1600" dirty="0">
                        <a:effectLst/>
                        <a:latin typeface="Times New Roman"/>
                        <a:ea typeface="Times New Roman"/>
                      </a:endParaRPr>
                    </a:p>
                  </a:txBody>
                  <a:tcPr marL="68580" marR="68580" marT="0" marB="0" anchor="ctr"/>
                </a:tc>
                <a:tc hMerge="1">
                  <a:txBody>
                    <a:bodyPr/>
                    <a:lstStyle/>
                    <a:p>
                      <a:endParaRPr lang="el-GR"/>
                    </a:p>
                  </a:txBody>
                  <a:tcPr/>
                </a:tc>
                <a:tc>
                  <a:txBody>
                    <a:bodyPr/>
                    <a:lstStyle/>
                    <a:p>
                      <a:pPr algn="ctr">
                        <a:spcAft>
                          <a:spcPts val="0"/>
                        </a:spcAft>
                      </a:pPr>
                      <a:r>
                        <a:rPr lang="el-GR" sz="1600">
                          <a:effectLst/>
                        </a:rPr>
                        <a:t>Νομικές Δεσμεύσεις</a:t>
                      </a:r>
                      <a:endParaRPr lang="el-GR" sz="1600">
                        <a:effectLst/>
                        <a:latin typeface="Times New Roman"/>
                        <a:ea typeface="Times New Roman"/>
                      </a:endParaRPr>
                    </a:p>
                  </a:txBody>
                  <a:tcPr marL="68580" marR="68580" marT="0" marB="0" anchor="ctr"/>
                </a:tc>
                <a:tc>
                  <a:txBody>
                    <a:bodyPr/>
                    <a:lstStyle/>
                    <a:p>
                      <a:pPr algn="ctr">
                        <a:spcAft>
                          <a:spcPts val="0"/>
                        </a:spcAft>
                      </a:pPr>
                      <a:r>
                        <a:rPr lang="el-GR" sz="1600" dirty="0">
                          <a:effectLst/>
                        </a:rPr>
                        <a:t>Δαπάνες</a:t>
                      </a:r>
                    </a:p>
                    <a:p>
                      <a:pPr algn="ctr">
                        <a:spcAft>
                          <a:spcPts val="0"/>
                        </a:spcAft>
                      </a:pPr>
                      <a:endParaRPr lang="el-GR" sz="16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290830">
                <a:tc>
                  <a:txBody>
                    <a:bodyPr/>
                    <a:lstStyle/>
                    <a:p>
                      <a:pPr algn="ctr">
                        <a:spcAft>
                          <a:spcPts val="0"/>
                        </a:spcAft>
                      </a:pPr>
                      <a:r>
                        <a:rPr lang="el-GR" sz="1600">
                          <a:effectLst/>
                        </a:rPr>
                        <a:t>Πλήθος Πράξεων</a:t>
                      </a:r>
                      <a:endParaRPr lang="el-GR" sz="1600">
                        <a:effectLst/>
                        <a:latin typeface="Times New Roman"/>
                        <a:ea typeface="Times New Roman"/>
                      </a:endParaRPr>
                    </a:p>
                  </a:txBody>
                  <a:tcPr marL="68580" marR="68580" marT="0" marB="0" anchor="ctr"/>
                </a:tc>
                <a:tc>
                  <a:txBody>
                    <a:bodyPr/>
                    <a:lstStyle/>
                    <a:p>
                      <a:pPr algn="ctr">
                        <a:spcAft>
                          <a:spcPts val="0"/>
                        </a:spcAft>
                      </a:pPr>
                      <a:r>
                        <a:rPr lang="el-GR" sz="1600" dirty="0">
                          <a:effectLst/>
                        </a:rPr>
                        <a:t>Π/Υ</a:t>
                      </a:r>
                    </a:p>
                    <a:p>
                      <a:pPr algn="ctr">
                        <a:spcAft>
                          <a:spcPts val="0"/>
                        </a:spcAft>
                      </a:pPr>
                      <a:r>
                        <a:rPr lang="el-GR" sz="1600" dirty="0">
                          <a:effectLst/>
                        </a:rPr>
                        <a:t>ΣΔΔ</a:t>
                      </a:r>
                      <a:endParaRPr lang="el-GR" sz="1600" dirty="0">
                        <a:effectLst/>
                        <a:latin typeface="Times New Roman"/>
                        <a:ea typeface="Times New Roman"/>
                      </a:endParaRPr>
                    </a:p>
                  </a:txBody>
                  <a:tcPr marL="68580" marR="68580" marT="0" marB="0" anchor="ctr"/>
                </a:tc>
                <a:tc>
                  <a:txBody>
                    <a:bodyPr/>
                    <a:lstStyle/>
                    <a:p>
                      <a:pPr algn="ctr">
                        <a:spcAft>
                          <a:spcPts val="0"/>
                        </a:spcAft>
                      </a:pPr>
                      <a:r>
                        <a:rPr lang="el-GR" sz="1600" dirty="0">
                          <a:effectLst/>
                        </a:rPr>
                        <a:t>Π/Υ</a:t>
                      </a:r>
                    </a:p>
                    <a:p>
                      <a:pPr algn="ctr">
                        <a:spcAft>
                          <a:spcPts val="0"/>
                        </a:spcAft>
                      </a:pPr>
                      <a:r>
                        <a:rPr lang="el-GR" sz="1600" dirty="0">
                          <a:effectLst/>
                        </a:rPr>
                        <a:t>ΣΔΔ</a:t>
                      </a:r>
                      <a:endParaRPr lang="el-GR" sz="1600" dirty="0">
                        <a:effectLst/>
                        <a:latin typeface="Times New Roman"/>
                        <a:ea typeface="Times New Roman"/>
                      </a:endParaRPr>
                    </a:p>
                  </a:txBody>
                  <a:tcPr marL="68580" marR="68580" marT="0" marB="0" anchor="ctr"/>
                </a:tc>
                <a:tc>
                  <a:txBody>
                    <a:bodyPr/>
                    <a:lstStyle/>
                    <a:p>
                      <a:pPr algn="ctr">
                        <a:spcAft>
                          <a:spcPts val="0"/>
                        </a:spcAft>
                      </a:pPr>
                      <a:r>
                        <a:rPr lang="el-GR" sz="1600" dirty="0">
                          <a:effectLst/>
                        </a:rPr>
                        <a:t>ΣΔΔ</a:t>
                      </a:r>
                      <a:endParaRPr lang="el-GR" sz="1600" dirty="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r h="179705">
                <a:tc>
                  <a:txBody>
                    <a:bodyPr/>
                    <a:lstStyle/>
                    <a:p>
                      <a:pPr algn="ctr">
                        <a:spcAft>
                          <a:spcPts val="0"/>
                        </a:spcAft>
                      </a:pPr>
                      <a:r>
                        <a:rPr lang="el-GR" sz="1600" dirty="0">
                          <a:effectLst/>
                          <a:latin typeface="+mn-lt"/>
                          <a:ea typeface="+mn-ea"/>
                        </a:rPr>
                        <a:t>1</a:t>
                      </a:r>
                      <a:endParaRPr lang="el-GR" sz="1600" dirty="0">
                        <a:effectLst/>
                        <a:latin typeface="Times New Roman"/>
                        <a:ea typeface="Times New Roman"/>
                      </a:endParaRPr>
                    </a:p>
                  </a:txBody>
                  <a:tcPr marL="68580" marR="68580" marT="0" marB="0" anchor="ctr"/>
                </a:tc>
                <a:tc>
                  <a:txBody>
                    <a:bodyPr/>
                    <a:lstStyle/>
                    <a:p>
                      <a:pPr algn="ctr">
                        <a:spcAft>
                          <a:spcPts val="0"/>
                        </a:spcAft>
                      </a:pPr>
                      <a:r>
                        <a:rPr lang="el-GR" sz="1600" dirty="0">
                          <a:effectLst/>
                        </a:rPr>
                        <a:t>44,6</a:t>
                      </a:r>
                      <a:endParaRPr lang="el-GR" sz="1600" dirty="0">
                        <a:effectLst/>
                        <a:latin typeface="Times New Roman"/>
                        <a:ea typeface="Times New Roman"/>
                      </a:endParaRPr>
                    </a:p>
                  </a:txBody>
                  <a:tcPr marL="68580" marR="68580" marT="0" marB="0" anchor="ctr"/>
                </a:tc>
                <a:tc>
                  <a:txBody>
                    <a:bodyPr/>
                    <a:lstStyle/>
                    <a:p>
                      <a:pPr algn="ctr">
                        <a:spcAft>
                          <a:spcPts val="0"/>
                        </a:spcAft>
                      </a:pPr>
                      <a:r>
                        <a:rPr lang="el-GR" sz="1600" dirty="0">
                          <a:effectLst/>
                        </a:rPr>
                        <a:t>40,6</a:t>
                      </a:r>
                      <a:endParaRPr lang="el-GR" sz="1600" dirty="0">
                        <a:effectLst/>
                        <a:latin typeface="Times New Roman"/>
                        <a:ea typeface="Times New Roman"/>
                      </a:endParaRPr>
                    </a:p>
                  </a:txBody>
                  <a:tcPr marL="68580" marR="68580" marT="0" marB="0" anchor="ctr"/>
                </a:tc>
                <a:tc>
                  <a:txBody>
                    <a:bodyPr/>
                    <a:lstStyle/>
                    <a:p>
                      <a:pPr algn="ctr">
                        <a:spcAft>
                          <a:spcPts val="0"/>
                        </a:spcAft>
                      </a:pPr>
                      <a:r>
                        <a:rPr lang="el-GR" sz="1600" dirty="0">
                          <a:effectLst/>
                        </a:rPr>
                        <a:t>8,6</a:t>
                      </a:r>
                      <a:endParaRPr lang="el-GR" sz="1600" dirty="0">
                        <a:effectLst/>
                        <a:latin typeface="Times New Roman"/>
                        <a:ea typeface="Times New Roman"/>
                      </a:endParaRPr>
                    </a:p>
                  </a:txBody>
                  <a:tcPr marL="68580" marR="68580" marT="0"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577288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Υπότιτλος 4"/>
          <p:cNvSpPr>
            <a:spLocks noGrp="1"/>
          </p:cNvSpPr>
          <p:nvPr>
            <p:ph type="subTitle" idx="1"/>
          </p:nvPr>
        </p:nvSpPr>
        <p:spPr>
          <a:xfrm>
            <a:off x="755576" y="2420888"/>
            <a:ext cx="8064896" cy="3960440"/>
          </a:xfrm>
        </p:spPr>
        <p:txBody>
          <a:bodyPr>
            <a:noAutofit/>
          </a:bodyPr>
          <a:lstStyle/>
          <a:p>
            <a:pPr algn="l"/>
            <a:r>
              <a:rPr lang="el-GR" sz="1800" b="1" dirty="0"/>
              <a:t>Νέο Έργο : "Κατασκευή - αναβάθμιση του οδικού άξονα Καλλονής - </a:t>
            </a:r>
            <a:r>
              <a:rPr lang="el-GR" sz="1800" b="1" dirty="0" err="1"/>
              <a:t>Σιγρίου</a:t>
            </a:r>
            <a:r>
              <a:rPr lang="el-GR" sz="1800" b="1" dirty="0"/>
              <a:t>   Λέσβου"</a:t>
            </a:r>
          </a:p>
          <a:p>
            <a:pPr algn="just">
              <a:spcBef>
                <a:spcPts val="0"/>
              </a:spcBef>
              <a:spcAft>
                <a:spcPts val="0"/>
              </a:spcAft>
            </a:pPr>
            <a:r>
              <a:rPr lang="el-GR" sz="1800" dirty="0"/>
              <a:t>Επιλέξιμου Π/Υ   44,6 εκατ €,  </a:t>
            </a:r>
          </a:p>
          <a:p>
            <a:pPr algn="just">
              <a:spcBef>
                <a:spcPts val="0"/>
              </a:spcBef>
              <a:spcAft>
                <a:spcPts val="0"/>
              </a:spcAft>
            </a:pPr>
            <a:r>
              <a:rPr lang="el-GR" sz="1800" u="sng" dirty="0"/>
              <a:t>Αντικείμενο</a:t>
            </a:r>
            <a:r>
              <a:rPr lang="el-GR" sz="1800" dirty="0"/>
              <a:t> :  Αναβάθμιση  οδικού άξονα επί μήκους 46,7  χλμ, </a:t>
            </a:r>
          </a:p>
          <a:p>
            <a:pPr algn="just">
              <a:spcBef>
                <a:spcPts val="0"/>
              </a:spcBef>
              <a:spcAft>
                <a:spcPts val="0"/>
              </a:spcAft>
            </a:pPr>
            <a:r>
              <a:rPr lang="el-GR" sz="1800" u="sng" dirty="0"/>
              <a:t>Ποσοστό υλοποίησης  </a:t>
            </a:r>
            <a:r>
              <a:rPr lang="el-GR" sz="1800" dirty="0"/>
              <a:t>: 26% του έργου.</a:t>
            </a:r>
          </a:p>
          <a:p>
            <a:pPr algn="l">
              <a:spcBef>
                <a:spcPts val="0"/>
              </a:spcBef>
              <a:spcAft>
                <a:spcPts val="0"/>
              </a:spcAft>
            </a:pPr>
            <a:endParaRPr lang="el-GR" sz="1800" dirty="0"/>
          </a:p>
          <a:p>
            <a:pPr algn="l">
              <a:spcBef>
                <a:spcPts val="0"/>
              </a:spcBef>
              <a:spcAft>
                <a:spcPts val="0"/>
              </a:spcAft>
            </a:pPr>
            <a:endParaRPr lang="el-GR" sz="1800" dirty="0"/>
          </a:p>
          <a:p>
            <a:pPr algn="l"/>
            <a:endParaRPr lang="el-GR" sz="1800" dirty="0"/>
          </a:p>
        </p:txBody>
      </p:sp>
      <p:sp>
        <p:nvSpPr>
          <p:cNvPr id="8" name="Τίτλος 1"/>
          <p:cNvSpPr>
            <a:spLocks noGrp="1"/>
          </p:cNvSpPr>
          <p:nvPr>
            <p:ph type="ctrTitle"/>
          </p:nvPr>
        </p:nvSpPr>
        <p:spPr>
          <a:xfrm>
            <a:off x="35655" y="1268760"/>
            <a:ext cx="9144000" cy="432048"/>
          </a:xfrm>
        </p:spPr>
        <p:txBody>
          <a:bodyPr>
            <a:normAutofit fontScale="90000"/>
          </a:bodyPr>
          <a:lstStyle/>
          <a:p>
            <a:pPr algn="ctr"/>
            <a:r>
              <a:rPr lang="el-GR" sz="2400" dirty="0"/>
              <a:t>ΑΞΟΝΑΣ ΠΡΟΤΕΡΑΙΟΤΗΤΑΣ 05: </a:t>
            </a:r>
            <a:br>
              <a:rPr lang="el-GR" sz="2400" dirty="0"/>
            </a:br>
            <a:r>
              <a:rPr lang="el-GR" sz="2400" dirty="0"/>
              <a:t>ΠΕΡΙΦΕΡΕΙΑΚΗ ΚΙΝΗΤΙΚΟΤΗΤΑ ΚΑΙ ΣΥΝΔΕΣΙΜΟΤΗΤΑ ΝΗΣΙΩΤΙΚΩΝ ΚΑΙ ΑΠΟΜΑΚΡΥΣΜΕΝΩΝ ΠΕΡΙΟΧΩΝ </a:t>
            </a:r>
            <a:r>
              <a:rPr lang="en-US" sz="2400" dirty="0"/>
              <a:t>(</a:t>
            </a:r>
            <a:r>
              <a:rPr lang="el-GR" sz="2400" dirty="0"/>
              <a:t>ΕΤΠΑ)</a:t>
            </a:r>
          </a:p>
        </p:txBody>
      </p:sp>
    </p:spTree>
    <p:extLst>
      <p:ext uri="{BB962C8B-B14F-4D97-AF65-F5344CB8AC3E}">
        <p14:creationId xmlns:p14="http://schemas.microsoft.com/office/powerpoint/2010/main" val="35955358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Υπότιτλος 4"/>
          <p:cNvSpPr>
            <a:spLocks noGrp="1"/>
          </p:cNvSpPr>
          <p:nvPr>
            <p:ph type="subTitle" idx="1"/>
          </p:nvPr>
        </p:nvSpPr>
        <p:spPr>
          <a:xfrm>
            <a:off x="755576" y="2276872"/>
            <a:ext cx="8136904" cy="4104456"/>
          </a:xfrm>
        </p:spPr>
        <p:txBody>
          <a:bodyPr>
            <a:noAutofit/>
          </a:bodyPr>
          <a:lstStyle/>
          <a:p>
            <a:pPr algn="just">
              <a:spcBef>
                <a:spcPts val="0"/>
              </a:spcBef>
            </a:pPr>
            <a:r>
              <a:rPr lang="el-GR" sz="1800" b="1" dirty="0"/>
              <a:t>Α.   ΤΑΥΤΟΤΗΤΑ ΑΞΟΝΑ</a:t>
            </a:r>
          </a:p>
          <a:p>
            <a:pPr algn="just">
              <a:spcBef>
                <a:spcPts val="0"/>
              </a:spcBef>
            </a:pPr>
            <a:r>
              <a:rPr lang="el-GR" sz="1800" dirty="0"/>
              <a:t>Χρηματοδότηση </a:t>
            </a:r>
          </a:p>
          <a:p>
            <a:pPr algn="just">
              <a:spcBef>
                <a:spcPts val="0"/>
              </a:spcBef>
            </a:pPr>
            <a:r>
              <a:rPr lang="el-GR" sz="1800" dirty="0"/>
              <a:t>       Συγχρηματοδοτούμενη Δημόσια Δαπάνη (ΣΔΔ):   	58,9  εκατ. €</a:t>
            </a:r>
          </a:p>
          <a:p>
            <a:pPr algn="just">
              <a:spcBef>
                <a:spcPts val="0"/>
              </a:spcBef>
            </a:pPr>
            <a:r>
              <a:rPr lang="el-GR" sz="1800" dirty="0"/>
              <a:t>       Κοινοτική Συνδρομή (ΚΣ):		        		50,0   εκατ. €</a:t>
            </a:r>
          </a:p>
          <a:p>
            <a:pPr algn="just">
              <a:spcBef>
                <a:spcPts val="0"/>
              </a:spcBef>
            </a:pPr>
            <a:r>
              <a:rPr lang="el-GR" sz="1800" b="1" dirty="0"/>
              <a:t>Β.    ΕΞΕΙΔΙΚΕΥΣΗ</a:t>
            </a:r>
            <a:endParaRPr lang="el-GR" sz="1800" dirty="0"/>
          </a:p>
          <a:p>
            <a:pPr algn="just">
              <a:spcBef>
                <a:spcPts val="0"/>
              </a:spcBef>
            </a:pPr>
            <a:r>
              <a:rPr lang="el-GR" sz="1800" dirty="0"/>
              <a:t>        Έχει εξειδικευθεί το σύνολο του Άξονα Προτεραιότητας.</a:t>
            </a:r>
          </a:p>
          <a:p>
            <a:pPr algn="just">
              <a:spcBef>
                <a:spcPts val="0"/>
              </a:spcBef>
            </a:pPr>
            <a:r>
              <a:rPr lang="el-GR" sz="1800" b="1" dirty="0"/>
              <a:t>Γ.    ΠΡΟΣΚΛΗΣΕΙΣ</a:t>
            </a:r>
          </a:p>
          <a:p>
            <a:pPr algn="just">
              <a:spcBef>
                <a:spcPts val="0"/>
              </a:spcBef>
            </a:pPr>
            <a:r>
              <a:rPr lang="el-GR" sz="1800" dirty="0"/>
              <a:t>       Έχουν εκδοθεί 2 προσκλήσεις  συνολικής ΣΔΔ  58,9 εκατ. </a:t>
            </a:r>
            <a:r>
              <a:rPr lang="el-GR" sz="1800" dirty="0">
                <a:solidFill>
                  <a:srgbClr val="000000"/>
                </a:solidFill>
              </a:rPr>
              <a:t>€  .</a:t>
            </a:r>
          </a:p>
          <a:p>
            <a:pPr algn="just">
              <a:spcBef>
                <a:spcPts val="0"/>
              </a:spcBef>
            </a:pPr>
            <a:endParaRPr lang="el-GR" sz="1800" dirty="0">
              <a:solidFill>
                <a:srgbClr val="000000"/>
              </a:solidFill>
            </a:endParaRPr>
          </a:p>
          <a:p>
            <a:pPr algn="just">
              <a:spcBef>
                <a:spcPts val="0"/>
              </a:spcBef>
            </a:pPr>
            <a:r>
              <a:rPr lang="el-GR" sz="1800" b="1" dirty="0"/>
              <a:t>Δ.   ΕΝΤΑΞΕΙΣ - ΝΟΜΙΚΕΣ ΔΕΣΜΕΥΣΕΙΣ - ΔΑΠΑΝΕΣ ΕΡΓΩΝ (έως 30-10-2017)</a:t>
            </a:r>
          </a:p>
          <a:p>
            <a:pPr algn="just">
              <a:spcBef>
                <a:spcPts val="0"/>
              </a:spcBef>
            </a:pPr>
            <a:endParaRPr lang="el-GR" sz="1800" b="1" dirty="0"/>
          </a:p>
          <a:p>
            <a:pPr algn="just">
              <a:spcBef>
                <a:spcPts val="0"/>
              </a:spcBef>
            </a:pPr>
            <a:endParaRPr lang="el-GR" sz="1800" b="1" dirty="0"/>
          </a:p>
          <a:p>
            <a:pPr algn="just">
              <a:spcBef>
                <a:spcPts val="0"/>
              </a:spcBef>
            </a:pPr>
            <a:endParaRPr lang="el-GR" sz="1800" b="1" dirty="0"/>
          </a:p>
          <a:p>
            <a:pPr algn="just">
              <a:spcBef>
                <a:spcPts val="0"/>
              </a:spcBef>
            </a:pPr>
            <a:endParaRPr lang="el-GR" sz="1800" b="1" dirty="0"/>
          </a:p>
          <a:p>
            <a:pPr algn="just">
              <a:spcBef>
                <a:spcPts val="0"/>
              </a:spcBef>
            </a:pPr>
            <a:endParaRPr lang="el-GR" sz="1800" b="1" dirty="0"/>
          </a:p>
          <a:p>
            <a:pPr algn="just">
              <a:spcBef>
                <a:spcPts val="0"/>
              </a:spcBef>
            </a:pPr>
            <a:endParaRPr lang="el-GR" sz="1800" b="1" dirty="0"/>
          </a:p>
          <a:p>
            <a:pPr algn="just">
              <a:spcBef>
                <a:spcPts val="0"/>
              </a:spcBef>
            </a:pPr>
            <a:endParaRPr lang="el-GR" sz="1800" b="1" dirty="0"/>
          </a:p>
          <a:p>
            <a:pPr algn="l">
              <a:spcBef>
                <a:spcPts val="0"/>
              </a:spcBef>
            </a:pPr>
            <a:endParaRPr lang="el-GR" sz="1800" dirty="0">
              <a:solidFill>
                <a:schemeClr val="tx1"/>
              </a:solidFill>
            </a:endParaRPr>
          </a:p>
        </p:txBody>
      </p:sp>
      <p:sp>
        <p:nvSpPr>
          <p:cNvPr id="8" name="Τίτλος 1"/>
          <p:cNvSpPr>
            <a:spLocks noGrp="1"/>
          </p:cNvSpPr>
          <p:nvPr>
            <p:ph type="ctrTitle"/>
          </p:nvPr>
        </p:nvSpPr>
        <p:spPr>
          <a:xfrm>
            <a:off x="35655" y="1268760"/>
            <a:ext cx="9144000" cy="648072"/>
          </a:xfrm>
        </p:spPr>
        <p:txBody>
          <a:bodyPr>
            <a:normAutofit fontScale="90000"/>
          </a:bodyPr>
          <a:lstStyle/>
          <a:p>
            <a:pPr algn="ctr"/>
            <a:r>
              <a:rPr lang="el-GR" sz="2400" dirty="0"/>
              <a:t>ΑΞΟΝΑΣ ΠΡΟΤΕΡΑΙΟΤΗΤΑΣ 06: </a:t>
            </a:r>
            <a:br>
              <a:rPr lang="el-GR" sz="2400" dirty="0"/>
            </a:br>
            <a:r>
              <a:rPr lang="el-GR" sz="2400" dirty="0"/>
              <a:t>ΘΑΛΑΣΣΙΕΣ ΜΕΤΑΦΟΡΙΚΕΣ ΥΠΟΔΟΜΕΣ ΚΑΙ ΑΣΦΑΛΕΙΑ ΝΑΥΣΙΠΛΟΪΑΣ (ΤΣ)</a:t>
            </a:r>
          </a:p>
        </p:txBody>
      </p:sp>
      <p:graphicFrame>
        <p:nvGraphicFramePr>
          <p:cNvPr id="2" name="Πίνακας 1"/>
          <p:cNvGraphicFramePr>
            <a:graphicFrameLocks noGrp="1"/>
          </p:cNvGraphicFramePr>
          <p:nvPr>
            <p:extLst>
              <p:ext uri="{D42A27DB-BD31-4B8C-83A1-F6EECF244321}">
                <p14:modId xmlns:p14="http://schemas.microsoft.com/office/powerpoint/2010/main" val="136139884"/>
              </p:ext>
            </p:extLst>
          </p:nvPr>
        </p:nvGraphicFramePr>
        <p:xfrm>
          <a:off x="1475656" y="5013176"/>
          <a:ext cx="6135370" cy="1219200"/>
        </p:xfrm>
        <a:graphic>
          <a:graphicData uri="http://schemas.openxmlformats.org/drawingml/2006/table">
            <a:tbl>
              <a:tblPr firstRow="1" firstCol="1" bandRow="1">
                <a:tableStyleId>{5C22544A-7EE6-4342-B048-85BDC9FD1C3A}</a:tableStyleId>
              </a:tblPr>
              <a:tblGrid>
                <a:gridCol w="1059180">
                  <a:extLst>
                    <a:ext uri="{9D8B030D-6E8A-4147-A177-3AD203B41FA5}">
                      <a16:colId xmlns:a16="http://schemas.microsoft.com/office/drawing/2014/main" val="20000"/>
                    </a:ext>
                  </a:extLst>
                </a:gridCol>
                <a:gridCol w="1619885">
                  <a:extLst>
                    <a:ext uri="{9D8B030D-6E8A-4147-A177-3AD203B41FA5}">
                      <a16:colId xmlns:a16="http://schemas.microsoft.com/office/drawing/2014/main" val="20001"/>
                    </a:ext>
                  </a:extLst>
                </a:gridCol>
                <a:gridCol w="1710055">
                  <a:extLst>
                    <a:ext uri="{9D8B030D-6E8A-4147-A177-3AD203B41FA5}">
                      <a16:colId xmlns:a16="http://schemas.microsoft.com/office/drawing/2014/main" val="20002"/>
                    </a:ext>
                  </a:extLst>
                </a:gridCol>
                <a:gridCol w="1746250">
                  <a:extLst>
                    <a:ext uri="{9D8B030D-6E8A-4147-A177-3AD203B41FA5}">
                      <a16:colId xmlns:a16="http://schemas.microsoft.com/office/drawing/2014/main" val="20003"/>
                    </a:ext>
                  </a:extLst>
                </a:gridCol>
              </a:tblGrid>
              <a:tr h="199648">
                <a:tc gridSpan="2">
                  <a:txBody>
                    <a:bodyPr/>
                    <a:lstStyle/>
                    <a:p>
                      <a:pPr algn="ctr">
                        <a:spcAft>
                          <a:spcPts val="0"/>
                        </a:spcAft>
                      </a:pPr>
                      <a:r>
                        <a:rPr lang="el-GR" sz="1600" dirty="0">
                          <a:effectLst/>
                        </a:rPr>
                        <a:t>Εντάξεις</a:t>
                      </a:r>
                      <a:endParaRPr lang="el-GR" sz="1600" dirty="0">
                        <a:effectLst/>
                        <a:latin typeface="Times New Roman"/>
                        <a:ea typeface="Times New Roman"/>
                      </a:endParaRPr>
                    </a:p>
                  </a:txBody>
                  <a:tcPr marL="68580" marR="68580" marT="0" marB="0" anchor="ctr"/>
                </a:tc>
                <a:tc hMerge="1">
                  <a:txBody>
                    <a:bodyPr/>
                    <a:lstStyle/>
                    <a:p>
                      <a:endParaRPr lang="el-GR"/>
                    </a:p>
                  </a:txBody>
                  <a:tcPr/>
                </a:tc>
                <a:tc>
                  <a:txBody>
                    <a:bodyPr/>
                    <a:lstStyle/>
                    <a:p>
                      <a:pPr algn="ctr">
                        <a:spcAft>
                          <a:spcPts val="0"/>
                        </a:spcAft>
                      </a:pPr>
                      <a:r>
                        <a:rPr lang="el-GR" sz="1600">
                          <a:effectLst/>
                        </a:rPr>
                        <a:t>Νομικές Δεσμεύσεις</a:t>
                      </a:r>
                      <a:endParaRPr lang="el-GR" sz="1600">
                        <a:effectLst/>
                        <a:latin typeface="Times New Roman"/>
                        <a:ea typeface="Times New Roman"/>
                      </a:endParaRPr>
                    </a:p>
                  </a:txBody>
                  <a:tcPr marL="68580" marR="68580" marT="0" marB="0" anchor="ctr"/>
                </a:tc>
                <a:tc>
                  <a:txBody>
                    <a:bodyPr/>
                    <a:lstStyle/>
                    <a:p>
                      <a:pPr algn="ctr">
                        <a:spcAft>
                          <a:spcPts val="0"/>
                        </a:spcAft>
                      </a:pPr>
                      <a:r>
                        <a:rPr lang="el-GR" sz="1600" dirty="0">
                          <a:effectLst/>
                        </a:rPr>
                        <a:t>Δαπάνες</a:t>
                      </a:r>
                    </a:p>
                    <a:p>
                      <a:pPr algn="ctr">
                        <a:spcAft>
                          <a:spcPts val="0"/>
                        </a:spcAft>
                      </a:pPr>
                      <a:endParaRPr lang="el-GR" sz="16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290830">
                <a:tc>
                  <a:txBody>
                    <a:bodyPr/>
                    <a:lstStyle/>
                    <a:p>
                      <a:pPr algn="ctr">
                        <a:spcAft>
                          <a:spcPts val="0"/>
                        </a:spcAft>
                      </a:pPr>
                      <a:r>
                        <a:rPr lang="el-GR" sz="1600">
                          <a:effectLst/>
                        </a:rPr>
                        <a:t>Πλήθος Πράξεων</a:t>
                      </a:r>
                      <a:endParaRPr lang="el-GR" sz="1600">
                        <a:effectLst/>
                        <a:latin typeface="Times New Roman"/>
                        <a:ea typeface="Times New Roman"/>
                      </a:endParaRPr>
                    </a:p>
                  </a:txBody>
                  <a:tcPr marL="68580" marR="68580" marT="0" marB="0" anchor="ctr"/>
                </a:tc>
                <a:tc>
                  <a:txBody>
                    <a:bodyPr/>
                    <a:lstStyle/>
                    <a:p>
                      <a:pPr algn="ctr">
                        <a:spcAft>
                          <a:spcPts val="0"/>
                        </a:spcAft>
                      </a:pPr>
                      <a:r>
                        <a:rPr lang="el-GR" sz="1600" dirty="0">
                          <a:effectLst/>
                        </a:rPr>
                        <a:t>Π/Υ</a:t>
                      </a:r>
                    </a:p>
                    <a:p>
                      <a:pPr algn="ctr">
                        <a:spcAft>
                          <a:spcPts val="0"/>
                        </a:spcAft>
                      </a:pPr>
                      <a:r>
                        <a:rPr lang="el-GR" sz="1600" dirty="0">
                          <a:effectLst/>
                        </a:rPr>
                        <a:t>ΣΔΔ</a:t>
                      </a:r>
                      <a:endParaRPr lang="el-GR" sz="1600" dirty="0">
                        <a:effectLst/>
                        <a:latin typeface="Times New Roman"/>
                        <a:ea typeface="Times New Roman"/>
                      </a:endParaRPr>
                    </a:p>
                  </a:txBody>
                  <a:tcPr marL="68580" marR="68580" marT="0" marB="0" anchor="ctr"/>
                </a:tc>
                <a:tc>
                  <a:txBody>
                    <a:bodyPr/>
                    <a:lstStyle/>
                    <a:p>
                      <a:pPr algn="ctr">
                        <a:spcAft>
                          <a:spcPts val="0"/>
                        </a:spcAft>
                      </a:pPr>
                      <a:r>
                        <a:rPr lang="el-GR" sz="1600" dirty="0">
                          <a:effectLst/>
                        </a:rPr>
                        <a:t>Π/Υ</a:t>
                      </a:r>
                    </a:p>
                    <a:p>
                      <a:pPr algn="ctr">
                        <a:spcAft>
                          <a:spcPts val="0"/>
                        </a:spcAft>
                      </a:pPr>
                      <a:r>
                        <a:rPr lang="el-GR" sz="1600" dirty="0">
                          <a:effectLst/>
                        </a:rPr>
                        <a:t>ΣΔΔ</a:t>
                      </a:r>
                      <a:endParaRPr lang="el-GR" sz="1600" dirty="0">
                        <a:effectLst/>
                        <a:latin typeface="Times New Roman"/>
                        <a:ea typeface="Times New Roman"/>
                      </a:endParaRPr>
                    </a:p>
                  </a:txBody>
                  <a:tcPr marL="68580" marR="68580" marT="0" marB="0" anchor="ctr"/>
                </a:tc>
                <a:tc>
                  <a:txBody>
                    <a:bodyPr/>
                    <a:lstStyle/>
                    <a:p>
                      <a:pPr algn="ctr">
                        <a:spcAft>
                          <a:spcPts val="0"/>
                        </a:spcAft>
                      </a:pPr>
                      <a:r>
                        <a:rPr lang="el-GR" sz="1600" dirty="0">
                          <a:effectLst/>
                        </a:rPr>
                        <a:t>ΣΔΔ</a:t>
                      </a:r>
                      <a:endParaRPr lang="el-GR" sz="1600" dirty="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r h="179705">
                <a:tc>
                  <a:txBody>
                    <a:bodyPr/>
                    <a:lstStyle/>
                    <a:p>
                      <a:pPr algn="ctr">
                        <a:spcAft>
                          <a:spcPts val="0"/>
                        </a:spcAft>
                      </a:pPr>
                      <a:r>
                        <a:rPr lang="el-GR" sz="1600" dirty="0">
                          <a:effectLst/>
                          <a:latin typeface="+mn-lt"/>
                          <a:ea typeface="+mn-ea"/>
                        </a:rPr>
                        <a:t>2</a:t>
                      </a:r>
                      <a:endParaRPr lang="el-GR" sz="1600" dirty="0">
                        <a:effectLst/>
                        <a:latin typeface="Times New Roman"/>
                        <a:ea typeface="Times New Roman"/>
                      </a:endParaRPr>
                    </a:p>
                  </a:txBody>
                  <a:tcPr marL="68580" marR="68580" marT="0" marB="0" anchor="ctr"/>
                </a:tc>
                <a:tc>
                  <a:txBody>
                    <a:bodyPr/>
                    <a:lstStyle/>
                    <a:p>
                      <a:pPr algn="ctr">
                        <a:spcAft>
                          <a:spcPts val="0"/>
                        </a:spcAft>
                      </a:pPr>
                      <a:r>
                        <a:rPr lang="el-GR" sz="1600" dirty="0">
                          <a:effectLst/>
                        </a:rPr>
                        <a:t>25,5</a:t>
                      </a:r>
                      <a:endParaRPr lang="el-GR" sz="1600" dirty="0">
                        <a:effectLst/>
                        <a:latin typeface="Times New Roman"/>
                        <a:ea typeface="Times New Roman"/>
                      </a:endParaRPr>
                    </a:p>
                  </a:txBody>
                  <a:tcPr marL="68580" marR="68580" marT="0" marB="0" anchor="ctr"/>
                </a:tc>
                <a:tc>
                  <a:txBody>
                    <a:bodyPr/>
                    <a:lstStyle/>
                    <a:p>
                      <a:pPr algn="ctr">
                        <a:spcAft>
                          <a:spcPts val="0"/>
                        </a:spcAft>
                      </a:pPr>
                      <a:r>
                        <a:rPr lang="el-GR" sz="1600" dirty="0">
                          <a:effectLst/>
                        </a:rPr>
                        <a:t>18,1</a:t>
                      </a:r>
                      <a:endParaRPr lang="el-GR" sz="1600" dirty="0">
                        <a:effectLst/>
                        <a:latin typeface="Times New Roman"/>
                        <a:ea typeface="Times New Roman"/>
                      </a:endParaRPr>
                    </a:p>
                  </a:txBody>
                  <a:tcPr marL="68580" marR="68580" marT="0" marB="0" anchor="ctr"/>
                </a:tc>
                <a:tc>
                  <a:txBody>
                    <a:bodyPr/>
                    <a:lstStyle/>
                    <a:p>
                      <a:pPr algn="ctr">
                        <a:spcAft>
                          <a:spcPts val="0"/>
                        </a:spcAft>
                      </a:pPr>
                      <a:r>
                        <a:rPr lang="el-GR" sz="1600" dirty="0">
                          <a:effectLst/>
                        </a:rPr>
                        <a:t>6,8</a:t>
                      </a:r>
                      <a:endParaRPr lang="el-GR" sz="1600" dirty="0">
                        <a:effectLst/>
                        <a:latin typeface="Times New Roman"/>
                        <a:ea typeface="Times New Roman"/>
                      </a:endParaRPr>
                    </a:p>
                  </a:txBody>
                  <a:tcPr marL="68580" marR="68580" marT="0"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50440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Υπότιτλος 4"/>
          <p:cNvSpPr>
            <a:spLocks noGrp="1"/>
          </p:cNvSpPr>
          <p:nvPr>
            <p:ph type="subTitle" idx="1"/>
          </p:nvPr>
        </p:nvSpPr>
        <p:spPr>
          <a:xfrm>
            <a:off x="755576" y="1988840"/>
            <a:ext cx="8136904" cy="4536504"/>
          </a:xfrm>
        </p:spPr>
        <p:txBody>
          <a:bodyPr>
            <a:noAutofit/>
          </a:bodyPr>
          <a:lstStyle/>
          <a:p>
            <a:pPr algn="l">
              <a:spcBef>
                <a:spcPts val="0"/>
              </a:spcBef>
            </a:pPr>
            <a:r>
              <a:rPr lang="el-GR" sz="1600" b="1" dirty="0" err="1"/>
              <a:t>Τμηματοποιημένο</a:t>
            </a:r>
            <a:r>
              <a:rPr lang="el-GR" sz="1600" b="1" dirty="0"/>
              <a:t> Έργο  : Νέος Λιμένας Πατρών 3α Τμήμα Α΄ Φάσης - Φάση Α2΄</a:t>
            </a:r>
            <a:r>
              <a:rPr lang="el-GR" sz="1600" dirty="0"/>
              <a:t>	</a:t>
            </a:r>
          </a:p>
          <a:p>
            <a:pPr algn="just">
              <a:spcBef>
                <a:spcPts val="0"/>
              </a:spcBef>
              <a:spcAft>
                <a:spcPts val="0"/>
              </a:spcAft>
            </a:pPr>
            <a:r>
              <a:rPr lang="el-GR" sz="1600" dirty="0"/>
              <a:t>Επιλέξιμου Π/Υ 51,4  εκατ €,  (Α’ Φάση Π/Υ 33,1 εκατ € - Β’ Φάση Π/Υ 18,3 εκατ €)</a:t>
            </a:r>
          </a:p>
          <a:p>
            <a:pPr algn="just">
              <a:spcBef>
                <a:spcPts val="0"/>
              </a:spcBef>
              <a:spcAft>
                <a:spcPts val="0"/>
              </a:spcAft>
            </a:pPr>
            <a:r>
              <a:rPr lang="el-GR" sz="1600" u="sng" dirty="0"/>
              <a:t>Αντικείμενο</a:t>
            </a:r>
            <a:r>
              <a:rPr lang="el-GR" sz="1600" dirty="0"/>
              <a:t> : στην κατασκευή της 5ης </a:t>
            </a:r>
            <a:r>
              <a:rPr lang="el-GR" sz="1600" dirty="0" err="1"/>
              <a:t>νηοδόχου</a:t>
            </a:r>
            <a:r>
              <a:rPr lang="el-GR" sz="1600" dirty="0"/>
              <a:t> οχηματαγωγών πλοίων μήκους 219μ., στην επέκταση κατασκευής κυματοθραύστη μήκους 210μ. περίπου, στα συμπληρωματικά έργα οδοποιίας και κυκλοφοριακά έργα εντός και εκτός της ελεγχόμενης χερσαίας ζώνης του λιμένα, την κατασκευή δύο Επιβατικών Σταθμών, Πύργου Ελέγχου και Κτιρίου WC - Περιπτέρου - Καταστημάτων, τα απαραίτητα Υδραυλικά Έργα, τις Η/Μ Εγκαταστάσεις της Χερσαίας Ζώνης Λιμένα, καθώς και τα Έργα Διαμόρφωσης Περιβάλλοντα Χώρου.</a:t>
            </a:r>
          </a:p>
          <a:p>
            <a:pPr algn="l">
              <a:spcBef>
                <a:spcPts val="0"/>
              </a:spcBef>
              <a:spcAft>
                <a:spcPts val="0"/>
              </a:spcAft>
            </a:pPr>
            <a:r>
              <a:rPr lang="el-GR" sz="1600" u="sng" dirty="0"/>
              <a:t>Ποσοστό υλοποίησης  </a:t>
            </a:r>
            <a:r>
              <a:rPr lang="el-GR" sz="1600" dirty="0"/>
              <a:t>    92%.</a:t>
            </a:r>
          </a:p>
          <a:p>
            <a:pPr algn="l">
              <a:spcBef>
                <a:spcPts val="0"/>
              </a:spcBef>
              <a:spcAft>
                <a:spcPts val="0"/>
              </a:spcAft>
            </a:pPr>
            <a:endParaRPr lang="el-GR" sz="1600" dirty="0"/>
          </a:p>
          <a:p>
            <a:pPr algn="l">
              <a:spcBef>
                <a:spcPts val="0"/>
              </a:spcBef>
            </a:pPr>
            <a:r>
              <a:rPr lang="el-GR" sz="1600" b="1" dirty="0"/>
              <a:t>Νέο Έργο: Αναβάθμιση Ελληνικού Συστήματος Δορυφορικού Εντοπισμού για αποστολές Έρευνας και Διάσωσης </a:t>
            </a:r>
          </a:p>
          <a:p>
            <a:pPr algn="just">
              <a:spcBef>
                <a:spcPts val="0"/>
              </a:spcBef>
              <a:spcAft>
                <a:spcPts val="0"/>
              </a:spcAft>
            </a:pPr>
            <a:r>
              <a:rPr lang="el-GR" sz="1600" dirty="0"/>
              <a:t>Επιλέξιμου Π/Υ  7,2  εκατ €,  </a:t>
            </a:r>
          </a:p>
          <a:p>
            <a:pPr algn="just">
              <a:spcBef>
                <a:spcPts val="0"/>
              </a:spcBef>
              <a:spcAft>
                <a:spcPts val="0"/>
              </a:spcAft>
            </a:pPr>
            <a:r>
              <a:rPr lang="el-GR" sz="1600" u="sng" dirty="0"/>
              <a:t>Αντικείμενο</a:t>
            </a:r>
            <a:r>
              <a:rPr lang="el-GR" sz="1600" dirty="0"/>
              <a:t> : αναβάθμιση λειτουργιών των υφιστάμενων σταθμών λήψης δορυφορικών δεδομένων.</a:t>
            </a:r>
          </a:p>
          <a:p>
            <a:pPr algn="l">
              <a:spcBef>
                <a:spcPts val="0"/>
              </a:spcBef>
              <a:spcAft>
                <a:spcPts val="0"/>
              </a:spcAft>
            </a:pPr>
            <a:r>
              <a:rPr lang="el-GR" sz="1600" u="sng" dirty="0"/>
              <a:t>Ποσοστό υλοποίησης  :</a:t>
            </a:r>
            <a:r>
              <a:rPr lang="el-GR" sz="1600" dirty="0"/>
              <a:t> Σε διαγωνιστική διαδικασία.</a:t>
            </a:r>
            <a:endParaRPr lang="el-GR" sz="1600" b="1" dirty="0"/>
          </a:p>
          <a:p>
            <a:pPr algn="just">
              <a:spcBef>
                <a:spcPts val="0"/>
              </a:spcBef>
              <a:spcAft>
                <a:spcPts val="0"/>
              </a:spcAft>
            </a:pPr>
            <a:endParaRPr lang="el-GR" sz="1600" b="1" dirty="0"/>
          </a:p>
          <a:p>
            <a:pPr marL="812800" algn="just">
              <a:spcBef>
                <a:spcPts val="0"/>
              </a:spcBef>
              <a:spcAft>
                <a:spcPts val="0"/>
              </a:spcAft>
            </a:pPr>
            <a:r>
              <a:rPr lang="el-GR" sz="1600" b="1" dirty="0"/>
              <a:t>Αναμένεται υποβολή προτάσεων για τα έργα :</a:t>
            </a:r>
          </a:p>
          <a:p>
            <a:pPr marL="812800" algn="l">
              <a:spcBef>
                <a:spcPts val="0"/>
              </a:spcBef>
            </a:pPr>
            <a:r>
              <a:rPr lang="el-GR" sz="1600" dirty="0"/>
              <a:t>•	Λιμένας Ηγουμενίτσας – Φάση Γ1</a:t>
            </a:r>
          </a:p>
          <a:p>
            <a:pPr marL="812800" algn="l">
              <a:spcBef>
                <a:spcPts val="0"/>
              </a:spcBef>
            </a:pPr>
            <a:r>
              <a:rPr lang="el-GR" sz="1600" dirty="0"/>
              <a:t>•	Επέκταση VTMIS </a:t>
            </a:r>
          </a:p>
          <a:p>
            <a:pPr algn="l">
              <a:spcBef>
                <a:spcPts val="0"/>
              </a:spcBef>
            </a:pPr>
            <a:endParaRPr lang="el-GR" sz="1600" dirty="0"/>
          </a:p>
          <a:p>
            <a:pPr algn="l">
              <a:spcBef>
                <a:spcPts val="0"/>
              </a:spcBef>
            </a:pPr>
            <a:endParaRPr lang="el-GR" sz="1600" dirty="0">
              <a:solidFill>
                <a:schemeClr val="tx1"/>
              </a:solidFill>
            </a:endParaRPr>
          </a:p>
        </p:txBody>
      </p:sp>
      <p:sp>
        <p:nvSpPr>
          <p:cNvPr id="6" name="Τίτλος 1"/>
          <p:cNvSpPr>
            <a:spLocks noGrp="1"/>
          </p:cNvSpPr>
          <p:nvPr>
            <p:ph type="ctrTitle"/>
          </p:nvPr>
        </p:nvSpPr>
        <p:spPr>
          <a:xfrm>
            <a:off x="35655" y="1268760"/>
            <a:ext cx="9144000" cy="648072"/>
          </a:xfrm>
        </p:spPr>
        <p:txBody>
          <a:bodyPr>
            <a:normAutofit fontScale="90000"/>
          </a:bodyPr>
          <a:lstStyle/>
          <a:p>
            <a:pPr algn="ctr"/>
            <a:r>
              <a:rPr lang="el-GR" sz="2400" dirty="0"/>
              <a:t>ΑΞΟΝΑΣ ΠΡΟΤΕΡΑΙΟΤΗΤΑΣ 06: </a:t>
            </a:r>
            <a:br>
              <a:rPr lang="el-GR" sz="2400" dirty="0"/>
            </a:br>
            <a:r>
              <a:rPr lang="el-GR" sz="2400" dirty="0"/>
              <a:t>ΘΑΛΑΣΣΙΕΣ ΜΕΤΑΦΟΡΙΚΕΣ ΥΠΟΔΟΜΕΣ ΚΑΙ ΑΣΦΑΛΕΙΑ ΝΑΥΣΙΠΛΟΪΑΣ (ΤΣ)</a:t>
            </a:r>
          </a:p>
        </p:txBody>
      </p:sp>
    </p:spTree>
    <p:extLst>
      <p:ext uri="{BB962C8B-B14F-4D97-AF65-F5344CB8AC3E}">
        <p14:creationId xmlns:p14="http://schemas.microsoft.com/office/powerpoint/2010/main" val="32747265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Υπότιτλος 4"/>
          <p:cNvSpPr>
            <a:spLocks noGrp="1"/>
          </p:cNvSpPr>
          <p:nvPr>
            <p:ph type="subTitle" idx="1"/>
          </p:nvPr>
        </p:nvSpPr>
        <p:spPr>
          <a:xfrm>
            <a:off x="755576" y="2276872"/>
            <a:ext cx="8136904" cy="4104456"/>
          </a:xfrm>
        </p:spPr>
        <p:txBody>
          <a:bodyPr>
            <a:noAutofit/>
          </a:bodyPr>
          <a:lstStyle/>
          <a:p>
            <a:pPr algn="just">
              <a:spcBef>
                <a:spcPts val="0"/>
              </a:spcBef>
            </a:pPr>
            <a:r>
              <a:rPr lang="el-GR" sz="1800" b="1" dirty="0"/>
              <a:t>Α.   ΤΑΥΤΟΤΗΤΑ ΑΞΟΝΑ</a:t>
            </a:r>
          </a:p>
          <a:p>
            <a:pPr algn="just">
              <a:spcBef>
                <a:spcPts val="0"/>
              </a:spcBef>
            </a:pPr>
            <a:r>
              <a:rPr lang="el-GR" sz="1800" dirty="0"/>
              <a:t>Χρηματοδότηση </a:t>
            </a:r>
          </a:p>
          <a:p>
            <a:pPr algn="just">
              <a:spcBef>
                <a:spcPts val="0"/>
              </a:spcBef>
            </a:pPr>
            <a:r>
              <a:rPr lang="el-GR" sz="1800" dirty="0"/>
              <a:t>       Συγχρηματοδοτούμενη Δημόσια Δαπάνη (ΣΔΔ):   	85,3  εκατ. €</a:t>
            </a:r>
          </a:p>
          <a:p>
            <a:pPr algn="just">
              <a:spcBef>
                <a:spcPts val="0"/>
              </a:spcBef>
            </a:pPr>
            <a:r>
              <a:rPr lang="el-GR" sz="1800" dirty="0"/>
              <a:t>       Κοινοτική Συνδρομή (ΚΣ):		        		72,5   εκατ. €</a:t>
            </a:r>
          </a:p>
          <a:p>
            <a:pPr algn="just">
              <a:spcBef>
                <a:spcPts val="0"/>
              </a:spcBef>
            </a:pPr>
            <a:r>
              <a:rPr lang="el-GR" sz="1800" b="1" dirty="0"/>
              <a:t>Β.    ΕΞΕΙΔΙΚΕΥΣΗ</a:t>
            </a:r>
            <a:endParaRPr lang="el-GR" sz="1800" dirty="0"/>
          </a:p>
          <a:p>
            <a:pPr>
              <a:spcBef>
                <a:spcPts val="0"/>
              </a:spcBef>
            </a:pPr>
            <a:r>
              <a:rPr lang="el-GR" sz="1800" dirty="0"/>
              <a:t>Έχουν εξειδικευτεί 3 δράσεις, συνολικής ΣΔΔ: 47,5 εκατ. €  (</a:t>
            </a:r>
            <a:r>
              <a:rPr lang="el-GR" sz="1400" i="1" u="sng" dirty="0"/>
              <a:t>Ποσοστό </a:t>
            </a:r>
            <a:r>
              <a:rPr lang="el-GR" sz="1800" i="1" u="sng" dirty="0"/>
              <a:t>55,7</a:t>
            </a:r>
            <a:r>
              <a:rPr lang="el-GR" sz="1400" i="1" u="sng" dirty="0"/>
              <a:t>% </a:t>
            </a:r>
            <a:r>
              <a:rPr lang="el-GR" sz="1400" dirty="0"/>
              <a:t> του Άξονα</a:t>
            </a:r>
            <a:r>
              <a:rPr lang="el-GR" sz="1800" dirty="0"/>
              <a:t>)</a:t>
            </a:r>
          </a:p>
          <a:p>
            <a:pPr algn="l">
              <a:spcBef>
                <a:spcPts val="0"/>
              </a:spcBef>
            </a:pPr>
            <a:r>
              <a:rPr lang="el-GR" sz="1800" dirty="0"/>
              <a:t>Υπολείπεται προς  εξειδίκευση ΣΔΔ 37,8 εκατ. €.</a:t>
            </a:r>
          </a:p>
          <a:p>
            <a:pPr algn="just">
              <a:spcBef>
                <a:spcPts val="0"/>
              </a:spcBef>
            </a:pPr>
            <a:endParaRPr lang="el-GR" sz="1800" dirty="0"/>
          </a:p>
          <a:p>
            <a:pPr algn="just">
              <a:spcBef>
                <a:spcPts val="0"/>
              </a:spcBef>
            </a:pPr>
            <a:r>
              <a:rPr lang="el-GR" sz="1800" b="1" dirty="0"/>
              <a:t>Γ.    ΠΡΟΣΚΛΗΣΕΙΣ</a:t>
            </a:r>
          </a:p>
          <a:p>
            <a:pPr algn="just">
              <a:spcBef>
                <a:spcPts val="0"/>
              </a:spcBef>
            </a:pPr>
            <a:r>
              <a:rPr lang="el-GR" sz="1800" dirty="0"/>
              <a:t>       Έχουν εκδοθεί 3 προσκλήσεις  συνολικής ΣΔΔ  47,5 εκατ. </a:t>
            </a:r>
            <a:r>
              <a:rPr lang="el-GR" sz="1800" dirty="0">
                <a:solidFill>
                  <a:srgbClr val="000000"/>
                </a:solidFill>
              </a:rPr>
              <a:t>€  .</a:t>
            </a:r>
          </a:p>
          <a:p>
            <a:pPr algn="just">
              <a:spcBef>
                <a:spcPts val="0"/>
              </a:spcBef>
            </a:pPr>
            <a:endParaRPr lang="el-GR" sz="1800" dirty="0">
              <a:solidFill>
                <a:srgbClr val="000000"/>
              </a:solidFill>
            </a:endParaRPr>
          </a:p>
          <a:p>
            <a:pPr algn="just">
              <a:spcBef>
                <a:spcPts val="0"/>
              </a:spcBef>
            </a:pPr>
            <a:r>
              <a:rPr lang="el-GR" sz="1800" b="1" dirty="0"/>
              <a:t>Δ.   ΕΝΤΑΞΕΙΣ - ΝΟΜΙΚΕΣ ΔΕΣΜΕΥΣΕΙΣ - ΔΑΠΑΝΕΣ ΕΡΓΩΝ (έως 30-10-2017)</a:t>
            </a:r>
          </a:p>
          <a:p>
            <a:pPr algn="just">
              <a:spcBef>
                <a:spcPts val="0"/>
              </a:spcBef>
            </a:pPr>
            <a:r>
              <a:rPr lang="el-GR" sz="1800" dirty="0"/>
              <a:t>	Δεν υποβλήθηκαν προτάσεις</a:t>
            </a:r>
          </a:p>
          <a:p>
            <a:pPr algn="just">
              <a:spcBef>
                <a:spcPts val="0"/>
              </a:spcBef>
            </a:pPr>
            <a:endParaRPr lang="el-GR" sz="1800" b="1" dirty="0"/>
          </a:p>
          <a:p>
            <a:pPr algn="just">
              <a:spcBef>
                <a:spcPts val="0"/>
              </a:spcBef>
            </a:pPr>
            <a:endParaRPr lang="el-GR" sz="1800" b="1" dirty="0"/>
          </a:p>
          <a:p>
            <a:pPr algn="just">
              <a:spcBef>
                <a:spcPts val="0"/>
              </a:spcBef>
            </a:pPr>
            <a:endParaRPr lang="el-GR" sz="1800" b="1" dirty="0"/>
          </a:p>
          <a:p>
            <a:pPr algn="just">
              <a:spcBef>
                <a:spcPts val="0"/>
              </a:spcBef>
            </a:pPr>
            <a:endParaRPr lang="el-GR" sz="1800" b="1" dirty="0"/>
          </a:p>
          <a:p>
            <a:pPr algn="just">
              <a:spcBef>
                <a:spcPts val="0"/>
              </a:spcBef>
            </a:pPr>
            <a:endParaRPr lang="el-GR" sz="1800" b="1" dirty="0"/>
          </a:p>
          <a:p>
            <a:pPr algn="just">
              <a:spcBef>
                <a:spcPts val="0"/>
              </a:spcBef>
            </a:pPr>
            <a:endParaRPr lang="el-GR" sz="1800" b="1" dirty="0"/>
          </a:p>
          <a:p>
            <a:pPr algn="l">
              <a:spcBef>
                <a:spcPts val="0"/>
              </a:spcBef>
            </a:pPr>
            <a:endParaRPr lang="el-GR" sz="1800" dirty="0">
              <a:solidFill>
                <a:schemeClr val="tx1"/>
              </a:solidFill>
            </a:endParaRPr>
          </a:p>
        </p:txBody>
      </p:sp>
      <p:sp>
        <p:nvSpPr>
          <p:cNvPr id="8" name="Τίτλος 1"/>
          <p:cNvSpPr>
            <a:spLocks noGrp="1"/>
          </p:cNvSpPr>
          <p:nvPr>
            <p:ph type="ctrTitle"/>
          </p:nvPr>
        </p:nvSpPr>
        <p:spPr>
          <a:xfrm>
            <a:off x="35655" y="1268760"/>
            <a:ext cx="9144000" cy="432048"/>
          </a:xfrm>
        </p:spPr>
        <p:txBody>
          <a:bodyPr>
            <a:normAutofit fontScale="90000"/>
          </a:bodyPr>
          <a:lstStyle/>
          <a:p>
            <a:pPr algn="ctr"/>
            <a:r>
              <a:rPr lang="el-GR" sz="2400" dirty="0"/>
              <a:t>ΑΞΟΝΑΣ ΠΡΟΤΕΡΑΙΟΤΗΤΑΣ 07: </a:t>
            </a:r>
            <a:br>
              <a:rPr lang="el-GR" sz="2400" dirty="0"/>
            </a:br>
            <a:r>
              <a:rPr lang="el-GR" sz="2400" dirty="0"/>
              <a:t>ΑΕΡΟΠΟΡΙΚΕΣ ΜΕΤΑΦΟΡΙΚΕΣ ΥΠΟΔΟΜΕΣ ΚΑΙ ΑΣΦΑΛΕΙΑ ΑΕΡΟΝΑΥΤΙΛΙΑΣ (ΤΣ)</a:t>
            </a:r>
          </a:p>
        </p:txBody>
      </p:sp>
    </p:spTree>
    <p:extLst>
      <p:ext uri="{BB962C8B-B14F-4D97-AF65-F5344CB8AC3E}">
        <p14:creationId xmlns:p14="http://schemas.microsoft.com/office/powerpoint/2010/main" val="37808942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Υπότιτλος 4"/>
          <p:cNvSpPr>
            <a:spLocks noGrp="1"/>
          </p:cNvSpPr>
          <p:nvPr>
            <p:ph type="subTitle" idx="1"/>
          </p:nvPr>
        </p:nvSpPr>
        <p:spPr>
          <a:xfrm>
            <a:off x="755576" y="1988840"/>
            <a:ext cx="8208912" cy="4392488"/>
          </a:xfrm>
        </p:spPr>
        <p:txBody>
          <a:bodyPr>
            <a:noAutofit/>
          </a:bodyPr>
          <a:lstStyle/>
          <a:p>
            <a:pPr algn="just">
              <a:spcBef>
                <a:spcPts val="0"/>
              </a:spcBef>
            </a:pPr>
            <a:r>
              <a:rPr lang="el-GR" sz="1800" b="1" dirty="0"/>
              <a:t>Α.   ΤΑΥΤΟΤΗΤΑ ΑΞΟΝΑ</a:t>
            </a:r>
          </a:p>
          <a:p>
            <a:pPr algn="just">
              <a:spcBef>
                <a:spcPts val="0"/>
              </a:spcBef>
            </a:pPr>
            <a:r>
              <a:rPr lang="el-GR" sz="1800" dirty="0"/>
              <a:t>Χρηματοδότηση </a:t>
            </a:r>
          </a:p>
          <a:p>
            <a:pPr algn="just">
              <a:spcBef>
                <a:spcPts val="0"/>
              </a:spcBef>
            </a:pPr>
            <a:r>
              <a:rPr lang="el-GR" sz="1800" dirty="0"/>
              <a:t>       Συγχρηματοδοτούμενη Δημόσια Δαπάνη (ΣΔΔ):   	838,2  εκατ. €</a:t>
            </a:r>
          </a:p>
          <a:p>
            <a:pPr algn="just">
              <a:spcBef>
                <a:spcPts val="0"/>
              </a:spcBef>
            </a:pPr>
            <a:r>
              <a:rPr lang="el-GR" sz="1800" dirty="0"/>
              <a:t>       Κοινοτική Συνδρομή (ΚΣ):		        		670,6   εκατ. €</a:t>
            </a:r>
          </a:p>
          <a:p>
            <a:pPr algn="just">
              <a:spcBef>
                <a:spcPts val="0"/>
              </a:spcBef>
            </a:pPr>
            <a:r>
              <a:rPr lang="el-GR" sz="1800" dirty="0"/>
              <a:t>Στον Άξονα περιλαμβάνεται ένα εμβληματικό έργο «Βασική Γραμμή Μετρό Θεσσαλονίκης (Έργο 2) - Ολοκλήρωση γραμμής και προμήθεια συρμών – Φάση Β’ «</a:t>
            </a:r>
          </a:p>
          <a:p>
            <a:pPr algn="just">
              <a:spcBef>
                <a:spcPts val="0"/>
              </a:spcBef>
            </a:pPr>
            <a:r>
              <a:rPr lang="el-GR" sz="1800" b="1" dirty="0"/>
              <a:t>Β.    ΕΞΕΙΔΙΚΕΥΣΗ</a:t>
            </a:r>
            <a:endParaRPr lang="el-GR" sz="1800" dirty="0"/>
          </a:p>
          <a:p>
            <a:pPr algn="just">
              <a:spcBef>
                <a:spcPts val="0"/>
              </a:spcBef>
            </a:pPr>
            <a:r>
              <a:rPr lang="el-GR" sz="1800" dirty="0"/>
              <a:t> Έχει εξειδικευτεί 1 δράση, συνολικής ΣΔΔ: 829,2 εκατ. €  (Ποσοστό 98%  του Άξονα)</a:t>
            </a:r>
          </a:p>
          <a:p>
            <a:pPr algn="just">
              <a:spcBef>
                <a:spcPts val="0"/>
              </a:spcBef>
            </a:pPr>
            <a:r>
              <a:rPr lang="el-GR" sz="1800" dirty="0"/>
              <a:t>Υπολείπεται προς  εξειδίκευση ΣΔΔ 9 εκατ. €.</a:t>
            </a:r>
          </a:p>
          <a:p>
            <a:pPr algn="just">
              <a:spcBef>
                <a:spcPts val="0"/>
              </a:spcBef>
            </a:pPr>
            <a:r>
              <a:rPr lang="el-GR" sz="1800" b="1" dirty="0"/>
              <a:t>Γ.    ΠΡΟΣΚΛΗΣΕΙΣ</a:t>
            </a:r>
          </a:p>
          <a:p>
            <a:pPr algn="just">
              <a:spcBef>
                <a:spcPts val="0"/>
              </a:spcBef>
            </a:pPr>
            <a:r>
              <a:rPr lang="el-GR" sz="1800" dirty="0"/>
              <a:t>      Έχει εκδοθεί 1 πρόσκληση  συνολικής ΣΔΔ  829,2εκατ. </a:t>
            </a:r>
            <a:r>
              <a:rPr lang="el-GR" sz="1800" dirty="0">
                <a:solidFill>
                  <a:srgbClr val="000000"/>
                </a:solidFill>
              </a:rPr>
              <a:t>€  .</a:t>
            </a:r>
          </a:p>
          <a:p>
            <a:pPr algn="just">
              <a:spcBef>
                <a:spcPts val="0"/>
              </a:spcBef>
            </a:pPr>
            <a:r>
              <a:rPr lang="el-GR" sz="1800" b="1" dirty="0"/>
              <a:t>Δ.   ΕΝΤΑΞΕΙΣ - ΝΟΜΙΚΕΣ ΔΕΣΜΕΥΣΕΙΣ - ΔΑΠΑΝΕΣ ΕΡΓΩΝ (έως 30-10-2017)</a:t>
            </a:r>
          </a:p>
          <a:p>
            <a:pPr algn="just">
              <a:spcBef>
                <a:spcPts val="0"/>
              </a:spcBef>
            </a:pPr>
            <a:endParaRPr lang="el-GR" sz="1800" b="1" dirty="0"/>
          </a:p>
          <a:p>
            <a:pPr algn="just">
              <a:spcBef>
                <a:spcPts val="0"/>
              </a:spcBef>
            </a:pPr>
            <a:endParaRPr lang="el-GR" sz="1800" b="1" dirty="0"/>
          </a:p>
          <a:p>
            <a:pPr algn="just">
              <a:spcBef>
                <a:spcPts val="0"/>
              </a:spcBef>
            </a:pPr>
            <a:endParaRPr lang="el-GR" sz="1800" b="1" dirty="0"/>
          </a:p>
          <a:p>
            <a:pPr algn="just">
              <a:spcBef>
                <a:spcPts val="0"/>
              </a:spcBef>
            </a:pPr>
            <a:endParaRPr lang="el-GR" sz="1800" b="1" dirty="0"/>
          </a:p>
          <a:p>
            <a:pPr algn="just">
              <a:spcBef>
                <a:spcPts val="0"/>
              </a:spcBef>
            </a:pPr>
            <a:endParaRPr lang="el-GR" sz="1800" b="1" dirty="0"/>
          </a:p>
          <a:p>
            <a:pPr algn="just">
              <a:spcBef>
                <a:spcPts val="0"/>
              </a:spcBef>
            </a:pPr>
            <a:endParaRPr lang="el-GR" sz="1800" b="1" dirty="0"/>
          </a:p>
          <a:p>
            <a:pPr algn="just">
              <a:spcBef>
                <a:spcPts val="0"/>
              </a:spcBef>
            </a:pPr>
            <a:endParaRPr lang="el-GR" sz="1800" b="1" dirty="0"/>
          </a:p>
          <a:p>
            <a:pPr algn="l">
              <a:spcBef>
                <a:spcPts val="0"/>
              </a:spcBef>
            </a:pPr>
            <a:endParaRPr lang="el-GR" sz="1800" dirty="0">
              <a:solidFill>
                <a:schemeClr val="tx1"/>
              </a:solidFill>
            </a:endParaRPr>
          </a:p>
        </p:txBody>
      </p:sp>
      <p:sp>
        <p:nvSpPr>
          <p:cNvPr id="8" name="Τίτλος 1"/>
          <p:cNvSpPr>
            <a:spLocks noGrp="1"/>
          </p:cNvSpPr>
          <p:nvPr>
            <p:ph type="ctrTitle"/>
          </p:nvPr>
        </p:nvSpPr>
        <p:spPr>
          <a:xfrm>
            <a:off x="35655" y="1268760"/>
            <a:ext cx="9144000" cy="432048"/>
          </a:xfrm>
        </p:spPr>
        <p:txBody>
          <a:bodyPr>
            <a:normAutofit fontScale="90000"/>
          </a:bodyPr>
          <a:lstStyle/>
          <a:p>
            <a:pPr algn="ctr"/>
            <a:r>
              <a:rPr lang="el-GR" sz="2400" dirty="0"/>
              <a:t>ΑΞΟΝΑΣ ΠΡΟΤΕΡΑΙΟΤΗΤΑΣ 08: </a:t>
            </a:r>
            <a:br>
              <a:rPr lang="el-GR" sz="2400" dirty="0"/>
            </a:br>
            <a:r>
              <a:rPr lang="el-GR" sz="2400" dirty="0"/>
              <a:t>ΚΑΘΑΡΕΣ ΑΣΤΙΚΕΣ ΜΕΤΑΦΟΡΕΣ (ΕΤΠΑ)</a:t>
            </a:r>
          </a:p>
        </p:txBody>
      </p:sp>
      <p:graphicFrame>
        <p:nvGraphicFramePr>
          <p:cNvPr id="2" name="Πίνακας 1"/>
          <p:cNvGraphicFramePr>
            <a:graphicFrameLocks noGrp="1"/>
          </p:cNvGraphicFramePr>
          <p:nvPr>
            <p:extLst>
              <p:ext uri="{D42A27DB-BD31-4B8C-83A1-F6EECF244321}">
                <p14:modId xmlns:p14="http://schemas.microsoft.com/office/powerpoint/2010/main" val="3118324462"/>
              </p:ext>
            </p:extLst>
          </p:nvPr>
        </p:nvGraphicFramePr>
        <p:xfrm>
          <a:off x="1403648" y="5085184"/>
          <a:ext cx="6135370" cy="1219200"/>
        </p:xfrm>
        <a:graphic>
          <a:graphicData uri="http://schemas.openxmlformats.org/drawingml/2006/table">
            <a:tbl>
              <a:tblPr firstRow="1" firstCol="1" bandRow="1">
                <a:tableStyleId>{5C22544A-7EE6-4342-B048-85BDC9FD1C3A}</a:tableStyleId>
              </a:tblPr>
              <a:tblGrid>
                <a:gridCol w="1059180">
                  <a:extLst>
                    <a:ext uri="{9D8B030D-6E8A-4147-A177-3AD203B41FA5}">
                      <a16:colId xmlns:a16="http://schemas.microsoft.com/office/drawing/2014/main" val="20000"/>
                    </a:ext>
                  </a:extLst>
                </a:gridCol>
                <a:gridCol w="1619885">
                  <a:extLst>
                    <a:ext uri="{9D8B030D-6E8A-4147-A177-3AD203B41FA5}">
                      <a16:colId xmlns:a16="http://schemas.microsoft.com/office/drawing/2014/main" val="20001"/>
                    </a:ext>
                  </a:extLst>
                </a:gridCol>
                <a:gridCol w="1710055">
                  <a:extLst>
                    <a:ext uri="{9D8B030D-6E8A-4147-A177-3AD203B41FA5}">
                      <a16:colId xmlns:a16="http://schemas.microsoft.com/office/drawing/2014/main" val="20002"/>
                    </a:ext>
                  </a:extLst>
                </a:gridCol>
                <a:gridCol w="1746250">
                  <a:extLst>
                    <a:ext uri="{9D8B030D-6E8A-4147-A177-3AD203B41FA5}">
                      <a16:colId xmlns:a16="http://schemas.microsoft.com/office/drawing/2014/main" val="20003"/>
                    </a:ext>
                  </a:extLst>
                </a:gridCol>
              </a:tblGrid>
              <a:tr h="199648">
                <a:tc gridSpan="2">
                  <a:txBody>
                    <a:bodyPr/>
                    <a:lstStyle/>
                    <a:p>
                      <a:pPr algn="ctr">
                        <a:spcAft>
                          <a:spcPts val="0"/>
                        </a:spcAft>
                      </a:pPr>
                      <a:r>
                        <a:rPr lang="el-GR" sz="1600" dirty="0">
                          <a:effectLst/>
                        </a:rPr>
                        <a:t>Εντάξεις</a:t>
                      </a:r>
                      <a:endParaRPr lang="el-GR" sz="1600" dirty="0">
                        <a:effectLst/>
                        <a:latin typeface="Times New Roman"/>
                        <a:ea typeface="Times New Roman"/>
                      </a:endParaRPr>
                    </a:p>
                  </a:txBody>
                  <a:tcPr marL="68580" marR="68580" marT="0" marB="0" anchor="ctr"/>
                </a:tc>
                <a:tc hMerge="1">
                  <a:txBody>
                    <a:bodyPr/>
                    <a:lstStyle/>
                    <a:p>
                      <a:endParaRPr lang="el-GR"/>
                    </a:p>
                  </a:txBody>
                  <a:tcPr/>
                </a:tc>
                <a:tc>
                  <a:txBody>
                    <a:bodyPr/>
                    <a:lstStyle/>
                    <a:p>
                      <a:pPr algn="ctr">
                        <a:spcAft>
                          <a:spcPts val="0"/>
                        </a:spcAft>
                      </a:pPr>
                      <a:r>
                        <a:rPr lang="el-GR" sz="1600">
                          <a:effectLst/>
                        </a:rPr>
                        <a:t>Νομικές Δεσμεύσεις</a:t>
                      </a:r>
                      <a:endParaRPr lang="el-GR" sz="1600">
                        <a:effectLst/>
                        <a:latin typeface="Times New Roman"/>
                        <a:ea typeface="Times New Roman"/>
                      </a:endParaRPr>
                    </a:p>
                  </a:txBody>
                  <a:tcPr marL="68580" marR="68580" marT="0" marB="0" anchor="ctr"/>
                </a:tc>
                <a:tc>
                  <a:txBody>
                    <a:bodyPr/>
                    <a:lstStyle/>
                    <a:p>
                      <a:pPr algn="ctr">
                        <a:spcAft>
                          <a:spcPts val="0"/>
                        </a:spcAft>
                      </a:pPr>
                      <a:r>
                        <a:rPr lang="el-GR" sz="1600" dirty="0">
                          <a:effectLst/>
                        </a:rPr>
                        <a:t>Δαπάνες</a:t>
                      </a:r>
                    </a:p>
                    <a:p>
                      <a:pPr algn="ctr">
                        <a:spcAft>
                          <a:spcPts val="0"/>
                        </a:spcAft>
                      </a:pPr>
                      <a:endParaRPr lang="el-GR" sz="16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290830">
                <a:tc>
                  <a:txBody>
                    <a:bodyPr/>
                    <a:lstStyle/>
                    <a:p>
                      <a:pPr algn="ctr">
                        <a:spcAft>
                          <a:spcPts val="0"/>
                        </a:spcAft>
                      </a:pPr>
                      <a:r>
                        <a:rPr lang="el-GR" sz="1600">
                          <a:effectLst/>
                        </a:rPr>
                        <a:t>Πλήθος Πράξεων</a:t>
                      </a:r>
                      <a:endParaRPr lang="el-GR" sz="1600">
                        <a:effectLst/>
                        <a:latin typeface="Times New Roman"/>
                        <a:ea typeface="Times New Roman"/>
                      </a:endParaRPr>
                    </a:p>
                  </a:txBody>
                  <a:tcPr marL="68580" marR="68580" marT="0" marB="0" anchor="ctr"/>
                </a:tc>
                <a:tc>
                  <a:txBody>
                    <a:bodyPr/>
                    <a:lstStyle/>
                    <a:p>
                      <a:pPr algn="ctr">
                        <a:spcAft>
                          <a:spcPts val="0"/>
                        </a:spcAft>
                      </a:pPr>
                      <a:r>
                        <a:rPr lang="el-GR" sz="1600" dirty="0">
                          <a:effectLst/>
                        </a:rPr>
                        <a:t>Π/Υ</a:t>
                      </a:r>
                    </a:p>
                    <a:p>
                      <a:pPr algn="ctr">
                        <a:spcAft>
                          <a:spcPts val="0"/>
                        </a:spcAft>
                      </a:pPr>
                      <a:r>
                        <a:rPr lang="el-GR" sz="1600" dirty="0">
                          <a:effectLst/>
                        </a:rPr>
                        <a:t>ΣΔΔ</a:t>
                      </a:r>
                      <a:endParaRPr lang="el-GR" sz="1600" dirty="0">
                        <a:effectLst/>
                        <a:latin typeface="Times New Roman"/>
                        <a:ea typeface="Times New Roman"/>
                      </a:endParaRPr>
                    </a:p>
                  </a:txBody>
                  <a:tcPr marL="68580" marR="68580" marT="0" marB="0" anchor="ctr"/>
                </a:tc>
                <a:tc>
                  <a:txBody>
                    <a:bodyPr/>
                    <a:lstStyle/>
                    <a:p>
                      <a:pPr algn="ctr">
                        <a:spcAft>
                          <a:spcPts val="0"/>
                        </a:spcAft>
                      </a:pPr>
                      <a:r>
                        <a:rPr lang="el-GR" sz="1600" dirty="0">
                          <a:effectLst/>
                        </a:rPr>
                        <a:t>Π/Υ</a:t>
                      </a:r>
                    </a:p>
                    <a:p>
                      <a:pPr algn="ctr">
                        <a:spcAft>
                          <a:spcPts val="0"/>
                        </a:spcAft>
                      </a:pPr>
                      <a:r>
                        <a:rPr lang="el-GR" sz="1600" dirty="0">
                          <a:effectLst/>
                        </a:rPr>
                        <a:t>ΣΔΔ</a:t>
                      </a:r>
                      <a:endParaRPr lang="el-GR" sz="1600" dirty="0">
                        <a:effectLst/>
                        <a:latin typeface="Times New Roman"/>
                        <a:ea typeface="Times New Roman"/>
                      </a:endParaRPr>
                    </a:p>
                  </a:txBody>
                  <a:tcPr marL="68580" marR="68580" marT="0" marB="0" anchor="ctr"/>
                </a:tc>
                <a:tc>
                  <a:txBody>
                    <a:bodyPr/>
                    <a:lstStyle/>
                    <a:p>
                      <a:pPr algn="ctr">
                        <a:spcAft>
                          <a:spcPts val="0"/>
                        </a:spcAft>
                      </a:pPr>
                      <a:r>
                        <a:rPr lang="el-GR" sz="1600" dirty="0">
                          <a:effectLst/>
                        </a:rPr>
                        <a:t>ΣΔΔ</a:t>
                      </a:r>
                      <a:endParaRPr lang="el-GR" sz="1600" dirty="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r h="179705">
                <a:tc>
                  <a:txBody>
                    <a:bodyPr/>
                    <a:lstStyle/>
                    <a:p>
                      <a:pPr algn="ctr">
                        <a:spcAft>
                          <a:spcPts val="0"/>
                        </a:spcAft>
                      </a:pPr>
                      <a:r>
                        <a:rPr lang="el-GR" sz="1600" dirty="0">
                          <a:effectLst/>
                          <a:latin typeface="+mn-lt"/>
                          <a:ea typeface="+mn-ea"/>
                        </a:rPr>
                        <a:t>2</a:t>
                      </a:r>
                      <a:endParaRPr lang="el-GR" sz="1600" dirty="0">
                        <a:effectLst/>
                        <a:latin typeface="Times New Roman"/>
                        <a:ea typeface="Times New Roman"/>
                      </a:endParaRPr>
                    </a:p>
                  </a:txBody>
                  <a:tcPr marL="68580" marR="68580" marT="0" marB="0" anchor="ctr"/>
                </a:tc>
                <a:tc>
                  <a:txBody>
                    <a:bodyPr/>
                    <a:lstStyle/>
                    <a:p>
                      <a:pPr algn="ctr">
                        <a:spcAft>
                          <a:spcPts val="0"/>
                        </a:spcAft>
                      </a:pPr>
                      <a:r>
                        <a:rPr lang="el-GR" sz="1600" dirty="0">
                          <a:effectLst/>
                        </a:rPr>
                        <a:t>899,1</a:t>
                      </a:r>
                      <a:endParaRPr lang="el-GR" sz="1600" dirty="0">
                        <a:effectLst/>
                        <a:latin typeface="Times New Roman"/>
                        <a:ea typeface="Times New Roman"/>
                      </a:endParaRPr>
                    </a:p>
                  </a:txBody>
                  <a:tcPr marL="68580" marR="68580" marT="0" marB="0" anchor="ctr"/>
                </a:tc>
                <a:tc>
                  <a:txBody>
                    <a:bodyPr/>
                    <a:lstStyle/>
                    <a:p>
                      <a:pPr algn="ctr">
                        <a:spcAft>
                          <a:spcPts val="0"/>
                        </a:spcAft>
                      </a:pPr>
                      <a:r>
                        <a:rPr lang="el-GR" sz="1600" dirty="0">
                          <a:effectLst/>
                        </a:rPr>
                        <a:t>757,8</a:t>
                      </a:r>
                      <a:endParaRPr lang="el-GR" sz="1600" dirty="0">
                        <a:effectLst/>
                        <a:latin typeface="Times New Roman"/>
                        <a:ea typeface="Times New Roman"/>
                      </a:endParaRPr>
                    </a:p>
                  </a:txBody>
                  <a:tcPr marL="68580" marR="68580" marT="0" marB="0" anchor="ctr"/>
                </a:tc>
                <a:tc>
                  <a:txBody>
                    <a:bodyPr/>
                    <a:lstStyle/>
                    <a:p>
                      <a:pPr algn="ctr">
                        <a:spcAft>
                          <a:spcPts val="0"/>
                        </a:spcAft>
                      </a:pPr>
                      <a:r>
                        <a:rPr lang="el-GR" sz="1600" dirty="0">
                          <a:effectLst/>
                        </a:rPr>
                        <a:t>138,3</a:t>
                      </a:r>
                      <a:endParaRPr lang="el-GR" sz="1600" dirty="0">
                        <a:effectLst/>
                        <a:latin typeface="Times New Roman"/>
                        <a:ea typeface="Times New Roman"/>
                      </a:endParaRPr>
                    </a:p>
                  </a:txBody>
                  <a:tcPr marL="68580" marR="68580" marT="0"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67610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Υπότιτλος 4"/>
          <p:cNvSpPr>
            <a:spLocks noGrp="1"/>
          </p:cNvSpPr>
          <p:nvPr>
            <p:ph type="subTitle" idx="1"/>
          </p:nvPr>
        </p:nvSpPr>
        <p:spPr>
          <a:xfrm>
            <a:off x="755576" y="1988840"/>
            <a:ext cx="8136904" cy="4392488"/>
          </a:xfrm>
        </p:spPr>
        <p:txBody>
          <a:bodyPr>
            <a:noAutofit/>
          </a:bodyPr>
          <a:lstStyle/>
          <a:p>
            <a:pPr algn="just">
              <a:spcBef>
                <a:spcPts val="0"/>
              </a:spcBef>
              <a:spcAft>
                <a:spcPts val="600"/>
              </a:spcAft>
            </a:pPr>
            <a:r>
              <a:rPr lang="el-GR" sz="1600" b="1" dirty="0"/>
              <a:t>Τμηματοποιημένο Μεγάλο Έργο «Μετρό Θεσσαλονίκης Βασική Γραμμή (Έργο 2) - Ολοκλήρωση Κατασκευής και Προμήθεια Συρμών - Φάση Β΄»</a:t>
            </a:r>
          </a:p>
          <a:p>
            <a:pPr algn="just">
              <a:spcBef>
                <a:spcPts val="0"/>
              </a:spcBef>
              <a:spcAft>
                <a:spcPts val="600"/>
              </a:spcAft>
            </a:pPr>
            <a:r>
              <a:rPr lang="el-GR" sz="1600" dirty="0"/>
              <a:t>Η κατασκευή της Βασικής Γραμμής του Μετρό Θεσσαλονίκης, γίνεται μέσω δύο Μεγάλων Έργων : </a:t>
            </a:r>
          </a:p>
          <a:p>
            <a:pPr algn="just">
              <a:spcBef>
                <a:spcPts val="0"/>
              </a:spcBef>
              <a:spcAft>
                <a:spcPts val="600"/>
              </a:spcAft>
            </a:pPr>
            <a:r>
              <a:rPr lang="el-GR" sz="1600" dirty="0"/>
              <a:t>Το πρώτο εξ αυτών (Έργο 1) επιλέξιμου Π/Υ = 383,4 εκατ €,  υλοποιούμενο ως «έργο γέφυρα» μεταξύ του Γ’ ΚΠΣ και του ΕΣΠΑ 2007-2013 αφορά στην εκπόνηση μελετών και στην εκτέλεση προπαρασκευαστικών εργασιών (ιδίως αρχαιολογικών ανασκαφών που προβλέπεται να περαιωθούν μέχρι τέλους του 2018).</a:t>
            </a:r>
          </a:p>
          <a:p>
            <a:pPr algn="just">
              <a:spcBef>
                <a:spcPts val="0"/>
              </a:spcBef>
              <a:spcAft>
                <a:spcPts val="600"/>
              </a:spcAft>
            </a:pPr>
            <a:r>
              <a:rPr lang="el-GR" sz="1600" dirty="0"/>
              <a:t>Το δεύτερο (Έργο 2) αφορά στην κατασκευαστικές εργασίες γραμμής,  Η/Μ εγκαταστάσεων και εξοπλισμού καθώς και στην προμήθεια συρμών.</a:t>
            </a:r>
          </a:p>
          <a:p>
            <a:pPr algn="just">
              <a:spcBef>
                <a:spcPts val="0"/>
              </a:spcBef>
              <a:spcAft>
                <a:spcPts val="600"/>
              </a:spcAft>
            </a:pPr>
            <a:r>
              <a:rPr lang="el-GR" sz="1600" dirty="0"/>
              <a:t>Επιλέξιμος Π/Υ 744,3 εκατ €,   (Α’ Φάση  Π/Υ  79,9 εκατ €,  Β’ Φάση Π/Υ 664,4 εκατ € </a:t>
            </a:r>
          </a:p>
          <a:p>
            <a:pPr algn="just">
              <a:spcBef>
                <a:spcPts val="0"/>
              </a:spcBef>
              <a:spcAft>
                <a:spcPts val="600"/>
              </a:spcAft>
            </a:pPr>
            <a:r>
              <a:rPr lang="el-GR" sz="1600" u="sng" dirty="0"/>
              <a:t>Αντικείμενο </a:t>
            </a:r>
            <a:r>
              <a:rPr lang="el-GR" sz="1600" dirty="0"/>
              <a:t> :  Ολοκλήρωση της Βασικής Γραμμής του Μετρό Θεσσαλονίκης μήκους 9,6χλμ., 13 σταθμών και ενός αμαξοστασίου (Πυλαία). Επίσης, περιλαμβάνεται η προμήθεια 24 συρμών.</a:t>
            </a:r>
          </a:p>
          <a:p>
            <a:pPr algn="l">
              <a:spcBef>
                <a:spcPts val="0"/>
              </a:spcBef>
            </a:pPr>
            <a:r>
              <a:rPr lang="el-GR" sz="1600" u="sng" dirty="0"/>
              <a:t>Ποσοστό υλοποίησης</a:t>
            </a:r>
            <a:r>
              <a:rPr lang="el-GR" sz="1600" dirty="0"/>
              <a:t>   : της Β’ Φάσης περίπου  15% ( 25% στο σύνολο του Έργου 2)</a:t>
            </a:r>
          </a:p>
          <a:p>
            <a:pPr algn="l">
              <a:spcBef>
                <a:spcPts val="0"/>
              </a:spcBef>
            </a:pPr>
            <a:r>
              <a:rPr lang="el-GR" sz="1600" u="sng" dirty="0"/>
              <a:t>Προβλεπόμενη περαίωση</a:t>
            </a:r>
            <a:r>
              <a:rPr lang="el-GR" sz="1600" dirty="0"/>
              <a:t>  : </a:t>
            </a:r>
            <a:r>
              <a:rPr lang="en-US" sz="1600" dirty="0"/>
              <a:t>1o </a:t>
            </a:r>
            <a:r>
              <a:rPr lang="el-GR" sz="1600" dirty="0"/>
              <a:t>τρίμηνο του 2020</a:t>
            </a:r>
          </a:p>
        </p:txBody>
      </p:sp>
      <p:sp>
        <p:nvSpPr>
          <p:cNvPr id="8" name="Τίτλος 1"/>
          <p:cNvSpPr>
            <a:spLocks noGrp="1"/>
          </p:cNvSpPr>
          <p:nvPr>
            <p:ph type="ctrTitle"/>
          </p:nvPr>
        </p:nvSpPr>
        <p:spPr>
          <a:xfrm>
            <a:off x="35655" y="1268760"/>
            <a:ext cx="9144000" cy="432048"/>
          </a:xfrm>
        </p:spPr>
        <p:txBody>
          <a:bodyPr>
            <a:normAutofit fontScale="90000"/>
          </a:bodyPr>
          <a:lstStyle/>
          <a:p>
            <a:pPr algn="ctr"/>
            <a:r>
              <a:rPr lang="el-GR" sz="2400" dirty="0"/>
              <a:t>ΑΞΟΝΑΣ ΠΡΟΤΕΡΑΙΟΤΗΤΑΣ 08: </a:t>
            </a:r>
            <a:br>
              <a:rPr lang="el-GR" sz="2400" dirty="0"/>
            </a:br>
            <a:r>
              <a:rPr lang="el-GR" sz="2400" dirty="0"/>
              <a:t>ΚΑΘΑΡΕΣ ΑΣΤΙΚΕΣ ΜΕΤΑΦΟΡΕΣ (ΕΤΠΑ)</a:t>
            </a:r>
          </a:p>
        </p:txBody>
      </p:sp>
    </p:spTree>
    <p:extLst>
      <p:ext uri="{BB962C8B-B14F-4D97-AF65-F5344CB8AC3E}">
        <p14:creationId xmlns:p14="http://schemas.microsoft.com/office/powerpoint/2010/main" val="36856395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Υπότιτλος 4"/>
          <p:cNvSpPr>
            <a:spLocks noGrp="1"/>
          </p:cNvSpPr>
          <p:nvPr>
            <p:ph type="subTitle" idx="1"/>
          </p:nvPr>
        </p:nvSpPr>
        <p:spPr>
          <a:xfrm>
            <a:off x="755576" y="1988840"/>
            <a:ext cx="8136904" cy="4392488"/>
          </a:xfrm>
        </p:spPr>
        <p:txBody>
          <a:bodyPr>
            <a:noAutofit/>
          </a:bodyPr>
          <a:lstStyle/>
          <a:p>
            <a:pPr algn="just">
              <a:spcBef>
                <a:spcPts val="0"/>
              </a:spcBef>
              <a:spcAft>
                <a:spcPts val="600"/>
              </a:spcAft>
            </a:pPr>
            <a:r>
              <a:rPr lang="el-GR" sz="1600" b="1" dirty="0"/>
              <a:t>Τμηματοποιημένο Μεγάλο Έργο «Επέκταση του Μετρό Θεσσαλονίκης έως Καλαμαριά – Κύριες εργασίες και Προμήθεια συρμών - Φάση Β’΄»</a:t>
            </a:r>
          </a:p>
          <a:p>
            <a:pPr algn="just">
              <a:spcBef>
                <a:spcPts val="0"/>
              </a:spcBef>
              <a:spcAft>
                <a:spcPts val="600"/>
              </a:spcAft>
            </a:pPr>
            <a:r>
              <a:rPr lang="el-GR" sz="1600" dirty="0"/>
              <a:t>Επιλέξιμος Π/Υ 539,0 εκατ €,   (Α’ Φάση  Π/Υ  30,3 εκατ €,  Β’ Φάση Π/Υ 508,7 εκατ € </a:t>
            </a:r>
          </a:p>
          <a:p>
            <a:pPr algn="just">
              <a:spcBef>
                <a:spcPts val="0"/>
              </a:spcBef>
              <a:spcAft>
                <a:spcPts val="600"/>
              </a:spcAft>
            </a:pPr>
            <a:r>
              <a:rPr lang="el-GR" sz="1600" u="sng" dirty="0"/>
              <a:t>Αντικείμενο </a:t>
            </a:r>
            <a:r>
              <a:rPr lang="el-GR" sz="1600" dirty="0"/>
              <a:t> :  Κατασκευή της ανατολικής επέκτασης της Βασικής Γραμμής του Μετρό Θεσσαλονίκης, μετά το Σταθμό Πατρικίου προς Καλαμαριά. Το μήκος της γραμμής θα είναι 4,8 χλμ με 5 Σταθμούς . Επίσης, περιλαμβάνεται η προμήθεια 9 συρμών.</a:t>
            </a:r>
          </a:p>
          <a:p>
            <a:pPr algn="l">
              <a:spcBef>
                <a:spcPts val="0"/>
              </a:spcBef>
            </a:pPr>
            <a:r>
              <a:rPr lang="el-GR" sz="1600" u="sng" dirty="0"/>
              <a:t>Ποσοστό υλοποίησης</a:t>
            </a:r>
            <a:r>
              <a:rPr lang="el-GR" sz="1600" dirty="0"/>
              <a:t>                      της Β’ Φάσης περίπου  12% ( 16% στο σύνολο του Έργου)</a:t>
            </a:r>
          </a:p>
          <a:p>
            <a:pPr algn="l">
              <a:spcBef>
                <a:spcPts val="0"/>
              </a:spcBef>
            </a:pPr>
            <a:r>
              <a:rPr lang="el-GR" sz="1600" u="sng" dirty="0"/>
              <a:t>Προβλεπόμενη περαίωση</a:t>
            </a:r>
            <a:r>
              <a:rPr lang="el-GR" sz="1600" dirty="0"/>
              <a:t>              </a:t>
            </a:r>
            <a:r>
              <a:rPr lang="en-US" sz="1600" dirty="0"/>
              <a:t>1o </a:t>
            </a:r>
            <a:r>
              <a:rPr lang="el-GR" sz="1600" dirty="0"/>
              <a:t>τρίμηνο του 2020</a:t>
            </a:r>
          </a:p>
        </p:txBody>
      </p:sp>
      <p:sp>
        <p:nvSpPr>
          <p:cNvPr id="8" name="Τίτλος 1"/>
          <p:cNvSpPr>
            <a:spLocks noGrp="1"/>
          </p:cNvSpPr>
          <p:nvPr>
            <p:ph type="ctrTitle"/>
          </p:nvPr>
        </p:nvSpPr>
        <p:spPr>
          <a:xfrm>
            <a:off x="35655" y="1268760"/>
            <a:ext cx="9144000" cy="432048"/>
          </a:xfrm>
        </p:spPr>
        <p:txBody>
          <a:bodyPr>
            <a:normAutofit fontScale="90000"/>
          </a:bodyPr>
          <a:lstStyle/>
          <a:p>
            <a:pPr algn="ctr"/>
            <a:r>
              <a:rPr lang="el-GR" sz="2400" dirty="0"/>
              <a:t>ΑΞΟΝΑΣ ΠΡΟΤΕΡΑΙΟΤΗΤΑΣ 08: </a:t>
            </a:r>
            <a:br>
              <a:rPr lang="el-GR" sz="2400" dirty="0"/>
            </a:br>
            <a:r>
              <a:rPr lang="el-GR" sz="2400" dirty="0"/>
              <a:t>ΚΑΘΑΡΕΣ ΑΣΤΙΚΕΣ ΜΕΤΑΦΟΡΕΣ (ΕΤΠΑ)</a:t>
            </a:r>
          </a:p>
        </p:txBody>
      </p:sp>
    </p:spTree>
    <p:extLst>
      <p:ext uri="{BB962C8B-B14F-4D97-AF65-F5344CB8AC3E}">
        <p14:creationId xmlns:p14="http://schemas.microsoft.com/office/powerpoint/2010/main" val="3160529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Υπότιτλος 4"/>
          <p:cNvSpPr>
            <a:spLocks noGrp="1"/>
          </p:cNvSpPr>
          <p:nvPr>
            <p:ph type="subTitle" idx="1"/>
          </p:nvPr>
        </p:nvSpPr>
        <p:spPr>
          <a:xfrm>
            <a:off x="755576" y="1988840"/>
            <a:ext cx="8136904" cy="4392488"/>
          </a:xfrm>
        </p:spPr>
        <p:txBody>
          <a:bodyPr>
            <a:noAutofit/>
          </a:bodyPr>
          <a:lstStyle/>
          <a:p>
            <a:pPr algn="just">
              <a:spcBef>
                <a:spcPts val="0"/>
              </a:spcBef>
            </a:pPr>
            <a:r>
              <a:rPr lang="el-GR" sz="1800" b="1" dirty="0"/>
              <a:t>Α.   ΤΑΥΤΟΤΗΤΑ ΑΞΟΝΑ</a:t>
            </a:r>
          </a:p>
          <a:p>
            <a:pPr algn="just">
              <a:spcBef>
                <a:spcPts val="0"/>
              </a:spcBef>
            </a:pPr>
            <a:r>
              <a:rPr lang="el-GR" sz="1800" dirty="0"/>
              <a:t>Χρηματοδότηση </a:t>
            </a:r>
          </a:p>
          <a:p>
            <a:pPr algn="just">
              <a:spcBef>
                <a:spcPts val="0"/>
              </a:spcBef>
            </a:pPr>
            <a:r>
              <a:rPr lang="el-GR" sz="1800" dirty="0"/>
              <a:t>       Συγχρηματοδοτούμενη Δημόσια Δαπάνη (ΣΔΔ):   	330,9 εκατ. €</a:t>
            </a:r>
          </a:p>
          <a:p>
            <a:pPr algn="just">
              <a:spcBef>
                <a:spcPts val="0"/>
              </a:spcBef>
            </a:pPr>
            <a:r>
              <a:rPr lang="el-GR" sz="1800" dirty="0"/>
              <a:t>        Κοινοτική Συνδρομή (ΚΣ):		    	281,2 εκατ. €</a:t>
            </a:r>
          </a:p>
          <a:p>
            <a:pPr marL="536575" indent="-536575" algn="just"/>
            <a:r>
              <a:rPr lang="el-GR" sz="1800" dirty="0"/>
              <a:t>Στον Άξονα περιλαμβάνονται δύο εμβληματικά έργα (</a:t>
            </a:r>
            <a:r>
              <a:rPr lang="en-US" sz="1800" dirty="0"/>
              <a:t>SIGNIFICANT PROJECTS - OPs 2014-2020) :</a:t>
            </a:r>
          </a:p>
          <a:p>
            <a:pPr marL="536575" indent="-536575" algn="just">
              <a:spcBef>
                <a:spcPts val="0"/>
              </a:spcBef>
              <a:buAutoNum type="arabicPeriod"/>
            </a:pPr>
            <a:r>
              <a:rPr lang="el-GR" sz="1800" dirty="0"/>
              <a:t>Σηματοδότηση και σύστημα </a:t>
            </a:r>
            <a:r>
              <a:rPr lang="en-US" sz="1800" dirty="0"/>
              <a:t>ETCS </a:t>
            </a:r>
            <a:r>
              <a:rPr lang="el-GR" sz="1800" dirty="0"/>
              <a:t>στο σιδηροδρομικό Άξονα  Θεσσαλονίκη – Ειδομένη   </a:t>
            </a:r>
          </a:p>
          <a:p>
            <a:pPr marL="536575" indent="-536575" algn="just">
              <a:spcBef>
                <a:spcPts val="0"/>
              </a:spcBef>
              <a:buAutoNum type="arabicPeriod"/>
            </a:pPr>
            <a:r>
              <a:rPr lang="el-GR" sz="1800" dirty="0"/>
              <a:t>Ηλεκτροκίνηση της νέας διπλής σιδηροδρομικής γραμμής στο τμήμα Κιάτο – Ροδοδάφνη</a:t>
            </a:r>
          </a:p>
          <a:p>
            <a:pPr algn="just">
              <a:spcBef>
                <a:spcPts val="0"/>
              </a:spcBef>
            </a:pPr>
            <a:endParaRPr lang="el-GR" sz="1800" b="1" dirty="0"/>
          </a:p>
          <a:p>
            <a:pPr algn="just">
              <a:spcBef>
                <a:spcPts val="0"/>
              </a:spcBef>
            </a:pPr>
            <a:r>
              <a:rPr lang="el-GR" sz="1800" b="1" dirty="0"/>
              <a:t>Β.    ΕΞΕΙΔΙΚΕΥΣΗ</a:t>
            </a:r>
            <a:endParaRPr lang="el-GR" sz="1800" dirty="0"/>
          </a:p>
          <a:p>
            <a:pPr>
              <a:spcBef>
                <a:spcPts val="0"/>
              </a:spcBef>
            </a:pPr>
            <a:r>
              <a:rPr lang="el-GR" sz="1800" dirty="0"/>
              <a:t>Έχουν εξειδικευτεί 3 δράσεις, συνολικής ΣΔΔ: 315,0 εκατ. €  (</a:t>
            </a:r>
            <a:r>
              <a:rPr lang="el-GR" sz="1400" i="1" u="sng" dirty="0"/>
              <a:t>Ποσοστό </a:t>
            </a:r>
            <a:r>
              <a:rPr lang="el-GR" sz="1800" i="1" u="sng" dirty="0"/>
              <a:t> 95,2</a:t>
            </a:r>
            <a:r>
              <a:rPr lang="el-GR" sz="1400" i="1" u="sng" dirty="0"/>
              <a:t>% </a:t>
            </a:r>
            <a:r>
              <a:rPr lang="el-GR" sz="1400" dirty="0"/>
              <a:t> του Άξονα</a:t>
            </a:r>
            <a:r>
              <a:rPr lang="el-GR" sz="1800" dirty="0"/>
              <a:t>)</a:t>
            </a:r>
          </a:p>
          <a:p>
            <a:pPr algn="l">
              <a:spcBef>
                <a:spcPts val="0"/>
              </a:spcBef>
            </a:pPr>
            <a:r>
              <a:rPr lang="el-GR" sz="1800" dirty="0"/>
              <a:t>Υπολείπεται προς  εξειδίκευση ΣΔΔ 15,9 εκατ. €.</a:t>
            </a:r>
          </a:p>
          <a:p>
            <a:pPr algn="just">
              <a:spcBef>
                <a:spcPts val="0"/>
              </a:spcBef>
            </a:pPr>
            <a:endParaRPr lang="el-GR" sz="1800" b="1" dirty="0"/>
          </a:p>
          <a:p>
            <a:pPr algn="just">
              <a:spcBef>
                <a:spcPts val="0"/>
              </a:spcBef>
            </a:pPr>
            <a:r>
              <a:rPr lang="el-GR" sz="1800" b="1" dirty="0"/>
              <a:t>Γ.    ΠΡΟΣΚΛΗΣΕΙΣ</a:t>
            </a:r>
          </a:p>
          <a:p>
            <a:pPr algn="just">
              <a:spcBef>
                <a:spcPts val="0"/>
              </a:spcBef>
            </a:pPr>
            <a:r>
              <a:rPr lang="el-GR" sz="1800" dirty="0"/>
              <a:t>Έχουν εκδοθεί 3 προσκλήσεις  συνολικής ΣΔΔ 306,0 εκατ. </a:t>
            </a:r>
            <a:r>
              <a:rPr lang="el-GR" sz="1800" dirty="0">
                <a:solidFill>
                  <a:srgbClr val="000000"/>
                </a:solidFill>
              </a:rPr>
              <a:t>€  (</a:t>
            </a:r>
            <a:r>
              <a:rPr lang="el-GR" sz="1400" i="1" u="sng" dirty="0">
                <a:solidFill>
                  <a:srgbClr val="000000"/>
                </a:solidFill>
              </a:rPr>
              <a:t>Ποσοστό </a:t>
            </a:r>
            <a:r>
              <a:rPr lang="el-GR" sz="1800" i="1" u="sng" dirty="0">
                <a:solidFill>
                  <a:srgbClr val="000000"/>
                </a:solidFill>
              </a:rPr>
              <a:t> 95,2</a:t>
            </a:r>
            <a:r>
              <a:rPr lang="el-GR" sz="1400" i="1" u="sng" dirty="0">
                <a:solidFill>
                  <a:srgbClr val="000000"/>
                </a:solidFill>
              </a:rPr>
              <a:t>% </a:t>
            </a:r>
            <a:r>
              <a:rPr lang="el-GR" sz="1400" dirty="0">
                <a:solidFill>
                  <a:srgbClr val="000000"/>
                </a:solidFill>
              </a:rPr>
              <a:t> του Άξονα</a:t>
            </a:r>
            <a:r>
              <a:rPr lang="el-GR" sz="1800" dirty="0">
                <a:solidFill>
                  <a:srgbClr val="000000"/>
                </a:solidFill>
              </a:rPr>
              <a:t>)</a:t>
            </a:r>
          </a:p>
          <a:p>
            <a:pPr algn="l">
              <a:spcBef>
                <a:spcPts val="0"/>
              </a:spcBef>
            </a:pPr>
            <a:endParaRPr lang="el-GR" sz="1800" dirty="0"/>
          </a:p>
          <a:p>
            <a:pPr algn="l">
              <a:spcBef>
                <a:spcPts val="0"/>
              </a:spcBef>
            </a:pPr>
            <a:endParaRPr lang="el-GR" sz="1800" dirty="0">
              <a:solidFill>
                <a:schemeClr val="tx1"/>
              </a:solidFill>
            </a:endParaRPr>
          </a:p>
        </p:txBody>
      </p:sp>
      <p:sp>
        <p:nvSpPr>
          <p:cNvPr id="8" name="Τίτλος 1"/>
          <p:cNvSpPr>
            <a:spLocks noGrp="1"/>
          </p:cNvSpPr>
          <p:nvPr>
            <p:ph type="ctrTitle"/>
          </p:nvPr>
        </p:nvSpPr>
        <p:spPr>
          <a:xfrm>
            <a:off x="35655" y="1268760"/>
            <a:ext cx="9144000" cy="432048"/>
          </a:xfrm>
        </p:spPr>
        <p:txBody>
          <a:bodyPr>
            <a:normAutofit fontScale="90000"/>
          </a:bodyPr>
          <a:lstStyle/>
          <a:p>
            <a:pPr algn="ctr"/>
            <a:r>
              <a:rPr lang="el-GR" sz="2400" dirty="0"/>
              <a:t>ΑΞΟΝΑΣ ΠΡΟΤΕΡΑΙΟΤΗΤΑΣ 01: </a:t>
            </a:r>
            <a:br>
              <a:rPr lang="el-GR" sz="2400" dirty="0"/>
            </a:br>
            <a:r>
              <a:rPr lang="el-GR" sz="2400" dirty="0"/>
              <a:t>ΔΙΕΥΡΩΠΑΪΚΟ ΣΙΔΗΡΟΔΡΟΜΙΚΟ ΔΙΚΤΥΟ &amp; ΣΥΝΔΕΣΕΙΣ (ΤΣ)</a:t>
            </a:r>
          </a:p>
        </p:txBody>
      </p:sp>
    </p:spTree>
    <p:extLst>
      <p:ext uri="{BB962C8B-B14F-4D97-AF65-F5344CB8AC3E}">
        <p14:creationId xmlns:p14="http://schemas.microsoft.com/office/powerpoint/2010/main" val="26454306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Υπότιτλος 4"/>
          <p:cNvSpPr>
            <a:spLocks noGrp="1"/>
          </p:cNvSpPr>
          <p:nvPr>
            <p:ph type="subTitle" idx="1"/>
          </p:nvPr>
        </p:nvSpPr>
        <p:spPr>
          <a:xfrm>
            <a:off x="755576" y="1988840"/>
            <a:ext cx="8208912" cy="4392488"/>
          </a:xfrm>
        </p:spPr>
        <p:txBody>
          <a:bodyPr>
            <a:noAutofit/>
          </a:bodyPr>
          <a:lstStyle/>
          <a:p>
            <a:pPr algn="just">
              <a:spcBef>
                <a:spcPts val="0"/>
              </a:spcBef>
            </a:pPr>
            <a:r>
              <a:rPr lang="el-GR" sz="1800" b="1" dirty="0"/>
              <a:t>Α.   ΤΑΥΤΟΤΗΤΑ ΑΞΟΝΑ</a:t>
            </a:r>
          </a:p>
          <a:p>
            <a:pPr algn="just">
              <a:spcBef>
                <a:spcPts val="0"/>
              </a:spcBef>
            </a:pPr>
            <a:r>
              <a:rPr lang="el-GR" sz="1600" dirty="0"/>
              <a:t>Χρηματοδότηση </a:t>
            </a:r>
          </a:p>
          <a:p>
            <a:pPr algn="just">
              <a:spcBef>
                <a:spcPts val="0"/>
              </a:spcBef>
            </a:pPr>
            <a:r>
              <a:rPr lang="el-GR" sz="1600" dirty="0"/>
              <a:t>       Συγχρηματοδοτούμενη Δημόσια Δαπάνη (ΣΔΔ):   	527,5 εκατ. €</a:t>
            </a:r>
          </a:p>
          <a:p>
            <a:pPr algn="just">
              <a:spcBef>
                <a:spcPts val="0"/>
              </a:spcBef>
            </a:pPr>
            <a:r>
              <a:rPr lang="el-GR" sz="1600" dirty="0"/>
              <a:t>       Κοινοτική Συνδρομή (ΚΣ):		        	448,3   εκατ. €</a:t>
            </a:r>
          </a:p>
          <a:p>
            <a:pPr algn="just">
              <a:spcBef>
                <a:spcPts val="0"/>
              </a:spcBef>
            </a:pPr>
            <a:r>
              <a:rPr lang="el-GR" sz="1600" dirty="0"/>
              <a:t>Στον Άξονα περιλαμβάνεται ένα εμβληματικό έργο «Γραμμή 4 του Μετρό Αθηνών – Άλσος </a:t>
            </a:r>
            <a:r>
              <a:rPr lang="el-GR" sz="1600" dirty="0" err="1"/>
              <a:t>Βεΐκου</a:t>
            </a:r>
            <a:r>
              <a:rPr lang="el-GR" sz="1600" dirty="0"/>
              <a:t> – </a:t>
            </a:r>
            <a:r>
              <a:rPr lang="el-GR" sz="1600" dirty="0" err="1"/>
              <a:t>Γουδή</a:t>
            </a:r>
            <a:r>
              <a:rPr lang="el-GR" sz="1600" dirty="0"/>
              <a:t>»</a:t>
            </a:r>
          </a:p>
          <a:p>
            <a:pPr algn="just">
              <a:spcBef>
                <a:spcPts val="0"/>
              </a:spcBef>
            </a:pPr>
            <a:r>
              <a:rPr lang="el-GR" sz="1800" b="1" dirty="0"/>
              <a:t>Β.    ΕΞΕΙΔΙΚΕΥΣΗ</a:t>
            </a:r>
            <a:endParaRPr lang="el-GR" sz="1800" dirty="0"/>
          </a:p>
          <a:p>
            <a:pPr algn="just">
              <a:spcBef>
                <a:spcPts val="0"/>
              </a:spcBef>
            </a:pPr>
            <a:r>
              <a:rPr lang="el-GR" sz="1600" dirty="0"/>
              <a:t>Έχουν εξειδικευτεί 2 δράσεις, συνολικής ΣΔΔ: 340,0 εκατ €  (Ποσοστό 64,5%  του Άξονα</a:t>
            </a:r>
            <a:r>
              <a:rPr lang="el-GR" sz="1800" dirty="0"/>
              <a:t>)</a:t>
            </a:r>
          </a:p>
          <a:p>
            <a:pPr algn="just">
              <a:spcBef>
                <a:spcPts val="0"/>
              </a:spcBef>
            </a:pPr>
            <a:r>
              <a:rPr lang="el-GR" sz="1600" dirty="0"/>
              <a:t>Υπολείπεται προς  εξειδίκευση ΣΔΔ  187,5 εκατ. €.</a:t>
            </a:r>
          </a:p>
          <a:p>
            <a:pPr algn="just">
              <a:spcBef>
                <a:spcPts val="0"/>
              </a:spcBef>
            </a:pPr>
            <a:r>
              <a:rPr lang="el-GR" sz="1800" b="1" dirty="0"/>
              <a:t>Γ.    ΠΡΟΣΚΛΗΣΕΙΣ</a:t>
            </a:r>
          </a:p>
          <a:p>
            <a:pPr algn="just">
              <a:spcBef>
                <a:spcPts val="0"/>
              </a:spcBef>
            </a:pPr>
            <a:r>
              <a:rPr lang="el-GR" sz="1800" dirty="0"/>
              <a:t>Έχουν εκδοθεί 2 προσκλήσεις  συνολικής ΣΔΔ  340,0εκατ. </a:t>
            </a:r>
            <a:r>
              <a:rPr lang="el-GR" sz="1800" dirty="0">
                <a:solidFill>
                  <a:srgbClr val="000000"/>
                </a:solidFill>
              </a:rPr>
              <a:t>€  .</a:t>
            </a:r>
          </a:p>
          <a:p>
            <a:pPr algn="just">
              <a:spcBef>
                <a:spcPts val="0"/>
              </a:spcBef>
            </a:pPr>
            <a:endParaRPr lang="el-GR" sz="1800" b="1" dirty="0"/>
          </a:p>
          <a:p>
            <a:pPr algn="just">
              <a:spcBef>
                <a:spcPts val="0"/>
              </a:spcBef>
            </a:pPr>
            <a:r>
              <a:rPr lang="el-GR" sz="1800" b="1" dirty="0"/>
              <a:t>Δ.   ΕΝΤΑΞΕΙΣ - ΝΟΜΙΚΕΣ ΔΕΣΜΕΥΣΕΙΣ - ΔΑΠΑΝΕΣ ΕΡΓΩΝ (έως 30-10-2017)</a:t>
            </a:r>
          </a:p>
          <a:p>
            <a:pPr algn="just">
              <a:spcBef>
                <a:spcPts val="0"/>
              </a:spcBef>
            </a:pPr>
            <a:endParaRPr lang="el-GR" sz="1800" b="1" dirty="0"/>
          </a:p>
          <a:p>
            <a:pPr algn="just">
              <a:spcBef>
                <a:spcPts val="0"/>
              </a:spcBef>
            </a:pPr>
            <a:endParaRPr lang="el-GR" sz="1800" b="1" dirty="0"/>
          </a:p>
          <a:p>
            <a:pPr algn="just">
              <a:spcBef>
                <a:spcPts val="0"/>
              </a:spcBef>
            </a:pPr>
            <a:endParaRPr lang="el-GR" sz="1800" b="1" dirty="0"/>
          </a:p>
          <a:p>
            <a:pPr algn="just">
              <a:spcBef>
                <a:spcPts val="0"/>
              </a:spcBef>
            </a:pPr>
            <a:endParaRPr lang="el-GR" sz="1800" b="1" dirty="0"/>
          </a:p>
          <a:p>
            <a:pPr algn="just">
              <a:spcBef>
                <a:spcPts val="0"/>
              </a:spcBef>
            </a:pPr>
            <a:endParaRPr lang="el-GR" sz="1800" b="1" dirty="0"/>
          </a:p>
          <a:p>
            <a:pPr algn="just">
              <a:spcBef>
                <a:spcPts val="0"/>
              </a:spcBef>
            </a:pPr>
            <a:endParaRPr lang="el-GR" sz="1800" b="1" dirty="0"/>
          </a:p>
          <a:p>
            <a:pPr algn="just">
              <a:spcBef>
                <a:spcPts val="0"/>
              </a:spcBef>
            </a:pPr>
            <a:endParaRPr lang="el-GR" sz="1800" b="1" dirty="0"/>
          </a:p>
          <a:p>
            <a:pPr algn="l">
              <a:spcBef>
                <a:spcPts val="0"/>
              </a:spcBef>
            </a:pPr>
            <a:endParaRPr lang="el-GR" sz="1800" dirty="0">
              <a:solidFill>
                <a:schemeClr val="tx1"/>
              </a:solidFill>
            </a:endParaRPr>
          </a:p>
        </p:txBody>
      </p:sp>
      <p:sp>
        <p:nvSpPr>
          <p:cNvPr id="8" name="Τίτλος 1"/>
          <p:cNvSpPr>
            <a:spLocks noGrp="1"/>
          </p:cNvSpPr>
          <p:nvPr>
            <p:ph type="ctrTitle"/>
          </p:nvPr>
        </p:nvSpPr>
        <p:spPr>
          <a:xfrm>
            <a:off x="35655" y="1268760"/>
            <a:ext cx="9144000" cy="432048"/>
          </a:xfrm>
        </p:spPr>
        <p:txBody>
          <a:bodyPr>
            <a:normAutofit fontScale="90000"/>
          </a:bodyPr>
          <a:lstStyle/>
          <a:p>
            <a:pPr algn="ctr"/>
            <a:r>
              <a:rPr lang="el-GR" sz="2400" dirty="0"/>
              <a:t>ΑΞΟΝΑΣ ΠΡΟΤΕΡΑΙΟΤΗΤΑΣ   09: </a:t>
            </a:r>
            <a:br>
              <a:rPr lang="el-GR" sz="2400" dirty="0"/>
            </a:br>
            <a:r>
              <a:rPr lang="el-GR" sz="2400" dirty="0"/>
              <a:t>ΚΑΘΑΡΕΣ ΑΣΤΙΚΕΣ ΜΕΤΑΦΟΡΕΣ &amp; ΒΕΛΤΙΩΣΗ ΑΣΤΙΚΟΥ ΠΕΡΙΒΑΛΛΟΝΤΟΣ (ΤΣ)</a:t>
            </a:r>
          </a:p>
        </p:txBody>
      </p:sp>
      <p:graphicFrame>
        <p:nvGraphicFramePr>
          <p:cNvPr id="2" name="Πίνακας 1"/>
          <p:cNvGraphicFramePr>
            <a:graphicFrameLocks noGrp="1"/>
          </p:cNvGraphicFramePr>
          <p:nvPr>
            <p:extLst>
              <p:ext uri="{D42A27DB-BD31-4B8C-83A1-F6EECF244321}">
                <p14:modId xmlns:p14="http://schemas.microsoft.com/office/powerpoint/2010/main" val="1197444475"/>
              </p:ext>
            </p:extLst>
          </p:nvPr>
        </p:nvGraphicFramePr>
        <p:xfrm>
          <a:off x="1403648" y="5085184"/>
          <a:ext cx="6135370" cy="1219200"/>
        </p:xfrm>
        <a:graphic>
          <a:graphicData uri="http://schemas.openxmlformats.org/drawingml/2006/table">
            <a:tbl>
              <a:tblPr firstRow="1" firstCol="1" bandRow="1">
                <a:tableStyleId>{5C22544A-7EE6-4342-B048-85BDC9FD1C3A}</a:tableStyleId>
              </a:tblPr>
              <a:tblGrid>
                <a:gridCol w="1059180">
                  <a:extLst>
                    <a:ext uri="{9D8B030D-6E8A-4147-A177-3AD203B41FA5}">
                      <a16:colId xmlns:a16="http://schemas.microsoft.com/office/drawing/2014/main" val="20000"/>
                    </a:ext>
                  </a:extLst>
                </a:gridCol>
                <a:gridCol w="1619885">
                  <a:extLst>
                    <a:ext uri="{9D8B030D-6E8A-4147-A177-3AD203B41FA5}">
                      <a16:colId xmlns:a16="http://schemas.microsoft.com/office/drawing/2014/main" val="20001"/>
                    </a:ext>
                  </a:extLst>
                </a:gridCol>
                <a:gridCol w="1710055">
                  <a:extLst>
                    <a:ext uri="{9D8B030D-6E8A-4147-A177-3AD203B41FA5}">
                      <a16:colId xmlns:a16="http://schemas.microsoft.com/office/drawing/2014/main" val="20002"/>
                    </a:ext>
                  </a:extLst>
                </a:gridCol>
                <a:gridCol w="1746250">
                  <a:extLst>
                    <a:ext uri="{9D8B030D-6E8A-4147-A177-3AD203B41FA5}">
                      <a16:colId xmlns:a16="http://schemas.microsoft.com/office/drawing/2014/main" val="20003"/>
                    </a:ext>
                  </a:extLst>
                </a:gridCol>
              </a:tblGrid>
              <a:tr h="199648">
                <a:tc gridSpan="2">
                  <a:txBody>
                    <a:bodyPr/>
                    <a:lstStyle/>
                    <a:p>
                      <a:pPr algn="ctr">
                        <a:spcAft>
                          <a:spcPts val="0"/>
                        </a:spcAft>
                      </a:pPr>
                      <a:r>
                        <a:rPr lang="el-GR" sz="1600" dirty="0">
                          <a:effectLst/>
                        </a:rPr>
                        <a:t>Εντάξεις</a:t>
                      </a:r>
                      <a:endParaRPr lang="el-GR" sz="1600" dirty="0">
                        <a:effectLst/>
                        <a:latin typeface="Times New Roman"/>
                        <a:ea typeface="Times New Roman"/>
                      </a:endParaRPr>
                    </a:p>
                  </a:txBody>
                  <a:tcPr marL="68580" marR="68580" marT="0" marB="0" anchor="ctr"/>
                </a:tc>
                <a:tc hMerge="1">
                  <a:txBody>
                    <a:bodyPr/>
                    <a:lstStyle/>
                    <a:p>
                      <a:endParaRPr lang="el-GR"/>
                    </a:p>
                  </a:txBody>
                  <a:tcPr/>
                </a:tc>
                <a:tc>
                  <a:txBody>
                    <a:bodyPr/>
                    <a:lstStyle/>
                    <a:p>
                      <a:pPr algn="ctr">
                        <a:spcAft>
                          <a:spcPts val="0"/>
                        </a:spcAft>
                      </a:pPr>
                      <a:r>
                        <a:rPr lang="el-GR" sz="1600">
                          <a:effectLst/>
                        </a:rPr>
                        <a:t>Νομικές Δεσμεύσεις</a:t>
                      </a:r>
                      <a:endParaRPr lang="el-GR" sz="1600">
                        <a:effectLst/>
                        <a:latin typeface="Times New Roman"/>
                        <a:ea typeface="Times New Roman"/>
                      </a:endParaRPr>
                    </a:p>
                  </a:txBody>
                  <a:tcPr marL="68580" marR="68580" marT="0" marB="0" anchor="ctr"/>
                </a:tc>
                <a:tc>
                  <a:txBody>
                    <a:bodyPr/>
                    <a:lstStyle/>
                    <a:p>
                      <a:pPr algn="ctr">
                        <a:spcAft>
                          <a:spcPts val="0"/>
                        </a:spcAft>
                      </a:pPr>
                      <a:r>
                        <a:rPr lang="el-GR" sz="1600" dirty="0">
                          <a:effectLst/>
                        </a:rPr>
                        <a:t>Δαπάνες</a:t>
                      </a:r>
                    </a:p>
                    <a:p>
                      <a:pPr algn="ctr">
                        <a:spcAft>
                          <a:spcPts val="0"/>
                        </a:spcAft>
                      </a:pPr>
                      <a:endParaRPr lang="el-GR" sz="16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290830">
                <a:tc>
                  <a:txBody>
                    <a:bodyPr/>
                    <a:lstStyle/>
                    <a:p>
                      <a:pPr algn="ctr">
                        <a:spcAft>
                          <a:spcPts val="0"/>
                        </a:spcAft>
                      </a:pPr>
                      <a:r>
                        <a:rPr lang="el-GR" sz="1600">
                          <a:effectLst/>
                        </a:rPr>
                        <a:t>Πλήθος Πράξεων</a:t>
                      </a:r>
                      <a:endParaRPr lang="el-GR" sz="1600">
                        <a:effectLst/>
                        <a:latin typeface="Times New Roman"/>
                        <a:ea typeface="Times New Roman"/>
                      </a:endParaRPr>
                    </a:p>
                  </a:txBody>
                  <a:tcPr marL="68580" marR="68580" marT="0" marB="0" anchor="ctr"/>
                </a:tc>
                <a:tc>
                  <a:txBody>
                    <a:bodyPr/>
                    <a:lstStyle/>
                    <a:p>
                      <a:pPr algn="ctr">
                        <a:spcAft>
                          <a:spcPts val="0"/>
                        </a:spcAft>
                      </a:pPr>
                      <a:r>
                        <a:rPr lang="el-GR" sz="1600" dirty="0">
                          <a:effectLst/>
                        </a:rPr>
                        <a:t>Π/Υ</a:t>
                      </a:r>
                    </a:p>
                    <a:p>
                      <a:pPr algn="ctr">
                        <a:spcAft>
                          <a:spcPts val="0"/>
                        </a:spcAft>
                      </a:pPr>
                      <a:r>
                        <a:rPr lang="el-GR" sz="1600" dirty="0">
                          <a:effectLst/>
                        </a:rPr>
                        <a:t>ΣΔΔ</a:t>
                      </a:r>
                      <a:endParaRPr lang="el-GR" sz="1600" dirty="0">
                        <a:effectLst/>
                        <a:latin typeface="Times New Roman"/>
                        <a:ea typeface="Times New Roman"/>
                      </a:endParaRPr>
                    </a:p>
                  </a:txBody>
                  <a:tcPr marL="68580" marR="68580" marT="0" marB="0" anchor="ctr"/>
                </a:tc>
                <a:tc>
                  <a:txBody>
                    <a:bodyPr/>
                    <a:lstStyle/>
                    <a:p>
                      <a:pPr algn="ctr">
                        <a:spcAft>
                          <a:spcPts val="0"/>
                        </a:spcAft>
                      </a:pPr>
                      <a:r>
                        <a:rPr lang="el-GR" sz="1600" dirty="0">
                          <a:effectLst/>
                        </a:rPr>
                        <a:t>Π/Υ</a:t>
                      </a:r>
                    </a:p>
                    <a:p>
                      <a:pPr algn="ctr">
                        <a:spcAft>
                          <a:spcPts val="0"/>
                        </a:spcAft>
                      </a:pPr>
                      <a:r>
                        <a:rPr lang="el-GR" sz="1600" dirty="0">
                          <a:effectLst/>
                        </a:rPr>
                        <a:t>ΣΔΔ</a:t>
                      </a:r>
                      <a:endParaRPr lang="el-GR" sz="1600" dirty="0">
                        <a:effectLst/>
                        <a:latin typeface="Times New Roman"/>
                        <a:ea typeface="Times New Roman"/>
                      </a:endParaRPr>
                    </a:p>
                  </a:txBody>
                  <a:tcPr marL="68580" marR="68580" marT="0" marB="0" anchor="ctr"/>
                </a:tc>
                <a:tc>
                  <a:txBody>
                    <a:bodyPr/>
                    <a:lstStyle/>
                    <a:p>
                      <a:pPr algn="ctr">
                        <a:spcAft>
                          <a:spcPts val="0"/>
                        </a:spcAft>
                      </a:pPr>
                      <a:r>
                        <a:rPr lang="el-GR" sz="1600" dirty="0">
                          <a:effectLst/>
                        </a:rPr>
                        <a:t>ΣΔΔ</a:t>
                      </a:r>
                      <a:endParaRPr lang="el-GR" sz="1600" dirty="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r h="179705">
                <a:tc>
                  <a:txBody>
                    <a:bodyPr/>
                    <a:lstStyle/>
                    <a:p>
                      <a:pPr algn="ctr">
                        <a:spcAft>
                          <a:spcPts val="0"/>
                        </a:spcAft>
                      </a:pPr>
                      <a:r>
                        <a:rPr lang="el-GR" sz="1600" dirty="0">
                          <a:effectLst/>
                          <a:latin typeface="+mn-lt"/>
                          <a:ea typeface="+mn-ea"/>
                        </a:rPr>
                        <a:t>2</a:t>
                      </a:r>
                      <a:endParaRPr lang="el-GR" sz="1600" dirty="0">
                        <a:effectLst/>
                        <a:latin typeface="Times New Roman"/>
                        <a:ea typeface="Times New Roman"/>
                      </a:endParaRPr>
                    </a:p>
                  </a:txBody>
                  <a:tcPr marL="68580" marR="68580" marT="0" marB="0" anchor="ctr"/>
                </a:tc>
                <a:tc>
                  <a:txBody>
                    <a:bodyPr/>
                    <a:lstStyle/>
                    <a:p>
                      <a:pPr algn="ctr">
                        <a:spcAft>
                          <a:spcPts val="0"/>
                        </a:spcAft>
                      </a:pPr>
                      <a:r>
                        <a:rPr lang="el-GR" sz="1600" dirty="0">
                          <a:effectLst/>
                        </a:rPr>
                        <a:t>298,7</a:t>
                      </a:r>
                      <a:endParaRPr lang="el-GR" sz="1600" dirty="0">
                        <a:effectLst/>
                        <a:latin typeface="Times New Roman"/>
                        <a:ea typeface="Times New Roman"/>
                      </a:endParaRPr>
                    </a:p>
                  </a:txBody>
                  <a:tcPr marL="68580" marR="68580" marT="0" marB="0" anchor="ctr"/>
                </a:tc>
                <a:tc>
                  <a:txBody>
                    <a:bodyPr/>
                    <a:lstStyle/>
                    <a:p>
                      <a:pPr algn="ctr">
                        <a:spcAft>
                          <a:spcPts val="0"/>
                        </a:spcAft>
                      </a:pPr>
                      <a:r>
                        <a:rPr lang="el-GR" sz="1600" dirty="0">
                          <a:effectLst/>
                        </a:rPr>
                        <a:t>277,8</a:t>
                      </a:r>
                      <a:endParaRPr lang="el-GR" sz="1600" dirty="0">
                        <a:effectLst/>
                        <a:latin typeface="Times New Roman"/>
                        <a:ea typeface="Times New Roman"/>
                      </a:endParaRPr>
                    </a:p>
                  </a:txBody>
                  <a:tcPr marL="68580" marR="68580" marT="0" marB="0" anchor="ctr"/>
                </a:tc>
                <a:tc>
                  <a:txBody>
                    <a:bodyPr/>
                    <a:lstStyle/>
                    <a:p>
                      <a:pPr algn="ctr">
                        <a:spcAft>
                          <a:spcPts val="0"/>
                        </a:spcAft>
                      </a:pPr>
                      <a:r>
                        <a:rPr lang="el-GR" sz="1600" dirty="0">
                          <a:effectLst/>
                        </a:rPr>
                        <a:t>66,8</a:t>
                      </a:r>
                      <a:endParaRPr lang="el-GR" sz="1600" dirty="0">
                        <a:effectLst/>
                        <a:latin typeface="Times New Roman"/>
                        <a:ea typeface="Times New Roman"/>
                      </a:endParaRPr>
                    </a:p>
                  </a:txBody>
                  <a:tcPr marL="68580" marR="68580" marT="0"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9257197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Υπότιτλος 4"/>
          <p:cNvSpPr>
            <a:spLocks noGrp="1"/>
          </p:cNvSpPr>
          <p:nvPr>
            <p:ph type="subTitle" idx="1"/>
          </p:nvPr>
        </p:nvSpPr>
        <p:spPr>
          <a:xfrm>
            <a:off x="755576" y="1988840"/>
            <a:ext cx="8136904" cy="4392488"/>
          </a:xfrm>
        </p:spPr>
        <p:txBody>
          <a:bodyPr>
            <a:noAutofit/>
          </a:bodyPr>
          <a:lstStyle/>
          <a:p>
            <a:pPr algn="just">
              <a:spcBef>
                <a:spcPts val="0"/>
              </a:spcBef>
              <a:spcAft>
                <a:spcPts val="600"/>
              </a:spcAft>
            </a:pPr>
            <a:r>
              <a:rPr lang="el-GR" sz="1600" b="1" dirty="0"/>
              <a:t>Τμηματοποιημένο Μεγάλο Έργο «Επέκταση του Μετρό Αθήνας, τμήμα Χαϊδάρι - Πειραιάς &amp; Συρμοί του Μετρό Αθήνας - Ολοκλήρωση κατασκευής και θέση σε λειτουργία - Φάση Β΄»</a:t>
            </a:r>
          </a:p>
          <a:p>
            <a:pPr algn="just">
              <a:spcBef>
                <a:spcPts val="0"/>
              </a:spcBef>
              <a:spcAft>
                <a:spcPts val="600"/>
              </a:spcAft>
            </a:pPr>
            <a:r>
              <a:rPr lang="el-GR" sz="1600" dirty="0"/>
              <a:t>Επιλέξιμος Π/Υ  687,7 εκατ €,   (Α’ Φάση  Π/Υ  290,6 εκατ €,  Β’ Φάση Π/Υ 397,1 εκατ € </a:t>
            </a:r>
          </a:p>
          <a:p>
            <a:pPr algn="just">
              <a:spcBef>
                <a:spcPts val="0"/>
              </a:spcBef>
              <a:spcAft>
                <a:spcPts val="600"/>
              </a:spcAft>
            </a:pPr>
            <a:r>
              <a:rPr lang="el-GR" sz="1600" u="sng" dirty="0"/>
              <a:t>Αντικείμενο </a:t>
            </a:r>
            <a:r>
              <a:rPr lang="el-GR" sz="1600" dirty="0"/>
              <a:t> :  Κατασκευή της δυτικής επέκτασης της Γραμμής 3 του Μετρό της Αθήνας προς Πειραιά, από τον Σταθμό ΑΓΙΑ ΜΑΡΙΝΑ έως τον </a:t>
            </a:r>
            <a:r>
              <a:rPr lang="el-GR" sz="1600" dirty="0" err="1"/>
              <a:t>επίσταθμο</a:t>
            </a:r>
            <a:r>
              <a:rPr lang="el-GR" sz="1600" dirty="0"/>
              <a:t> του ΔΗΜΟΤΙΚΟΥ ΘΕΑΤΡΟΥ. Το μήκος της γραμμής θα είναι 7,6 χλμ με 6 νέους σταθμούς.</a:t>
            </a:r>
          </a:p>
          <a:p>
            <a:pPr algn="just">
              <a:spcBef>
                <a:spcPts val="0"/>
              </a:spcBef>
              <a:spcAft>
                <a:spcPts val="600"/>
              </a:spcAft>
            </a:pPr>
            <a:r>
              <a:rPr lang="el-GR" sz="1600" u="sng" dirty="0"/>
              <a:t>Ποσοστό υλοποίησης</a:t>
            </a:r>
            <a:r>
              <a:rPr lang="el-GR" sz="1600" dirty="0"/>
              <a:t>  :  της Β’ Φάσης περίπου  17% ( 55% στο σύνολο του Έργου)</a:t>
            </a:r>
          </a:p>
          <a:p>
            <a:pPr algn="l">
              <a:spcBef>
                <a:spcPts val="0"/>
              </a:spcBef>
            </a:pPr>
            <a:r>
              <a:rPr lang="el-GR" sz="1600" u="sng" dirty="0"/>
              <a:t>Προβλεπόμενη περαίωση</a:t>
            </a:r>
            <a:r>
              <a:rPr lang="el-GR" sz="1600" dirty="0"/>
              <a:t>  :  4</a:t>
            </a:r>
            <a:r>
              <a:rPr lang="en-US" sz="1600" dirty="0"/>
              <a:t>o </a:t>
            </a:r>
            <a:r>
              <a:rPr lang="el-GR" sz="1600" dirty="0"/>
              <a:t>τρίμηνο του 2020</a:t>
            </a:r>
          </a:p>
          <a:p>
            <a:pPr algn="l">
              <a:spcBef>
                <a:spcPts val="0"/>
              </a:spcBef>
            </a:pPr>
            <a:endParaRPr lang="el-GR" sz="1600" dirty="0"/>
          </a:p>
          <a:p>
            <a:pPr algn="just">
              <a:spcBef>
                <a:spcPts val="0"/>
              </a:spcBef>
              <a:spcAft>
                <a:spcPts val="600"/>
              </a:spcAft>
            </a:pPr>
            <a:r>
              <a:rPr lang="el-GR" sz="1600" b="1" dirty="0"/>
              <a:t>Νέο Έργο «Ολοκληρωμένη Διαχείριση Καυσίμων ΟΣΥ»</a:t>
            </a:r>
          </a:p>
          <a:p>
            <a:pPr algn="just">
              <a:spcBef>
                <a:spcPts val="0"/>
              </a:spcBef>
              <a:spcAft>
                <a:spcPts val="600"/>
              </a:spcAft>
            </a:pPr>
            <a:r>
              <a:rPr lang="el-GR" sz="1600" dirty="0"/>
              <a:t>Επιλέξιμος Π/Υ  1,9 εκατ € </a:t>
            </a:r>
          </a:p>
          <a:p>
            <a:pPr algn="just">
              <a:spcBef>
                <a:spcPts val="0"/>
              </a:spcBef>
              <a:spcAft>
                <a:spcPts val="600"/>
              </a:spcAft>
            </a:pPr>
            <a:r>
              <a:rPr lang="el-GR" sz="1600" u="sng" dirty="0"/>
              <a:t>Αντικείμενο </a:t>
            </a:r>
            <a:r>
              <a:rPr lang="el-GR" sz="1600" dirty="0"/>
              <a:t> :  Ηλεκτρονικό σύστημα  ελέγχου πλήρωσης καυσίμων, διαχείριση εισροών - εκροών δεξαμενών καυσίμου με αυτόματη αναγνώριση οχήματος του στόλου οχημάτων</a:t>
            </a:r>
          </a:p>
          <a:p>
            <a:pPr algn="just">
              <a:spcBef>
                <a:spcPts val="0"/>
              </a:spcBef>
              <a:spcAft>
                <a:spcPts val="600"/>
              </a:spcAft>
            </a:pPr>
            <a:r>
              <a:rPr lang="el-GR" sz="1600" u="sng" dirty="0"/>
              <a:t>Ποσοστό υλοποίησης  </a:t>
            </a:r>
            <a:r>
              <a:rPr lang="el-GR" sz="1600" dirty="0"/>
              <a:t>:  Σε διαγωνιστική διαδικασία</a:t>
            </a:r>
            <a:endParaRPr lang="el-GR" sz="1600" b="1" dirty="0"/>
          </a:p>
        </p:txBody>
      </p:sp>
      <p:sp>
        <p:nvSpPr>
          <p:cNvPr id="7" name="Τίτλος 1"/>
          <p:cNvSpPr>
            <a:spLocks noGrp="1"/>
          </p:cNvSpPr>
          <p:nvPr>
            <p:ph type="ctrTitle"/>
          </p:nvPr>
        </p:nvSpPr>
        <p:spPr>
          <a:xfrm>
            <a:off x="35655" y="1268760"/>
            <a:ext cx="9144000" cy="432048"/>
          </a:xfrm>
        </p:spPr>
        <p:txBody>
          <a:bodyPr>
            <a:normAutofit fontScale="90000"/>
          </a:bodyPr>
          <a:lstStyle/>
          <a:p>
            <a:pPr algn="ctr"/>
            <a:r>
              <a:rPr lang="el-GR" sz="2400" dirty="0"/>
              <a:t>ΑΞΟΝΑΣ ΠΡΟΤΕΡΑΙΟΤΗΤΑΣ   09: </a:t>
            </a:r>
            <a:br>
              <a:rPr lang="el-GR" sz="2400" dirty="0"/>
            </a:br>
            <a:r>
              <a:rPr lang="el-GR" sz="2400" dirty="0"/>
              <a:t>ΚΑΘΑΡΕΣ ΑΣΤΙΚΕΣ ΜΕΤΑΦΟΡΕΣ &amp; ΒΕΛΤΙΩΣΗ ΑΣΤΙΚΟΥ ΠΕΡΙΒΑΛΛΟΝΤΟΣ (ΤΣ)</a:t>
            </a:r>
          </a:p>
        </p:txBody>
      </p:sp>
    </p:spTree>
    <p:extLst>
      <p:ext uri="{BB962C8B-B14F-4D97-AF65-F5344CB8AC3E}">
        <p14:creationId xmlns:p14="http://schemas.microsoft.com/office/powerpoint/2010/main" val="30121634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Ορθογώνιο"/>
          <p:cNvSpPr/>
          <p:nvPr/>
        </p:nvSpPr>
        <p:spPr>
          <a:xfrm>
            <a:off x="107504" y="2886035"/>
            <a:ext cx="6192688" cy="954107"/>
          </a:xfrm>
          <a:prstGeom prst="rect">
            <a:avLst/>
          </a:prstGeom>
        </p:spPr>
        <p:txBody>
          <a:bodyPr wrap="square">
            <a:spAutoFit/>
          </a:bodyPr>
          <a:lstStyle/>
          <a:p>
            <a:pPr algn="ctr"/>
            <a:r>
              <a:rPr lang="el-GR" altLang="el-GR" sz="2800" b="1" dirty="0">
                <a:solidFill>
                  <a:srgbClr val="0070C0"/>
                </a:solidFill>
                <a:latin typeface="Calibri" pitchFamily="34" charset="0"/>
                <a:ea typeface="+mj-ea"/>
                <a:cs typeface="+mj-cs"/>
              </a:rPr>
              <a:t>ΤΟΜΕΑΣ ΥΠΟΔΟΜΩΝ ΜΕΤΑΦΟΡΩΝ</a:t>
            </a:r>
          </a:p>
          <a:p>
            <a:pPr algn="ctr"/>
            <a:r>
              <a:rPr lang="el-GR" altLang="el-GR" sz="2800" b="1" dirty="0">
                <a:solidFill>
                  <a:srgbClr val="0070C0"/>
                </a:solidFill>
                <a:latin typeface="Calibri" pitchFamily="34" charset="0"/>
                <a:ea typeface="+mj-ea"/>
                <a:cs typeface="+mj-cs"/>
              </a:rPr>
              <a:t>Πρόοδος ανά Άξονα Προτεραιότητας</a:t>
            </a:r>
          </a:p>
        </p:txBody>
      </p:sp>
    </p:spTree>
    <p:extLst>
      <p:ext uri="{BB962C8B-B14F-4D97-AF65-F5344CB8AC3E}">
        <p14:creationId xmlns:p14="http://schemas.microsoft.com/office/powerpoint/2010/main" val="981027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Υπότιτλος 4"/>
          <p:cNvSpPr>
            <a:spLocks noGrp="1"/>
          </p:cNvSpPr>
          <p:nvPr>
            <p:ph type="subTitle" idx="1"/>
          </p:nvPr>
        </p:nvSpPr>
        <p:spPr>
          <a:xfrm>
            <a:off x="755576" y="1988840"/>
            <a:ext cx="8136904" cy="4392488"/>
          </a:xfrm>
        </p:spPr>
        <p:txBody>
          <a:bodyPr>
            <a:noAutofit/>
          </a:bodyPr>
          <a:lstStyle/>
          <a:p>
            <a:pPr algn="just">
              <a:spcBef>
                <a:spcPts val="0"/>
              </a:spcBef>
            </a:pPr>
            <a:r>
              <a:rPr lang="el-GR" sz="1800" b="1" dirty="0"/>
              <a:t>Δ.   ΕΝΤΑΞΕΙΣ - ΝΟΜΙΚΕΣ ΔΕΣΜΕΥΣΕΙΣ - ΔΑΠΑΝΕΣ ΕΡΓΩΝ (έως 30-10-2017)</a:t>
            </a:r>
          </a:p>
          <a:p>
            <a:pPr algn="just">
              <a:spcBef>
                <a:spcPts val="0"/>
              </a:spcBef>
            </a:pPr>
            <a:endParaRPr lang="el-GR" sz="1800" b="1" dirty="0"/>
          </a:p>
          <a:p>
            <a:pPr algn="just">
              <a:spcBef>
                <a:spcPts val="0"/>
              </a:spcBef>
            </a:pPr>
            <a:endParaRPr lang="el-GR" sz="1800" b="1" dirty="0"/>
          </a:p>
          <a:p>
            <a:pPr algn="just">
              <a:spcBef>
                <a:spcPts val="0"/>
              </a:spcBef>
            </a:pPr>
            <a:endParaRPr lang="el-GR" sz="1800" b="1" dirty="0"/>
          </a:p>
          <a:p>
            <a:pPr algn="just">
              <a:spcBef>
                <a:spcPts val="0"/>
              </a:spcBef>
            </a:pPr>
            <a:endParaRPr lang="el-GR" sz="1800" b="1" dirty="0"/>
          </a:p>
          <a:p>
            <a:pPr algn="just">
              <a:spcBef>
                <a:spcPts val="0"/>
              </a:spcBef>
            </a:pPr>
            <a:endParaRPr lang="el-GR" sz="1800" b="1" dirty="0"/>
          </a:p>
          <a:p>
            <a:pPr algn="just">
              <a:spcBef>
                <a:spcPts val="0"/>
              </a:spcBef>
            </a:pPr>
            <a:endParaRPr lang="el-GR" sz="1800" b="1" dirty="0"/>
          </a:p>
          <a:p>
            <a:pPr algn="just">
              <a:spcBef>
                <a:spcPts val="0"/>
              </a:spcBef>
              <a:spcAft>
                <a:spcPts val="600"/>
              </a:spcAft>
            </a:pPr>
            <a:r>
              <a:rPr lang="el-GR" sz="1800" b="1" dirty="0"/>
              <a:t>“Εκσυγχρονισμός σηματοδότησης-</a:t>
            </a:r>
            <a:r>
              <a:rPr lang="el-GR" sz="1800" b="1" dirty="0" err="1"/>
              <a:t>τηλεδιοίκησης</a:t>
            </a:r>
            <a:r>
              <a:rPr lang="el-GR" sz="1800" b="1" dirty="0"/>
              <a:t> και εγκατάσταση ΕΤCS LEVEL 1 σε εντοπισμένα τμήματα του άξονα ΑΘΗΝΑ-ΘΕΣΣΑΛΟΝΙΚΗ-ΠΡΟΜΑΧΩΝΑΣ</a:t>
            </a:r>
          </a:p>
          <a:p>
            <a:pPr algn="just">
              <a:spcBef>
                <a:spcPts val="0"/>
              </a:spcBef>
              <a:spcAft>
                <a:spcPts val="600"/>
              </a:spcAft>
            </a:pPr>
            <a:r>
              <a:rPr lang="el-GR" sz="1800" dirty="0"/>
              <a:t>Επιλέξιμου Π/Υ 45,4 </a:t>
            </a:r>
            <a:r>
              <a:rPr lang="el-GR" sz="1800" dirty="0" err="1"/>
              <a:t>εκατ</a:t>
            </a:r>
            <a:r>
              <a:rPr lang="el-GR" sz="1800" dirty="0"/>
              <a:t> €, </a:t>
            </a:r>
          </a:p>
          <a:p>
            <a:pPr algn="just">
              <a:spcBef>
                <a:spcPts val="0"/>
              </a:spcBef>
            </a:pPr>
            <a:r>
              <a:rPr lang="el-GR" sz="1800" u="sng" dirty="0"/>
              <a:t>Αντικείμενο</a:t>
            </a:r>
            <a:r>
              <a:rPr lang="el-GR" sz="1800" dirty="0"/>
              <a:t> : σηματοδότηση-</a:t>
            </a:r>
            <a:r>
              <a:rPr lang="el-GR" sz="1800" dirty="0" err="1"/>
              <a:t>τηλεδιοίκηση</a:t>
            </a:r>
            <a:r>
              <a:rPr lang="el-GR" sz="1800" dirty="0"/>
              <a:t>, σε εντοπισμένα τμήματα του άξονα Αθήνα-Θεσσαλονίκη-Προμαχώνας μήκους 519 χλμ.</a:t>
            </a:r>
          </a:p>
          <a:p>
            <a:pPr algn="just">
              <a:spcBef>
                <a:spcPts val="0"/>
              </a:spcBef>
            </a:pPr>
            <a:r>
              <a:rPr lang="el-GR" sz="1800" dirty="0"/>
              <a:t>Την εγκατάσταση και προσωρινή παραλαβή του συστήματος </a:t>
            </a:r>
            <a:r>
              <a:rPr lang="el-GR" sz="1800" dirty="0" err="1"/>
              <a:t>έλεγχου</a:t>
            </a:r>
            <a:r>
              <a:rPr lang="el-GR" sz="1800" dirty="0"/>
              <a:t>-χειρισμού σηματοδότησης ETCS </a:t>
            </a:r>
            <a:r>
              <a:rPr lang="el-GR" sz="1800" dirty="0" err="1"/>
              <a:t>level</a:t>
            </a:r>
            <a:r>
              <a:rPr lang="el-GR" sz="1800" dirty="0"/>
              <a:t> 1 σε 402 </a:t>
            </a:r>
            <a:r>
              <a:rPr lang="el-GR" sz="1800" dirty="0" err="1"/>
              <a:t>χλμ</a:t>
            </a:r>
            <a:r>
              <a:rPr lang="el-GR" sz="1800" dirty="0"/>
              <a:t> του σιδηροδρομικού άξονα Αθήνα-Θεσσαλονίκη</a:t>
            </a:r>
          </a:p>
          <a:p>
            <a:pPr algn="l">
              <a:spcBef>
                <a:spcPts val="0"/>
              </a:spcBef>
            </a:pPr>
            <a:r>
              <a:rPr lang="el-GR" sz="1800" u="sng" dirty="0"/>
              <a:t>Ποσοστό υλοποίησης </a:t>
            </a:r>
            <a:r>
              <a:rPr lang="el-GR" sz="1800" dirty="0"/>
              <a:t>  :   55% περίπου για τις  εργασίες ανάταξης και 75% στην υλοποίηση του ETCS γραμμής </a:t>
            </a:r>
          </a:p>
          <a:p>
            <a:pPr algn="l">
              <a:spcBef>
                <a:spcPts val="0"/>
              </a:spcBef>
            </a:pPr>
            <a:r>
              <a:rPr lang="el-GR" sz="1800" u="sng" dirty="0"/>
              <a:t>Προβλεπόμενη περαίωση  :  </a:t>
            </a:r>
            <a:r>
              <a:rPr lang="el-GR" sz="1800" dirty="0"/>
              <a:t>4ο  Τρίμηνο του 2018</a:t>
            </a:r>
          </a:p>
          <a:p>
            <a:pPr algn="l">
              <a:spcBef>
                <a:spcPts val="0"/>
              </a:spcBef>
            </a:pPr>
            <a:endParaRPr lang="el-GR" sz="1800" dirty="0">
              <a:solidFill>
                <a:schemeClr val="tx1"/>
              </a:solidFill>
            </a:endParaRPr>
          </a:p>
        </p:txBody>
      </p:sp>
      <p:sp>
        <p:nvSpPr>
          <p:cNvPr id="8" name="Τίτλος 1"/>
          <p:cNvSpPr>
            <a:spLocks noGrp="1"/>
          </p:cNvSpPr>
          <p:nvPr>
            <p:ph type="ctrTitle"/>
          </p:nvPr>
        </p:nvSpPr>
        <p:spPr>
          <a:xfrm>
            <a:off x="35655" y="1268760"/>
            <a:ext cx="9144000" cy="432048"/>
          </a:xfrm>
        </p:spPr>
        <p:txBody>
          <a:bodyPr>
            <a:normAutofit fontScale="90000"/>
          </a:bodyPr>
          <a:lstStyle/>
          <a:p>
            <a:pPr algn="ctr"/>
            <a:r>
              <a:rPr lang="el-GR" sz="2400" dirty="0"/>
              <a:t>ΑΞΟΝΑΣ ΠΡΟΤΕΡΑΙΟΤΗΤΑΣ    01 : </a:t>
            </a:r>
            <a:br>
              <a:rPr lang="el-GR" sz="2400" dirty="0"/>
            </a:br>
            <a:r>
              <a:rPr lang="el-GR" sz="2400" dirty="0"/>
              <a:t>ΔΙΕΥΡΩΠΑΪΚΟ ΣΙΔΗΡΟΔΡΟΜΙΚΟ ΔΙΚΤΥΟ &amp; ΣΥΝΔΕΣΕΙΣ (ΤΣ)</a:t>
            </a:r>
          </a:p>
        </p:txBody>
      </p:sp>
      <p:graphicFrame>
        <p:nvGraphicFramePr>
          <p:cNvPr id="4" name="Πίνακας 3"/>
          <p:cNvGraphicFramePr>
            <a:graphicFrameLocks noGrp="1"/>
          </p:cNvGraphicFramePr>
          <p:nvPr>
            <p:extLst>
              <p:ext uri="{D42A27DB-BD31-4B8C-83A1-F6EECF244321}">
                <p14:modId xmlns:p14="http://schemas.microsoft.com/office/powerpoint/2010/main" val="1368943969"/>
              </p:ext>
            </p:extLst>
          </p:nvPr>
        </p:nvGraphicFramePr>
        <p:xfrm>
          <a:off x="971600" y="2348880"/>
          <a:ext cx="7416824" cy="1296736"/>
        </p:xfrm>
        <a:graphic>
          <a:graphicData uri="http://schemas.openxmlformats.org/drawingml/2006/table">
            <a:tbl>
              <a:tblPr firstRow="1" firstCol="1" bandRow="1">
                <a:tableStyleId>{5C22544A-7EE6-4342-B048-85BDC9FD1C3A}</a:tableStyleId>
              </a:tblPr>
              <a:tblGrid>
                <a:gridCol w="1872208">
                  <a:extLst>
                    <a:ext uri="{9D8B030D-6E8A-4147-A177-3AD203B41FA5}">
                      <a16:colId xmlns:a16="http://schemas.microsoft.com/office/drawing/2014/main" val="20000"/>
                    </a:ext>
                  </a:extLst>
                </a:gridCol>
                <a:gridCol w="1366416">
                  <a:extLst>
                    <a:ext uri="{9D8B030D-6E8A-4147-A177-3AD203B41FA5}">
                      <a16:colId xmlns:a16="http://schemas.microsoft.com/office/drawing/2014/main" val="20001"/>
                    </a:ext>
                  </a:extLst>
                </a:gridCol>
                <a:gridCol w="2067222">
                  <a:extLst>
                    <a:ext uri="{9D8B030D-6E8A-4147-A177-3AD203B41FA5}">
                      <a16:colId xmlns:a16="http://schemas.microsoft.com/office/drawing/2014/main" val="20002"/>
                    </a:ext>
                  </a:extLst>
                </a:gridCol>
                <a:gridCol w="2110978">
                  <a:extLst>
                    <a:ext uri="{9D8B030D-6E8A-4147-A177-3AD203B41FA5}">
                      <a16:colId xmlns:a16="http://schemas.microsoft.com/office/drawing/2014/main" val="20003"/>
                    </a:ext>
                  </a:extLst>
                </a:gridCol>
              </a:tblGrid>
              <a:tr h="432048">
                <a:tc gridSpan="2">
                  <a:txBody>
                    <a:bodyPr/>
                    <a:lstStyle/>
                    <a:p>
                      <a:pPr algn="ctr">
                        <a:spcAft>
                          <a:spcPts val="0"/>
                        </a:spcAft>
                      </a:pPr>
                      <a:r>
                        <a:rPr lang="el-GR" sz="1600" dirty="0">
                          <a:effectLst/>
                        </a:rPr>
                        <a:t>Εντάξεις</a:t>
                      </a:r>
                      <a:endParaRPr lang="el-GR" sz="1600" dirty="0">
                        <a:effectLst/>
                        <a:latin typeface="Times New Roman"/>
                        <a:ea typeface="Times New Roman"/>
                      </a:endParaRPr>
                    </a:p>
                  </a:txBody>
                  <a:tcPr marL="68580" marR="68580" marT="0" marB="0" anchor="ctr"/>
                </a:tc>
                <a:tc hMerge="1">
                  <a:txBody>
                    <a:bodyPr/>
                    <a:lstStyle/>
                    <a:p>
                      <a:endParaRPr lang="el-GR"/>
                    </a:p>
                  </a:txBody>
                  <a:tcPr/>
                </a:tc>
                <a:tc>
                  <a:txBody>
                    <a:bodyPr/>
                    <a:lstStyle/>
                    <a:p>
                      <a:pPr algn="ctr">
                        <a:spcAft>
                          <a:spcPts val="0"/>
                        </a:spcAft>
                      </a:pPr>
                      <a:r>
                        <a:rPr lang="el-GR" sz="1600" dirty="0">
                          <a:effectLst/>
                        </a:rPr>
                        <a:t>Νομικές Δεσμεύσεις</a:t>
                      </a:r>
                      <a:endParaRPr lang="el-GR" sz="1600" dirty="0">
                        <a:effectLst/>
                        <a:latin typeface="Times New Roman"/>
                        <a:ea typeface="Times New Roman"/>
                      </a:endParaRPr>
                    </a:p>
                  </a:txBody>
                  <a:tcPr marL="68580" marR="68580" marT="0" marB="0" anchor="ctr"/>
                </a:tc>
                <a:tc>
                  <a:txBody>
                    <a:bodyPr/>
                    <a:lstStyle/>
                    <a:p>
                      <a:pPr algn="ctr">
                        <a:spcAft>
                          <a:spcPts val="0"/>
                        </a:spcAft>
                      </a:pPr>
                      <a:r>
                        <a:rPr lang="el-GR" sz="1600" dirty="0">
                          <a:effectLst/>
                        </a:rPr>
                        <a:t>Δαπάνες</a:t>
                      </a:r>
                    </a:p>
                  </a:txBody>
                  <a:tcPr marL="68580" marR="68580" marT="0" marB="0" anchor="ctr"/>
                </a:tc>
                <a:extLst>
                  <a:ext uri="{0D108BD9-81ED-4DB2-BD59-A6C34878D82A}">
                    <a16:rowId xmlns:a16="http://schemas.microsoft.com/office/drawing/2014/main" val="10000"/>
                  </a:ext>
                </a:extLst>
              </a:tr>
              <a:tr h="504056">
                <a:tc>
                  <a:txBody>
                    <a:bodyPr/>
                    <a:lstStyle/>
                    <a:p>
                      <a:pPr algn="ctr">
                        <a:spcAft>
                          <a:spcPts val="0"/>
                        </a:spcAft>
                      </a:pPr>
                      <a:r>
                        <a:rPr lang="el-GR" sz="1800" dirty="0">
                          <a:effectLst/>
                        </a:rPr>
                        <a:t>Πλήθος Πράξεων</a:t>
                      </a:r>
                      <a:endParaRPr lang="el-GR" sz="1800" dirty="0">
                        <a:effectLst/>
                        <a:latin typeface="Times New Roman"/>
                        <a:ea typeface="Times New Roman"/>
                      </a:endParaRPr>
                    </a:p>
                  </a:txBody>
                  <a:tcPr marL="68580" marR="68580" marT="0" marB="0" anchor="ctr"/>
                </a:tc>
                <a:tc>
                  <a:txBody>
                    <a:bodyPr/>
                    <a:lstStyle/>
                    <a:p>
                      <a:pPr algn="ctr">
                        <a:spcAft>
                          <a:spcPts val="0"/>
                        </a:spcAft>
                      </a:pPr>
                      <a:r>
                        <a:rPr lang="el-GR" sz="1800" dirty="0">
                          <a:effectLst/>
                        </a:rPr>
                        <a:t>Π/Υ</a:t>
                      </a:r>
                    </a:p>
                    <a:p>
                      <a:pPr algn="ctr">
                        <a:spcAft>
                          <a:spcPts val="0"/>
                        </a:spcAft>
                      </a:pPr>
                      <a:r>
                        <a:rPr lang="el-GR" sz="1800" dirty="0">
                          <a:effectLst/>
                        </a:rPr>
                        <a:t>ΣΔΔ</a:t>
                      </a:r>
                      <a:endParaRPr lang="el-GR" sz="1800" dirty="0">
                        <a:effectLst/>
                        <a:latin typeface="Times New Roman"/>
                        <a:ea typeface="Times New Roman"/>
                      </a:endParaRPr>
                    </a:p>
                  </a:txBody>
                  <a:tcPr marL="68580" marR="68580" marT="0" marB="0" anchor="ctr"/>
                </a:tc>
                <a:tc>
                  <a:txBody>
                    <a:bodyPr/>
                    <a:lstStyle/>
                    <a:p>
                      <a:pPr algn="ctr">
                        <a:spcAft>
                          <a:spcPts val="0"/>
                        </a:spcAft>
                      </a:pPr>
                      <a:r>
                        <a:rPr lang="el-GR" sz="1800">
                          <a:effectLst/>
                        </a:rPr>
                        <a:t>Π/Υ</a:t>
                      </a:r>
                    </a:p>
                    <a:p>
                      <a:pPr algn="ctr">
                        <a:spcAft>
                          <a:spcPts val="0"/>
                        </a:spcAft>
                      </a:pPr>
                      <a:r>
                        <a:rPr lang="el-GR" sz="1800">
                          <a:effectLst/>
                        </a:rPr>
                        <a:t>ΣΔΔ</a:t>
                      </a:r>
                      <a:endParaRPr lang="el-GR" sz="1800">
                        <a:effectLst/>
                        <a:latin typeface="Times New Roman"/>
                        <a:ea typeface="Times New Roman"/>
                      </a:endParaRPr>
                    </a:p>
                  </a:txBody>
                  <a:tcPr marL="68580" marR="68580" marT="0" marB="0" anchor="ctr"/>
                </a:tc>
                <a:tc>
                  <a:txBody>
                    <a:bodyPr/>
                    <a:lstStyle/>
                    <a:p>
                      <a:pPr algn="ctr">
                        <a:spcAft>
                          <a:spcPts val="0"/>
                        </a:spcAft>
                      </a:pPr>
                      <a:r>
                        <a:rPr lang="el-GR" sz="1800">
                          <a:effectLst/>
                        </a:rPr>
                        <a:t>ΣΔΔ</a:t>
                      </a:r>
                      <a:endParaRPr lang="el-GR" sz="180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r h="316048">
                <a:tc>
                  <a:txBody>
                    <a:bodyPr/>
                    <a:lstStyle/>
                    <a:p>
                      <a:pPr algn="ctr">
                        <a:spcAft>
                          <a:spcPts val="0"/>
                        </a:spcAft>
                      </a:pPr>
                      <a:r>
                        <a:rPr lang="el-GR" sz="1800" dirty="0">
                          <a:effectLst/>
                        </a:rPr>
                        <a:t>5</a:t>
                      </a:r>
                      <a:endParaRPr lang="el-GR" sz="1800" dirty="0">
                        <a:effectLst/>
                        <a:latin typeface="Times New Roman"/>
                        <a:ea typeface="Times New Roman"/>
                      </a:endParaRPr>
                    </a:p>
                  </a:txBody>
                  <a:tcPr marL="68580" marR="68580" marT="0" marB="0" anchor="ctr"/>
                </a:tc>
                <a:tc>
                  <a:txBody>
                    <a:bodyPr/>
                    <a:lstStyle/>
                    <a:p>
                      <a:pPr algn="ctr">
                        <a:spcAft>
                          <a:spcPts val="0"/>
                        </a:spcAft>
                      </a:pPr>
                      <a:r>
                        <a:rPr lang="el-GR" sz="1800" dirty="0">
                          <a:effectLst/>
                        </a:rPr>
                        <a:t>161,0</a:t>
                      </a:r>
                      <a:endParaRPr lang="el-GR" sz="1800" dirty="0">
                        <a:effectLst/>
                        <a:latin typeface="Times New Roman"/>
                        <a:ea typeface="Times New Roman"/>
                      </a:endParaRPr>
                    </a:p>
                  </a:txBody>
                  <a:tcPr marL="68580" marR="68580" marT="0" marB="0" anchor="ctr"/>
                </a:tc>
                <a:tc>
                  <a:txBody>
                    <a:bodyPr/>
                    <a:lstStyle/>
                    <a:p>
                      <a:pPr algn="ctr">
                        <a:spcAft>
                          <a:spcPts val="0"/>
                        </a:spcAft>
                      </a:pPr>
                      <a:r>
                        <a:rPr lang="el-GR" sz="1800" dirty="0">
                          <a:effectLst/>
                        </a:rPr>
                        <a:t>101,0</a:t>
                      </a:r>
                      <a:endParaRPr lang="el-GR" sz="1800" dirty="0">
                        <a:effectLst/>
                        <a:latin typeface="Times New Roman"/>
                        <a:ea typeface="Times New Roman"/>
                      </a:endParaRPr>
                    </a:p>
                  </a:txBody>
                  <a:tcPr marL="68580" marR="68580" marT="0" marB="0" anchor="ctr"/>
                </a:tc>
                <a:tc>
                  <a:txBody>
                    <a:bodyPr/>
                    <a:lstStyle/>
                    <a:p>
                      <a:pPr algn="ctr">
                        <a:spcAft>
                          <a:spcPts val="0"/>
                        </a:spcAft>
                      </a:pPr>
                      <a:r>
                        <a:rPr lang="el-GR" sz="1800" dirty="0">
                          <a:effectLst/>
                        </a:rPr>
                        <a:t>61,3</a:t>
                      </a:r>
                      <a:endParaRPr lang="el-GR" sz="1800" dirty="0">
                        <a:effectLst/>
                        <a:latin typeface="Times New Roman"/>
                        <a:ea typeface="Times New Roman"/>
                      </a:endParaRPr>
                    </a:p>
                  </a:txBody>
                  <a:tcPr marL="68580" marR="68580" marT="0"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591192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Υπότιτλος 4"/>
          <p:cNvSpPr>
            <a:spLocks noGrp="1"/>
          </p:cNvSpPr>
          <p:nvPr>
            <p:ph type="subTitle" idx="1"/>
          </p:nvPr>
        </p:nvSpPr>
        <p:spPr>
          <a:xfrm>
            <a:off x="755576" y="1988840"/>
            <a:ext cx="8136904" cy="4392488"/>
          </a:xfrm>
        </p:spPr>
        <p:txBody>
          <a:bodyPr>
            <a:noAutofit/>
          </a:bodyPr>
          <a:lstStyle/>
          <a:p>
            <a:pPr algn="just">
              <a:spcBef>
                <a:spcPts val="0"/>
              </a:spcBef>
              <a:spcAft>
                <a:spcPts val="600"/>
              </a:spcAft>
            </a:pPr>
            <a:r>
              <a:rPr lang="el-GR" sz="1800" b="1" dirty="0" err="1"/>
              <a:t>Τμηματοποιημένο</a:t>
            </a:r>
            <a:r>
              <a:rPr lang="el-GR" sz="1800" b="1" dirty="0"/>
              <a:t> Μεγάλο Έργο "Κατασκευή  νέας διπλής σιδηροδρομικής γραμμής στο τμήμα </a:t>
            </a:r>
            <a:r>
              <a:rPr lang="el-GR" sz="1800" b="1" dirty="0" err="1"/>
              <a:t>Διακοπτό</a:t>
            </a:r>
            <a:r>
              <a:rPr lang="el-GR" sz="1800" b="1" dirty="0"/>
              <a:t>-Ροδοδάφνη, Φάση Β’</a:t>
            </a:r>
          </a:p>
          <a:p>
            <a:pPr algn="just">
              <a:spcBef>
                <a:spcPts val="0"/>
              </a:spcBef>
              <a:spcAft>
                <a:spcPts val="600"/>
              </a:spcAft>
            </a:pPr>
            <a:r>
              <a:rPr lang="el-GR" sz="1800" dirty="0"/>
              <a:t>Επιλέξιμου Π/Υ 173,2 </a:t>
            </a:r>
            <a:r>
              <a:rPr lang="el-GR" sz="1800" dirty="0" err="1"/>
              <a:t>εκατ</a:t>
            </a:r>
            <a:r>
              <a:rPr lang="el-GR" sz="1800" dirty="0"/>
              <a:t> €,  (Α’ Φάση Π/Υ 110,3 εκατ.€ - Β’ Φάση Π/Υ  62,9 </a:t>
            </a:r>
            <a:r>
              <a:rPr lang="el-GR" sz="1800" dirty="0" err="1"/>
              <a:t>εκατ</a:t>
            </a:r>
            <a:r>
              <a:rPr lang="el-GR" sz="1800" dirty="0"/>
              <a:t> €)</a:t>
            </a:r>
          </a:p>
          <a:p>
            <a:pPr algn="just">
              <a:spcBef>
                <a:spcPts val="0"/>
              </a:spcBef>
            </a:pPr>
            <a:r>
              <a:rPr lang="el-GR" sz="1800" u="sng" dirty="0"/>
              <a:t>Αντικείμενο</a:t>
            </a:r>
            <a:r>
              <a:rPr lang="el-GR" sz="1800" dirty="0"/>
              <a:t> : Κατασκευή της νέας διπλής σιδηροδρομικής γραμμής μήκους 16 χλμ., και αφορά σε εργασίες υποδομής, επιδομής, σιδηροδρομικών σταθμών, σηματοδότησης με σύστημα ETCS, και </a:t>
            </a:r>
            <a:r>
              <a:rPr lang="el-GR" sz="1800" dirty="0" err="1"/>
              <a:t>φυτοτεχνικά</a:t>
            </a:r>
            <a:r>
              <a:rPr lang="el-GR" sz="1800" dirty="0"/>
              <a:t>.</a:t>
            </a:r>
          </a:p>
          <a:p>
            <a:pPr algn="l">
              <a:spcBef>
                <a:spcPts val="0"/>
              </a:spcBef>
            </a:pPr>
            <a:r>
              <a:rPr lang="el-GR" sz="1800" u="sng" dirty="0"/>
              <a:t>Ποσοστό υλοποίησης </a:t>
            </a:r>
            <a:r>
              <a:rPr lang="el-GR" sz="1800" dirty="0"/>
              <a:t>της Β’ Φάσης περίπου  60% ( 84% στο σύνολο του έργου)</a:t>
            </a:r>
          </a:p>
          <a:p>
            <a:pPr algn="l">
              <a:spcBef>
                <a:spcPts val="0"/>
              </a:spcBef>
            </a:pPr>
            <a:r>
              <a:rPr lang="el-GR" sz="1800" u="sng" dirty="0"/>
              <a:t>Προβλεπόμενη περαίωση  : </a:t>
            </a:r>
            <a:r>
              <a:rPr lang="el-GR" sz="1800" dirty="0"/>
              <a:t>4ο  Τρίμηνο του 2018</a:t>
            </a:r>
          </a:p>
          <a:p>
            <a:pPr algn="l">
              <a:spcBef>
                <a:spcPts val="0"/>
              </a:spcBef>
            </a:pPr>
            <a:endParaRPr lang="el-GR" sz="1800" dirty="0"/>
          </a:p>
          <a:p>
            <a:pPr algn="just">
              <a:spcBef>
                <a:spcPts val="0"/>
              </a:spcBef>
              <a:spcAft>
                <a:spcPts val="0"/>
              </a:spcAft>
            </a:pPr>
            <a:r>
              <a:rPr lang="el-GR" sz="1800" b="1" dirty="0"/>
              <a:t>Ηλεκτροκίνηση της νέας διπλής σιδηροδρομικής γραμμής στο τμήμα Κιάτο – Ροδοδάφνη.</a:t>
            </a:r>
          </a:p>
          <a:p>
            <a:pPr algn="just">
              <a:spcBef>
                <a:spcPts val="0"/>
              </a:spcBef>
              <a:spcAft>
                <a:spcPts val="0"/>
              </a:spcAft>
            </a:pPr>
            <a:r>
              <a:rPr lang="el-GR" sz="1800" u="sng" dirty="0"/>
              <a:t>Αντικείμενο</a:t>
            </a:r>
            <a:r>
              <a:rPr lang="el-GR" sz="1800" dirty="0"/>
              <a:t> : Εγκατάσταση συστήματος ηλεκτροκίνησης της νέας διπλής σιδηροδρομικής γραμμής στο τμήμα Κιάτο-Ροδοδάφνη (70,6 χλμ) </a:t>
            </a:r>
          </a:p>
          <a:p>
            <a:pPr algn="just">
              <a:spcBef>
                <a:spcPts val="0"/>
              </a:spcBef>
              <a:spcAft>
                <a:spcPts val="0"/>
              </a:spcAft>
            </a:pPr>
            <a:r>
              <a:rPr lang="el-GR" sz="1800" dirty="0"/>
              <a:t>Επιλέξιμου Π/Υ 68 εκατ €, </a:t>
            </a:r>
          </a:p>
          <a:p>
            <a:pPr algn="just">
              <a:spcBef>
                <a:spcPts val="0"/>
              </a:spcBef>
              <a:spcAft>
                <a:spcPts val="0"/>
              </a:spcAft>
            </a:pPr>
            <a:r>
              <a:rPr lang="el-GR" sz="1800" u="sng" dirty="0"/>
              <a:t>Ποσοστό υλοποίησης </a:t>
            </a:r>
            <a:r>
              <a:rPr lang="el-GR" sz="1800" dirty="0"/>
              <a:t>  : Σύνταξη των τευχών δημοπράτησης. </a:t>
            </a:r>
          </a:p>
          <a:p>
            <a:pPr algn="just">
              <a:spcBef>
                <a:spcPts val="0"/>
              </a:spcBef>
              <a:spcAft>
                <a:spcPts val="600"/>
              </a:spcAft>
            </a:pPr>
            <a:endParaRPr lang="el-GR" sz="1800" b="1" dirty="0"/>
          </a:p>
          <a:p>
            <a:pPr algn="just">
              <a:spcBef>
                <a:spcPts val="0"/>
              </a:spcBef>
              <a:spcAft>
                <a:spcPts val="600"/>
              </a:spcAft>
            </a:pPr>
            <a:endParaRPr lang="el-GR" sz="1800" b="1" dirty="0"/>
          </a:p>
        </p:txBody>
      </p:sp>
      <p:sp>
        <p:nvSpPr>
          <p:cNvPr id="8" name="Τίτλος 1"/>
          <p:cNvSpPr>
            <a:spLocks noGrp="1"/>
          </p:cNvSpPr>
          <p:nvPr>
            <p:ph type="ctrTitle"/>
          </p:nvPr>
        </p:nvSpPr>
        <p:spPr>
          <a:xfrm>
            <a:off x="35655" y="1268760"/>
            <a:ext cx="9144000" cy="432048"/>
          </a:xfrm>
        </p:spPr>
        <p:txBody>
          <a:bodyPr>
            <a:normAutofit fontScale="90000"/>
          </a:bodyPr>
          <a:lstStyle/>
          <a:p>
            <a:pPr algn="ctr"/>
            <a:r>
              <a:rPr lang="el-GR" sz="2400" dirty="0"/>
              <a:t>ΑΞΟΝΑΣ ΠΡΟΤΕΡΑΙΟΤΗΤΑΣ    01 : </a:t>
            </a:r>
            <a:br>
              <a:rPr lang="el-GR" sz="2400" dirty="0"/>
            </a:br>
            <a:r>
              <a:rPr lang="el-GR" sz="2400" dirty="0"/>
              <a:t>ΔΙΕΥΡΩΠΑΪΚΟ ΣΙΔΗΡΟΔΡΟΜΙΚΟ ΔΙΚΤΥΟ &amp; ΣΥΝΔΕΣΕΙΣ (ΤΣ)</a:t>
            </a:r>
          </a:p>
        </p:txBody>
      </p:sp>
    </p:spTree>
    <p:extLst>
      <p:ext uri="{BB962C8B-B14F-4D97-AF65-F5344CB8AC3E}">
        <p14:creationId xmlns:p14="http://schemas.microsoft.com/office/powerpoint/2010/main" val="42818644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Υπότιτλος 4"/>
          <p:cNvSpPr>
            <a:spLocks noGrp="1"/>
          </p:cNvSpPr>
          <p:nvPr>
            <p:ph type="subTitle" idx="1"/>
          </p:nvPr>
        </p:nvSpPr>
        <p:spPr>
          <a:xfrm>
            <a:off x="755576" y="1988840"/>
            <a:ext cx="8136904" cy="4392488"/>
          </a:xfrm>
        </p:spPr>
        <p:txBody>
          <a:bodyPr>
            <a:noAutofit/>
          </a:bodyPr>
          <a:lstStyle/>
          <a:p>
            <a:pPr algn="just">
              <a:spcBef>
                <a:spcPts val="0"/>
              </a:spcBef>
              <a:spcAft>
                <a:spcPts val="0"/>
              </a:spcAft>
            </a:pPr>
            <a:r>
              <a:rPr lang="el-GR" sz="1800" b="1" dirty="0"/>
              <a:t>“ΚΑΤΑΣΚΕΥΗ ΚΑΤΩ ΔΙΑΒΑΣΗΣ ΣΙΔΗΡΟΔΡΟΜΙΚΩΝ ΓΡΑΜΜΩΝ ΤΗΣ ΟΔΟΥ ΑΓ. ΠΑΡΑΣΚΕΥΗΣ-Ν. ΜΕΝΕΜΕΝΗ ΘΕΣΣΑΛΟΝΙΚΗΣ”</a:t>
            </a:r>
          </a:p>
          <a:p>
            <a:pPr algn="just">
              <a:spcBef>
                <a:spcPts val="0"/>
              </a:spcBef>
              <a:spcAft>
                <a:spcPts val="0"/>
              </a:spcAft>
            </a:pPr>
            <a:r>
              <a:rPr lang="el-GR" sz="1800" dirty="0"/>
              <a:t>Επιλέξιμου Π/Υ   11,1 εκατ €, </a:t>
            </a:r>
          </a:p>
          <a:p>
            <a:pPr lvl="0" algn="just">
              <a:spcBef>
                <a:spcPts val="0"/>
              </a:spcBef>
              <a:spcAft>
                <a:spcPts val="0"/>
              </a:spcAft>
            </a:pPr>
            <a:r>
              <a:rPr lang="el-GR" sz="1800" u="sng" dirty="0"/>
              <a:t>Ποσοστό υλοποίησης </a:t>
            </a:r>
            <a:r>
              <a:rPr lang="el-GR" sz="1800" dirty="0"/>
              <a:t> :  περίπου 40%</a:t>
            </a:r>
          </a:p>
          <a:p>
            <a:pPr algn="just">
              <a:spcBef>
                <a:spcPts val="0"/>
              </a:spcBef>
              <a:spcAft>
                <a:spcPts val="0"/>
              </a:spcAft>
            </a:pPr>
            <a:endParaRPr lang="el-GR" sz="1800" b="1" dirty="0"/>
          </a:p>
          <a:p>
            <a:pPr algn="just">
              <a:spcBef>
                <a:spcPts val="0"/>
              </a:spcBef>
              <a:spcAft>
                <a:spcPts val="0"/>
              </a:spcAft>
            </a:pPr>
            <a:r>
              <a:rPr lang="el-GR" sz="1800" b="1" dirty="0"/>
              <a:t>"Κατασκευή Σιδηροδρομικής Στάσης στον Ν. Παντελεήμονα Πιερίας " </a:t>
            </a:r>
          </a:p>
          <a:p>
            <a:pPr algn="l">
              <a:spcBef>
                <a:spcPts val="0"/>
              </a:spcBef>
            </a:pPr>
            <a:r>
              <a:rPr lang="el-GR" sz="1800" dirty="0"/>
              <a:t>Επιλέξιμου Π/Υ   2,4 εκατ €, </a:t>
            </a:r>
          </a:p>
          <a:p>
            <a:pPr algn="l">
              <a:spcBef>
                <a:spcPts val="0"/>
              </a:spcBef>
            </a:pPr>
            <a:endParaRPr lang="el-GR" sz="1800" dirty="0"/>
          </a:p>
          <a:p>
            <a:pPr algn="just">
              <a:spcBef>
                <a:spcPts val="0"/>
              </a:spcBef>
              <a:spcAft>
                <a:spcPts val="0"/>
              </a:spcAft>
            </a:pPr>
            <a:r>
              <a:rPr lang="el-GR" sz="1800" b="1" dirty="0"/>
              <a:t>Αναμένεται υποβολή προτάσεων για τα έργα :</a:t>
            </a:r>
          </a:p>
          <a:p>
            <a:pPr algn="l">
              <a:spcBef>
                <a:spcPts val="0"/>
              </a:spcBef>
            </a:pPr>
            <a:endParaRPr lang="el-GR" sz="1800" dirty="0"/>
          </a:p>
          <a:p>
            <a:pPr algn="l">
              <a:spcBef>
                <a:spcPts val="0"/>
              </a:spcBef>
            </a:pPr>
            <a:r>
              <a:rPr lang="el-GR" sz="1800" dirty="0"/>
              <a:t>•	Αναβάθμιση – Ηλεκτροκίνηση Θεσσαλονίκη – Προμαχώνας</a:t>
            </a:r>
          </a:p>
          <a:p>
            <a:pPr algn="l">
              <a:spcBef>
                <a:spcPts val="0"/>
              </a:spcBef>
            </a:pPr>
            <a:r>
              <a:rPr lang="el-GR" sz="1800" dirty="0"/>
              <a:t>•	Επιδομή – Ηλεκτροκίνηση -  Σηματοδότηση στο τμήμα Ροδοδάφνη – Ρίο</a:t>
            </a:r>
          </a:p>
          <a:p>
            <a:pPr algn="l">
              <a:spcBef>
                <a:spcPts val="0"/>
              </a:spcBef>
            </a:pPr>
            <a:r>
              <a:rPr lang="el-GR" sz="1800" dirty="0"/>
              <a:t>•	Ηλεκτροκίνηση Λάρισα – Βόλος</a:t>
            </a:r>
          </a:p>
          <a:p>
            <a:pPr algn="l">
              <a:spcBef>
                <a:spcPts val="0"/>
              </a:spcBef>
            </a:pPr>
            <a:r>
              <a:rPr lang="el-GR" sz="1800" dirty="0"/>
              <a:t>Βρίσκονται σε στάδιο ωρίμανσης, </a:t>
            </a:r>
          </a:p>
          <a:p>
            <a:pPr algn="l">
              <a:spcBef>
                <a:spcPts val="0"/>
              </a:spcBef>
            </a:pPr>
            <a:r>
              <a:rPr lang="el-GR" sz="1800" dirty="0"/>
              <a:t>Για την επιτάχυνση των διαδικασιών εκδόθηκαν προσκλήσεις για διάθεση πόρων Τεχνικής Βοήθειας. Αναμένεται η υποβολή προτάσεων από τον δικαιούχο</a:t>
            </a:r>
            <a:endParaRPr lang="el-GR" sz="1800" b="1" dirty="0"/>
          </a:p>
          <a:p>
            <a:pPr algn="just">
              <a:spcBef>
                <a:spcPts val="0"/>
              </a:spcBef>
              <a:spcAft>
                <a:spcPts val="600"/>
              </a:spcAft>
            </a:pPr>
            <a:endParaRPr lang="el-GR" sz="1800" b="1" dirty="0"/>
          </a:p>
        </p:txBody>
      </p:sp>
      <p:sp>
        <p:nvSpPr>
          <p:cNvPr id="8" name="Τίτλος 1"/>
          <p:cNvSpPr>
            <a:spLocks noGrp="1"/>
          </p:cNvSpPr>
          <p:nvPr>
            <p:ph type="ctrTitle"/>
          </p:nvPr>
        </p:nvSpPr>
        <p:spPr>
          <a:xfrm>
            <a:off x="35655" y="1268760"/>
            <a:ext cx="9144000" cy="432048"/>
          </a:xfrm>
        </p:spPr>
        <p:txBody>
          <a:bodyPr>
            <a:normAutofit fontScale="90000"/>
          </a:bodyPr>
          <a:lstStyle/>
          <a:p>
            <a:pPr algn="ctr"/>
            <a:r>
              <a:rPr lang="el-GR" sz="2400" dirty="0"/>
              <a:t>ΑΞΟΝΑΣ ΠΡΟΤΕΡΑΙΟΤΗΤΑΣ    01 : </a:t>
            </a:r>
            <a:br>
              <a:rPr lang="el-GR" sz="2400" dirty="0"/>
            </a:br>
            <a:r>
              <a:rPr lang="el-GR" sz="2400" dirty="0"/>
              <a:t>ΔΙΕΥΡΩΠΑΪΚΟ ΣΙΔΗΡΟΔΡΟΜΙΚΟ ΔΙΚΤΥΟ &amp; ΣΥΝΔΕΣΕΙΣ (ΤΣ)</a:t>
            </a:r>
          </a:p>
        </p:txBody>
      </p:sp>
    </p:spTree>
    <p:extLst>
      <p:ext uri="{BB962C8B-B14F-4D97-AF65-F5344CB8AC3E}">
        <p14:creationId xmlns:p14="http://schemas.microsoft.com/office/powerpoint/2010/main" val="16064954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Υπότιτλος 4"/>
          <p:cNvSpPr>
            <a:spLocks noGrp="1"/>
          </p:cNvSpPr>
          <p:nvPr>
            <p:ph type="subTitle" idx="1"/>
          </p:nvPr>
        </p:nvSpPr>
        <p:spPr>
          <a:xfrm>
            <a:off x="755576" y="1988840"/>
            <a:ext cx="8136904" cy="4392488"/>
          </a:xfrm>
        </p:spPr>
        <p:txBody>
          <a:bodyPr>
            <a:noAutofit/>
          </a:bodyPr>
          <a:lstStyle/>
          <a:p>
            <a:pPr algn="just">
              <a:spcBef>
                <a:spcPts val="0"/>
              </a:spcBef>
            </a:pPr>
            <a:r>
              <a:rPr lang="el-GR" sz="1800" b="1" dirty="0"/>
              <a:t>Α.   ΤΑΥΤΟΤΗΤΑ ΑΞΟΝΑ</a:t>
            </a:r>
          </a:p>
          <a:p>
            <a:pPr algn="just">
              <a:spcBef>
                <a:spcPts val="0"/>
              </a:spcBef>
            </a:pPr>
            <a:r>
              <a:rPr lang="el-GR" sz="1800" dirty="0"/>
              <a:t>Χρηματοδότηση </a:t>
            </a:r>
          </a:p>
          <a:p>
            <a:pPr algn="just">
              <a:spcBef>
                <a:spcPts val="0"/>
              </a:spcBef>
            </a:pPr>
            <a:r>
              <a:rPr lang="el-GR" sz="1800" dirty="0"/>
              <a:t>       Συγχρηματοδοτούμενη Δημόσια Δαπάνη (ΣΔΔ):   	216,3 εκατ. €</a:t>
            </a:r>
          </a:p>
          <a:p>
            <a:pPr algn="just">
              <a:spcBef>
                <a:spcPts val="0"/>
              </a:spcBef>
            </a:pPr>
            <a:r>
              <a:rPr lang="el-GR" sz="1800" dirty="0"/>
              <a:t>        Κοινοτική Συνδρομή (ΚΣ):		    	173,0  εκατ. €</a:t>
            </a:r>
          </a:p>
          <a:p>
            <a:pPr algn="just">
              <a:spcBef>
                <a:spcPts val="0"/>
              </a:spcBef>
            </a:pPr>
            <a:endParaRPr lang="el-GR" sz="1800" b="1" dirty="0"/>
          </a:p>
          <a:p>
            <a:pPr algn="just">
              <a:spcBef>
                <a:spcPts val="0"/>
              </a:spcBef>
            </a:pPr>
            <a:r>
              <a:rPr lang="el-GR" sz="1800" b="1" dirty="0"/>
              <a:t>Β.    ΕΞΕΙΔΙΚΕΥΣΗ</a:t>
            </a:r>
            <a:endParaRPr lang="el-GR" sz="1800" dirty="0"/>
          </a:p>
          <a:p>
            <a:pPr algn="just">
              <a:spcBef>
                <a:spcPts val="0"/>
              </a:spcBef>
            </a:pPr>
            <a:r>
              <a:rPr lang="el-GR" sz="1800" dirty="0"/>
              <a:t>Έχει  εξειδικευτεί 1 δράση, συνολικής ΣΔΔ: 40,0 εκατ €  (</a:t>
            </a:r>
            <a:r>
              <a:rPr lang="el-GR" sz="1400" i="1" u="sng" dirty="0"/>
              <a:t>Ποσοστό </a:t>
            </a:r>
            <a:r>
              <a:rPr lang="el-GR" sz="1800" i="1" u="sng" dirty="0"/>
              <a:t> 18,5 </a:t>
            </a:r>
            <a:r>
              <a:rPr lang="el-GR" sz="1400" i="1" u="sng" dirty="0"/>
              <a:t>% </a:t>
            </a:r>
            <a:r>
              <a:rPr lang="el-GR" sz="1400" dirty="0"/>
              <a:t> του Άξονα</a:t>
            </a:r>
            <a:r>
              <a:rPr lang="el-GR" sz="1800" dirty="0"/>
              <a:t>)</a:t>
            </a:r>
          </a:p>
          <a:p>
            <a:pPr algn="just">
              <a:spcBef>
                <a:spcPts val="0"/>
              </a:spcBef>
            </a:pPr>
            <a:r>
              <a:rPr lang="el-GR" sz="1800" dirty="0"/>
              <a:t>Υπολείπεται προς  εξειδίκευση ΣΔΔ 176,3 εκατ. €.</a:t>
            </a:r>
          </a:p>
          <a:p>
            <a:pPr algn="just">
              <a:spcBef>
                <a:spcPts val="0"/>
              </a:spcBef>
            </a:pPr>
            <a:r>
              <a:rPr lang="el-GR" sz="1800" dirty="0"/>
              <a:t>Δεν έχει εξειδικευθεί ο Ειδικός Στόχος 6. Η χρηματοδότηση του Μεγάλου Έργου επέκτασης του Προαστιακού Αθηνών προς Λαύριο προτάθηκε να καλυφθεί από πόρους του σχεδίου </a:t>
            </a:r>
            <a:r>
              <a:rPr lang="en-US" sz="1800" dirty="0"/>
              <a:t>Juncker</a:t>
            </a:r>
            <a:r>
              <a:rPr lang="el-GR" sz="1800" dirty="0"/>
              <a:t>. Το αντικείμενο του Ειδικού Στόχου θα τακτοποιηθεί στο πλαίσιο της 2</a:t>
            </a:r>
            <a:r>
              <a:rPr lang="el-GR" sz="1800" baseline="30000" dirty="0"/>
              <a:t>ης</a:t>
            </a:r>
            <a:r>
              <a:rPr lang="el-GR" sz="1800" dirty="0"/>
              <a:t> Αναθεώρησης του ΕΠ-ΥΜΕΠΕΡΑΑ.</a:t>
            </a:r>
          </a:p>
          <a:p>
            <a:pPr algn="just"/>
            <a:r>
              <a:rPr lang="el-GR" sz="1800" dirty="0"/>
              <a:t>Επιπλέον, δεν έχουν εξειδικευθεί πόροι για το έργο «Αναβάθμιση γραμμής ΣΚΑ – Οινόη», λόγω του ότι το έργο βρίσκεται ακόμη σε στάδιο ωρίμανσης.</a:t>
            </a:r>
          </a:p>
          <a:p>
            <a:pPr algn="just">
              <a:spcBef>
                <a:spcPts val="0"/>
              </a:spcBef>
            </a:pPr>
            <a:r>
              <a:rPr lang="el-GR" sz="1800" b="1" dirty="0"/>
              <a:t>Γ.    ΠΡΟΣΚΛΗΣΕΙΣ</a:t>
            </a:r>
          </a:p>
          <a:p>
            <a:pPr algn="just">
              <a:spcBef>
                <a:spcPts val="0"/>
              </a:spcBef>
            </a:pPr>
            <a:r>
              <a:rPr lang="el-GR" sz="1800" dirty="0"/>
              <a:t>Έχει εκδοθεί 1 πρόσκληση  συνολικής ΣΔΔ 40 εκατ. </a:t>
            </a:r>
            <a:r>
              <a:rPr lang="el-GR" sz="1800" dirty="0">
                <a:solidFill>
                  <a:srgbClr val="000000"/>
                </a:solidFill>
              </a:rPr>
              <a:t>€  (</a:t>
            </a:r>
            <a:r>
              <a:rPr lang="el-GR" sz="1400" i="1" u="sng" dirty="0">
                <a:solidFill>
                  <a:srgbClr val="000000"/>
                </a:solidFill>
              </a:rPr>
              <a:t>Ποσοστό </a:t>
            </a:r>
            <a:r>
              <a:rPr lang="el-GR" sz="1800" i="1" u="sng" dirty="0">
                <a:solidFill>
                  <a:srgbClr val="000000"/>
                </a:solidFill>
              </a:rPr>
              <a:t> 18,5 </a:t>
            </a:r>
            <a:r>
              <a:rPr lang="el-GR" sz="1400" i="1" u="sng" dirty="0">
                <a:solidFill>
                  <a:srgbClr val="000000"/>
                </a:solidFill>
              </a:rPr>
              <a:t>% </a:t>
            </a:r>
            <a:r>
              <a:rPr lang="el-GR" sz="1400" dirty="0">
                <a:solidFill>
                  <a:srgbClr val="000000"/>
                </a:solidFill>
              </a:rPr>
              <a:t> του Άξονα</a:t>
            </a:r>
            <a:r>
              <a:rPr lang="el-GR" sz="1800" dirty="0">
                <a:solidFill>
                  <a:srgbClr val="000000"/>
                </a:solidFill>
              </a:rPr>
              <a:t>)</a:t>
            </a:r>
          </a:p>
          <a:p>
            <a:pPr algn="just">
              <a:spcBef>
                <a:spcPts val="0"/>
              </a:spcBef>
            </a:pPr>
            <a:r>
              <a:rPr lang="el-GR" sz="1800" dirty="0">
                <a:solidFill>
                  <a:srgbClr val="000000"/>
                </a:solidFill>
              </a:rPr>
              <a:t>Δεν έχουν υποβληθεί προτάσεις</a:t>
            </a:r>
          </a:p>
          <a:p>
            <a:pPr algn="l">
              <a:spcBef>
                <a:spcPts val="0"/>
              </a:spcBef>
            </a:pPr>
            <a:endParaRPr lang="el-GR" sz="1800" dirty="0"/>
          </a:p>
          <a:p>
            <a:pPr algn="l">
              <a:spcBef>
                <a:spcPts val="0"/>
              </a:spcBef>
            </a:pPr>
            <a:endParaRPr lang="el-GR" sz="1800" dirty="0">
              <a:solidFill>
                <a:schemeClr val="tx1"/>
              </a:solidFill>
            </a:endParaRPr>
          </a:p>
        </p:txBody>
      </p:sp>
      <p:sp>
        <p:nvSpPr>
          <p:cNvPr id="8" name="Τίτλος 1"/>
          <p:cNvSpPr>
            <a:spLocks noGrp="1"/>
          </p:cNvSpPr>
          <p:nvPr>
            <p:ph type="ctrTitle"/>
          </p:nvPr>
        </p:nvSpPr>
        <p:spPr>
          <a:xfrm>
            <a:off x="35655" y="1268760"/>
            <a:ext cx="9144000" cy="432048"/>
          </a:xfrm>
        </p:spPr>
        <p:txBody>
          <a:bodyPr>
            <a:normAutofit fontScale="90000"/>
          </a:bodyPr>
          <a:lstStyle/>
          <a:p>
            <a:pPr algn="ctr"/>
            <a:r>
              <a:rPr lang="el-GR" sz="2400" dirty="0"/>
              <a:t>ΑΞΟΝΑΣ ΠΡΟΤΕΡΑΙΟΤΗΤΑΣ 02: </a:t>
            </a:r>
            <a:br>
              <a:rPr lang="el-GR" sz="2400" dirty="0"/>
            </a:br>
            <a:r>
              <a:rPr lang="el-GR" sz="2400" dirty="0"/>
              <a:t>ΔΙΕΥΡΩΠΑΪΚΟ ΣΙΔΗΡΟΔΡΟΜΙΚΟ ΔΙΚΤΥΟ (ΕΤΠΑ)</a:t>
            </a:r>
          </a:p>
        </p:txBody>
      </p:sp>
    </p:spTree>
    <p:extLst>
      <p:ext uri="{BB962C8B-B14F-4D97-AF65-F5344CB8AC3E}">
        <p14:creationId xmlns:p14="http://schemas.microsoft.com/office/powerpoint/2010/main" val="2155813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Υπότιτλος 4"/>
          <p:cNvSpPr>
            <a:spLocks noGrp="1"/>
          </p:cNvSpPr>
          <p:nvPr>
            <p:ph type="subTitle" idx="1"/>
          </p:nvPr>
        </p:nvSpPr>
        <p:spPr>
          <a:xfrm>
            <a:off x="755576" y="1988840"/>
            <a:ext cx="8136904" cy="4392488"/>
          </a:xfrm>
        </p:spPr>
        <p:txBody>
          <a:bodyPr>
            <a:noAutofit/>
          </a:bodyPr>
          <a:lstStyle/>
          <a:p>
            <a:pPr algn="just">
              <a:spcBef>
                <a:spcPts val="0"/>
              </a:spcBef>
            </a:pPr>
            <a:r>
              <a:rPr lang="el-GR" sz="1800" b="1" dirty="0"/>
              <a:t>Α.   ΤΑΥΤΟΤΗΤΑ ΑΞΟΝΑ</a:t>
            </a:r>
          </a:p>
          <a:p>
            <a:pPr algn="just">
              <a:spcBef>
                <a:spcPts val="0"/>
              </a:spcBef>
            </a:pPr>
            <a:r>
              <a:rPr lang="el-GR" sz="1800" dirty="0"/>
              <a:t>Χρηματοδότηση </a:t>
            </a:r>
          </a:p>
          <a:p>
            <a:pPr algn="just">
              <a:spcBef>
                <a:spcPts val="0"/>
              </a:spcBef>
            </a:pPr>
            <a:r>
              <a:rPr lang="el-GR" sz="1800" dirty="0"/>
              <a:t>       Συγχρηματοδοτούμενη Δημόσια Δαπάνη (ΣΔΔ):   	505,9  εκατ. €</a:t>
            </a:r>
          </a:p>
          <a:p>
            <a:pPr algn="just">
              <a:spcBef>
                <a:spcPts val="0"/>
              </a:spcBef>
            </a:pPr>
            <a:r>
              <a:rPr lang="el-GR" sz="1800" dirty="0"/>
              <a:t>        Κοινοτική Συνδρομή (ΚΣ):		    	430,0   εκατ. €</a:t>
            </a:r>
          </a:p>
          <a:p>
            <a:pPr algn="just">
              <a:spcBef>
                <a:spcPts val="0"/>
              </a:spcBef>
            </a:pPr>
            <a:r>
              <a:rPr lang="el-GR" sz="1800" b="1" dirty="0"/>
              <a:t>Β.    ΕΞΕΙΔΙΚΕΥΣΗ</a:t>
            </a:r>
            <a:endParaRPr lang="el-GR" sz="1800" dirty="0"/>
          </a:p>
          <a:p>
            <a:pPr algn="just">
              <a:spcBef>
                <a:spcPts val="0"/>
              </a:spcBef>
            </a:pPr>
            <a:r>
              <a:rPr lang="el-GR" sz="1800" dirty="0"/>
              <a:t>        Έχει εξειδικευθεί το σύνολο του Άξονα Προτεραιότητας.</a:t>
            </a:r>
          </a:p>
          <a:p>
            <a:pPr algn="just">
              <a:spcBef>
                <a:spcPts val="0"/>
              </a:spcBef>
            </a:pPr>
            <a:endParaRPr lang="el-GR" sz="1800" b="1" dirty="0"/>
          </a:p>
          <a:p>
            <a:pPr algn="just">
              <a:spcBef>
                <a:spcPts val="0"/>
              </a:spcBef>
            </a:pPr>
            <a:r>
              <a:rPr lang="el-GR" sz="1800" b="1" dirty="0"/>
              <a:t>Γ.    ΠΡΟΣΚΛΗΣΕΙΣ</a:t>
            </a:r>
          </a:p>
          <a:p>
            <a:pPr algn="just">
              <a:spcBef>
                <a:spcPts val="0"/>
              </a:spcBef>
            </a:pPr>
            <a:r>
              <a:rPr lang="el-GR" sz="1800" dirty="0"/>
              <a:t>Έχουν εκδοθεί 4 προσκλήσεις  συνολικής ΣΔΔ 505,9 εκατ. </a:t>
            </a:r>
            <a:r>
              <a:rPr lang="el-GR" sz="1800" dirty="0">
                <a:solidFill>
                  <a:srgbClr val="000000"/>
                </a:solidFill>
              </a:rPr>
              <a:t>€  .</a:t>
            </a:r>
          </a:p>
          <a:p>
            <a:pPr algn="just">
              <a:spcBef>
                <a:spcPts val="0"/>
              </a:spcBef>
            </a:pPr>
            <a:endParaRPr lang="el-GR" sz="1800" dirty="0">
              <a:solidFill>
                <a:srgbClr val="000000"/>
              </a:solidFill>
            </a:endParaRPr>
          </a:p>
          <a:p>
            <a:pPr algn="just">
              <a:spcBef>
                <a:spcPts val="0"/>
              </a:spcBef>
            </a:pPr>
            <a:r>
              <a:rPr lang="el-GR" sz="1800" b="1" dirty="0"/>
              <a:t>Δ.   ΕΝΤΑΞΕΙΣ - ΝΟΜΙΚΕΣ ΔΕΣΜΕΥΣΕΙΣ - ΔΑΠΑΝΕΣ ΕΡΓΩΝ (έως 30-10-2017)</a:t>
            </a:r>
          </a:p>
          <a:p>
            <a:pPr algn="just">
              <a:spcBef>
                <a:spcPts val="0"/>
              </a:spcBef>
            </a:pPr>
            <a:endParaRPr lang="el-GR" sz="1800" b="1" dirty="0"/>
          </a:p>
          <a:p>
            <a:pPr algn="just">
              <a:spcBef>
                <a:spcPts val="0"/>
              </a:spcBef>
            </a:pPr>
            <a:endParaRPr lang="el-GR" sz="1800" b="1" dirty="0"/>
          </a:p>
          <a:p>
            <a:pPr algn="just">
              <a:spcBef>
                <a:spcPts val="0"/>
              </a:spcBef>
            </a:pPr>
            <a:endParaRPr lang="el-GR" sz="1800" b="1" dirty="0"/>
          </a:p>
          <a:p>
            <a:pPr algn="just">
              <a:spcBef>
                <a:spcPts val="0"/>
              </a:spcBef>
            </a:pPr>
            <a:endParaRPr lang="el-GR" sz="1800" b="1" dirty="0"/>
          </a:p>
          <a:p>
            <a:pPr algn="just">
              <a:spcBef>
                <a:spcPts val="0"/>
              </a:spcBef>
            </a:pPr>
            <a:endParaRPr lang="el-GR" sz="1800" b="1" dirty="0"/>
          </a:p>
          <a:p>
            <a:pPr algn="just">
              <a:spcBef>
                <a:spcPts val="0"/>
              </a:spcBef>
            </a:pPr>
            <a:endParaRPr lang="el-GR" sz="1800" b="1" dirty="0"/>
          </a:p>
          <a:p>
            <a:pPr algn="l">
              <a:spcBef>
                <a:spcPts val="0"/>
              </a:spcBef>
            </a:pPr>
            <a:endParaRPr lang="el-GR" sz="1800" dirty="0">
              <a:solidFill>
                <a:schemeClr val="tx1"/>
              </a:solidFill>
            </a:endParaRPr>
          </a:p>
        </p:txBody>
      </p:sp>
      <p:sp>
        <p:nvSpPr>
          <p:cNvPr id="8" name="Τίτλος 1"/>
          <p:cNvSpPr>
            <a:spLocks noGrp="1"/>
          </p:cNvSpPr>
          <p:nvPr>
            <p:ph type="ctrTitle"/>
          </p:nvPr>
        </p:nvSpPr>
        <p:spPr>
          <a:xfrm>
            <a:off x="35655" y="1268760"/>
            <a:ext cx="9144000" cy="432048"/>
          </a:xfrm>
        </p:spPr>
        <p:txBody>
          <a:bodyPr>
            <a:normAutofit fontScale="90000"/>
          </a:bodyPr>
          <a:lstStyle/>
          <a:p>
            <a:pPr algn="ctr"/>
            <a:r>
              <a:rPr lang="el-GR" sz="2400" dirty="0"/>
              <a:t>ΑΞΟΝΑΣ ΠΡΟΤΕΡΑΙΟΤΗΤΑΣ  03: </a:t>
            </a:r>
            <a:br>
              <a:rPr lang="el-GR" sz="2400" dirty="0"/>
            </a:br>
            <a:r>
              <a:rPr lang="el-GR" sz="2400" dirty="0"/>
              <a:t>ΔΙΕΥΡΩΠΑΙΚΟ ΟΔΙΚΟ ΔΙΚΤΥΟ ΚΑΙ ΟΔΙΚΗ ΑΣΦΑΛΕΙΑ (ΤΣ)</a:t>
            </a:r>
          </a:p>
        </p:txBody>
      </p:sp>
      <p:pic>
        <p:nvPicPr>
          <p:cNvPr id="6145"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6176" y="4869160"/>
            <a:ext cx="7426325" cy="1341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42646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Υπότιτλος 4"/>
          <p:cNvSpPr>
            <a:spLocks noGrp="1"/>
          </p:cNvSpPr>
          <p:nvPr>
            <p:ph type="subTitle" idx="1"/>
          </p:nvPr>
        </p:nvSpPr>
        <p:spPr>
          <a:xfrm>
            <a:off x="755576" y="1988840"/>
            <a:ext cx="8136904" cy="4392488"/>
          </a:xfrm>
        </p:spPr>
        <p:txBody>
          <a:bodyPr>
            <a:noAutofit/>
          </a:bodyPr>
          <a:lstStyle/>
          <a:p>
            <a:pPr algn="just">
              <a:spcBef>
                <a:spcPts val="0"/>
              </a:spcBef>
              <a:spcAft>
                <a:spcPts val="600"/>
              </a:spcAft>
            </a:pPr>
            <a:r>
              <a:rPr lang="el-GR" sz="1600" b="1" dirty="0"/>
              <a:t>Τμηματοποιημένο Μεγάλο Έργο "Κάθετος Άξονας 45 Εγνατίας Οδού Σιάτιστα-Κρυσταλλοπηγή, Τμήμα : Κορομηλιά-Κρυσταλλοπηγή- Φάση Β΄</a:t>
            </a:r>
          </a:p>
          <a:p>
            <a:pPr algn="just">
              <a:spcBef>
                <a:spcPts val="0"/>
              </a:spcBef>
              <a:spcAft>
                <a:spcPts val="600"/>
              </a:spcAft>
            </a:pPr>
            <a:r>
              <a:rPr lang="el-GR" sz="1600" dirty="0"/>
              <a:t>Επιλέξιμου Π/Υ 119,4  εκατ €,  (Α’ Φάση Π/Υ 81,5 </a:t>
            </a:r>
            <a:r>
              <a:rPr lang="el-GR" sz="1600" dirty="0" err="1"/>
              <a:t>εκατ.€</a:t>
            </a:r>
            <a:r>
              <a:rPr lang="el-GR" sz="1600" dirty="0"/>
              <a:t> - Β’ Φάση Π/Υ  37,9 εκατ €)</a:t>
            </a:r>
          </a:p>
          <a:p>
            <a:pPr algn="just">
              <a:spcBef>
                <a:spcPts val="0"/>
              </a:spcBef>
            </a:pPr>
            <a:r>
              <a:rPr lang="el-GR" sz="1600" u="sng" dirty="0"/>
              <a:t>Αντικείμενο</a:t>
            </a:r>
            <a:r>
              <a:rPr lang="el-GR" sz="1600" dirty="0"/>
              <a:t> : Κατασκευή αυτοκινητοδρόμου μήκους 20,3 χλμ  με δύο Λωρίδες και  Λωρίδα Έκτακτης Ανάγκης (ΛΕΑ) ανά κατεύθυνση.</a:t>
            </a:r>
          </a:p>
          <a:p>
            <a:pPr algn="l">
              <a:spcBef>
                <a:spcPts val="0"/>
              </a:spcBef>
            </a:pPr>
            <a:r>
              <a:rPr lang="el-GR" sz="1600" u="sng" dirty="0"/>
              <a:t>Ποσοστό υλοποίησης  </a:t>
            </a:r>
            <a:r>
              <a:rPr lang="el-GR" sz="1600" dirty="0"/>
              <a:t> Έχει αποδοθεί στην κυκλοφορία</a:t>
            </a:r>
          </a:p>
          <a:p>
            <a:pPr algn="l">
              <a:spcBef>
                <a:spcPts val="0"/>
              </a:spcBef>
            </a:pPr>
            <a:endParaRPr lang="el-GR" sz="1600" dirty="0"/>
          </a:p>
          <a:p>
            <a:pPr algn="l">
              <a:spcBef>
                <a:spcPts val="0"/>
              </a:spcBef>
            </a:pPr>
            <a:r>
              <a:rPr lang="el-GR" sz="1600" b="1" dirty="0"/>
              <a:t>Μεγάλο Έργο :  ΚΑΤΑΣΚΕΥΗ ΑΥΤΟΚΙΝΗΤΟΔΡΟΜΟΥ "ΠΑΤΡΑ - ΠΥΡΓΟΣ"</a:t>
            </a:r>
            <a:r>
              <a:rPr lang="el-GR" sz="1600" dirty="0"/>
              <a:t>	</a:t>
            </a:r>
          </a:p>
          <a:p>
            <a:pPr algn="l">
              <a:spcBef>
                <a:spcPts val="0"/>
              </a:spcBef>
            </a:pPr>
            <a:r>
              <a:rPr lang="el-GR" sz="1600" dirty="0"/>
              <a:t>Επιλέξιμου Π/Υ   355,7 εκατ € </a:t>
            </a:r>
          </a:p>
          <a:p>
            <a:pPr algn="l">
              <a:spcBef>
                <a:spcPts val="0"/>
              </a:spcBef>
            </a:pPr>
            <a:r>
              <a:rPr lang="el-GR" sz="1600" u="sng" dirty="0"/>
              <a:t>Αντικείμενο</a:t>
            </a:r>
            <a:r>
              <a:rPr lang="el-GR" sz="1600" dirty="0"/>
              <a:t> : Κατασκευή του αυτοκινητόδρομου μήκους 74,8 χλμ, με δύο Λωρίδες και  Λωρίδα Έκτακτης Ανάγκης (ΛΕΑ) ανά κατεύθυνση</a:t>
            </a:r>
          </a:p>
          <a:p>
            <a:pPr algn="l">
              <a:spcBef>
                <a:spcPts val="0"/>
              </a:spcBef>
            </a:pPr>
            <a:r>
              <a:rPr lang="el-GR" sz="1600" u="sng" dirty="0"/>
              <a:t>Ποσοστό υλοποίησης  </a:t>
            </a:r>
            <a:r>
              <a:rPr lang="el-GR" sz="1600" dirty="0"/>
              <a:t> Σε διαγωνιστική διαδικασία 7 από τις 8 συμβάσεις κατασκευών.</a:t>
            </a:r>
          </a:p>
          <a:p>
            <a:pPr algn="l">
              <a:spcBef>
                <a:spcPts val="0"/>
              </a:spcBef>
            </a:pPr>
            <a:endParaRPr lang="el-GR" sz="1600" dirty="0">
              <a:solidFill>
                <a:schemeClr val="tx1"/>
              </a:solidFill>
            </a:endParaRPr>
          </a:p>
          <a:p>
            <a:pPr algn="just">
              <a:spcBef>
                <a:spcPts val="0"/>
              </a:spcBef>
              <a:spcAft>
                <a:spcPts val="600"/>
              </a:spcAft>
            </a:pPr>
            <a:r>
              <a:rPr lang="el-GR" sz="1600" b="1" dirty="0" err="1"/>
              <a:t>Τμηματοποιημένο</a:t>
            </a:r>
            <a:r>
              <a:rPr lang="el-GR" sz="1600" b="1" dirty="0"/>
              <a:t> Έργο: Κάθετος Άξονας Εγνατίας Οδού Θεσσαλονίκη-Ν. Μουδανιά-Ποτίδαια: Βελτίωση-διαπλάτυνση τμήματος Ν. Μουδανιά-Ποτίδαια - Φάση Β΄</a:t>
            </a:r>
          </a:p>
          <a:p>
            <a:pPr algn="just">
              <a:spcBef>
                <a:spcPts val="0"/>
              </a:spcBef>
              <a:spcAft>
                <a:spcPts val="0"/>
              </a:spcAft>
            </a:pPr>
            <a:r>
              <a:rPr lang="el-GR" sz="1600" dirty="0"/>
              <a:t>Επιλέξιμου Π/Υ 25,5  εκατ €,  (Α’ Φάση Π/Υ 5,8 εκατ € - Β’ Φάση Π/Υ 19,7 εκατ €)</a:t>
            </a:r>
          </a:p>
          <a:p>
            <a:pPr algn="just">
              <a:spcBef>
                <a:spcPts val="0"/>
              </a:spcBef>
              <a:spcAft>
                <a:spcPts val="0"/>
              </a:spcAft>
            </a:pPr>
            <a:r>
              <a:rPr lang="el-GR" sz="1600" u="sng" dirty="0"/>
              <a:t>Αντικείμενο</a:t>
            </a:r>
            <a:r>
              <a:rPr lang="el-GR" sz="1600" dirty="0"/>
              <a:t> : Κατασκευή οδικού άξονα  μήκους 5,3 χλμ  με δύο Λωρίδες ανά κατεύθυνση.</a:t>
            </a:r>
          </a:p>
          <a:p>
            <a:pPr algn="l">
              <a:spcBef>
                <a:spcPts val="0"/>
              </a:spcBef>
              <a:spcAft>
                <a:spcPts val="0"/>
              </a:spcAft>
            </a:pPr>
            <a:r>
              <a:rPr lang="el-GR" sz="1600" u="sng" dirty="0"/>
              <a:t>Ποσοστό υλοποίησης  </a:t>
            </a:r>
            <a:r>
              <a:rPr lang="el-GR" sz="1600" dirty="0"/>
              <a:t> Έχουν  αποδοθεί στην κυκλοφορία 4,2 χλμ.</a:t>
            </a:r>
          </a:p>
          <a:p>
            <a:pPr algn="l">
              <a:spcBef>
                <a:spcPts val="0"/>
              </a:spcBef>
            </a:pPr>
            <a:endParaRPr lang="el-GR" sz="1600" dirty="0">
              <a:solidFill>
                <a:schemeClr val="tx1"/>
              </a:solidFill>
            </a:endParaRPr>
          </a:p>
        </p:txBody>
      </p:sp>
      <p:sp>
        <p:nvSpPr>
          <p:cNvPr id="8" name="Τίτλος 1"/>
          <p:cNvSpPr>
            <a:spLocks noGrp="1"/>
          </p:cNvSpPr>
          <p:nvPr>
            <p:ph type="ctrTitle"/>
          </p:nvPr>
        </p:nvSpPr>
        <p:spPr>
          <a:xfrm>
            <a:off x="35655" y="1268760"/>
            <a:ext cx="9144000" cy="432048"/>
          </a:xfrm>
        </p:spPr>
        <p:txBody>
          <a:bodyPr>
            <a:normAutofit fontScale="90000"/>
          </a:bodyPr>
          <a:lstStyle/>
          <a:p>
            <a:pPr algn="ctr"/>
            <a:r>
              <a:rPr lang="el-GR" sz="2400" dirty="0"/>
              <a:t>ΑΞΟΝΑΣ ΠΡΟΤΕΡΑΙΟΤΗΤΑΣ  03: </a:t>
            </a:r>
            <a:br>
              <a:rPr lang="el-GR" sz="2400" dirty="0"/>
            </a:br>
            <a:r>
              <a:rPr lang="el-GR" sz="2400" dirty="0"/>
              <a:t>ΔΙΕΥΡΩΠΑΙΚΟ ΟΔΙΚΟ ΔΙΚΤΥΟ ΚΑΙ ΟΔΙΚΗ ΑΣΦΑΛΕΙΑ (ΤΣ)</a:t>
            </a:r>
          </a:p>
        </p:txBody>
      </p:sp>
    </p:spTree>
    <p:extLst>
      <p:ext uri="{BB962C8B-B14F-4D97-AF65-F5344CB8AC3E}">
        <p14:creationId xmlns:p14="http://schemas.microsoft.com/office/powerpoint/2010/main" val="1994966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Υπότιτλος 4"/>
          <p:cNvSpPr>
            <a:spLocks noGrp="1"/>
          </p:cNvSpPr>
          <p:nvPr>
            <p:ph type="subTitle" idx="1"/>
          </p:nvPr>
        </p:nvSpPr>
        <p:spPr>
          <a:xfrm>
            <a:off x="755576" y="1988840"/>
            <a:ext cx="8136904" cy="4536504"/>
          </a:xfrm>
        </p:spPr>
        <p:txBody>
          <a:bodyPr>
            <a:noAutofit/>
          </a:bodyPr>
          <a:lstStyle/>
          <a:p>
            <a:pPr algn="l">
              <a:spcBef>
                <a:spcPts val="0"/>
              </a:spcBef>
            </a:pPr>
            <a:r>
              <a:rPr lang="el-GR" sz="1600" b="1" dirty="0" err="1"/>
              <a:t>Τμηματοποιημένο</a:t>
            </a:r>
            <a:r>
              <a:rPr lang="el-GR" sz="1600" b="1" dirty="0"/>
              <a:t> Έργο :  Εργασίες βελτίωσης της Εθνικής Οδού Λαμίας-Καρπενησίου στο τμήμα από έξοδο </a:t>
            </a:r>
            <a:r>
              <a:rPr lang="el-GR" sz="1600" b="1" dirty="0" err="1"/>
              <a:t>Καστρίου</a:t>
            </a:r>
            <a:r>
              <a:rPr lang="el-GR" sz="1600" b="1" dirty="0"/>
              <a:t> έως έξοδο Μακρακώμης, Φάση Β'</a:t>
            </a:r>
            <a:r>
              <a:rPr lang="el-GR" sz="1600" dirty="0"/>
              <a:t>	</a:t>
            </a:r>
          </a:p>
          <a:p>
            <a:pPr algn="just">
              <a:spcBef>
                <a:spcPts val="0"/>
              </a:spcBef>
              <a:spcAft>
                <a:spcPts val="0"/>
              </a:spcAft>
            </a:pPr>
            <a:r>
              <a:rPr lang="el-GR" sz="1600" dirty="0"/>
              <a:t>Επιλέξιμου Π/Υ 25,7  εκατ €,  (Α’ Φάση Π/Υ 4,4 εκατ € - Β’ Φάση Π/Υ 21,3 εκατ €)</a:t>
            </a:r>
          </a:p>
          <a:p>
            <a:pPr algn="just">
              <a:spcBef>
                <a:spcPts val="0"/>
              </a:spcBef>
              <a:spcAft>
                <a:spcPts val="0"/>
              </a:spcAft>
            </a:pPr>
            <a:r>
              <a:rPr lang="el-GR" sz="1600" u="sng" dirty="0"/>
              <a:t>Αντικείμενο</a:t>
            </a:r>
            <a:r>
              <a:rPr lang="el-GR" sz="1600" dirty="0"/>
              <a:t> : Βελτίωση οδικού άξονα  επί μήκους 9,6  χλμ.</a:t>
            </a:r>
          </a:p>
          <a:p>
            <a:pPr algn="l">
              <a:spcBef>
                <a:spcPts val="0"/>
              </a:spcBef>
              <a:spcAft>
                <a:spcPts val="0"/>
              </a:spcAft>
            </a:pPr>
            <a:r>
              <a:rPr lang="el-GR" sz="1600" u="sng" dirty="0"/>
              <a:t>Ποσοστό υλοποίησης  :</a:t>
            </a:r>
            <a:r>
              <a:rPr lang="el-GR" sz="1600" dirty="0"/>
              <a:t>  Έχουν  αποδοθεί στην κυκλοφορία 6,6 χλμ.</a:t>
            </a:r>
          </a:p>
          <a:p>
            <a:pPr algn="l">
              <a:spcBef>
                <a:spcPts val="0"/>
              </a:spcBef>
              <a:spcAft>
                <a:spcPts val="0"/>
              </a:spcAft>
            </a:pPr>
            <a:endParaRPr lang="el-GR" sz="1600" dirty="0"/>
          </a:p>
          <a:p>
            <a:pPr algn="l">
              <a:spcBef>
                <a:spcPts val="0"/>
              </a:spcBef>
            </a:pPr>
            <a:r>
              <a:rPr lang="el-GR" sz="1600" b="1" dirty="0"/>
              <a:t>Νέο Έργο: Κάθετος Άξονας 70 Εγνατίας Οδού Ξάνθη-Εχίνος-Ελληνοβουλγαρικά Σύνορα : Τμήμα Δημάριο –Σύνορα</a:t>
            </a:r>
          </a:p>
          <a:p>
            <a:pPr algn="just">
              <a:spcBef>
                <a:spcPts val="0"/>
              </a:spcBef>
              <a:spcAft>
                <a:spcPts val="0"/>
              </a:spcAft>
            </a:pPr>
            <a:r>
              <a:rPr lang="el-GR" sz="1600" dirty="0"/>
              <a:t>Επιλέξιμου Π/Υ 14,6  εκατ €,  </a:t>
            </a:r>
          </a:p>
          <a:p>
            <a:pPr algn="just">
              <a:spcBef>
                <a:spcPts val="0"/>
              </a:spcBef>
              <a:spcAft>
                <a:spcPts val="0"/>
              </a:spcAft>
            </a:pPr>
            <a:r>
              <a:rPr lang="el-GR" sz="1600" u="sng" dirty="0"/>
              <a:t>Αντικείμενο</a:t>
            </a:r>
            <a:r>
              <a:rPr lang="el-GR" sz="1600" dirty="0"/>
              <a:t> : Βελτίωση οδικού άξονα  επί μήκους 3,2  χλμ.</a:t>
            </a:r>
          </a:p>
          <a:p>
            <a:pPr algn="l">
              <a:spcBef>
                <a:spcPts val="0"/>
              </a:spcBef>
              <a:spcAft>
                <a:spcPts val="0"/>
              </a:spcAft>
            </a:pPr>
            <a:r>
              <a:rPr lang="el-GR" sz="1600" u="sng" dirty="0"/>
              <a:t>Ποσοστό υλοποίησης  </a:t>
            </a:r>
            <a:r>
              <a:rPr lang="el-GR" sz="1600" dirty="0"/>
              <a:t>: Σε στάδιο προκήρυξης διαγωνισμού.</a:t>
            </a:r>
            <a:endParaRPr lang="el-GR" sz="1600" b="1" dirty="0"/>
          </a:p>
          <a:p>
            <a:pPr algn="just">
              <a:spcBef>
                <a:spcPts val="0"/>
              </a:spcBef>
              <a:spcAft>
                <a:spcPts val="0"/>
              </a:spcAft>
            </a:pPr>
            <a:endParaRPr lang="el-GR" sz="1600" b="1" dirty="0"/>
          </a:p>
          <a:p>
            <a:pPr algn="just">
              <a:spcBef>
                <a:spcPts val="0"/>
              </a:spcBef>
              <a:spcAft>
                <a:spcPts val="0"/>
              </a:spcAft>
            </a:pPr>
            <a:r>
              <a:rPr lang="el-GR" sz="1600" b="1" dirty="0"/>
              <a:t>Αναμένεται υποβολή προτάσεων για τα έργα :</a:t>
            </a:r>
          </a:p>
          <a:p>
            <a:pPr marL="812800" indent="-363538" algn="l">
              <a:spcBef>
                <a:spcPts val="0"/>
              </a:spcBef>
            </a:pPr>
            <a:r>
              <a:rPr lang="el-GR" sz="1600" dirty="0"/>
              <a:t>•	</a:t>
            </a:r>
            <a:r>
              <a:rPr lang="el-GR" sz="1600" dirty="0" err="1"/>
              <a:t>Τμηματοποιημένο</a:t>
            </a:r>
            <a:r>
              <a:rPr lang="el-GR" sz="1600" dirty="0"/>
              <a:t> Έργο «Οδική Σύνδεση της περιοχής Ακτίου με τον δυτικό άξονα Βορρά – Νότου»</a:t>
            </a:r>
          </a:p>
          <a:p>
            <a:pPr marL="812800" indent="-363538" algn="l">
              <a:spcBef>
                <a:spcPts val="0"/>
              </a:spcBef>
            </a:pPr>
            <a:r>
              <a:rPr lang="el-GR" sz="1600" dirty="0"/>
              <a:t>•	Έργο με σύμβαση παραχώρησης Λαμία – Ξυνιάδα</a:t>
            </a:r>
          </a:p>
          <a:p>
            <a:pPr marL="812800" indent="-363538" algn="l">
              <a:spcBef>
                <a:spcPts val="0"/>
              </a:spcBef>
            </a:pPr>
            <a:r>
              <a:rPr lang="el-GR" sz="1600" dirty="0"/>
              <a:t>•	Δράσεων οδικής ασφάλειας αρμοδιότητας ΕΛΑΣ και Πυροσβεστικού Σώματος</a:t>
            </a:r>
          </a:p>
          <a:p>
            <a:pPr algn="l">
              <a:spcBef>
                <a:spcPts val="0"/>
              </a:spcBef>
            </a:pPr>
            <a:endParaRPr lang="el-GR" sz="1600" dirty="0"/>
          </a:p>
          <a:p>
            <a:pPr algn="l">
              <a:spcBef>
                <a:spcPts val="0"/>
              </a:spcBef>
            </a:pPr>
            <a:endParaRPr lang="el-GR" sz="1600" dirty="0"/>
          </a:p>
          <a:p>
            <a:pPr algn="l">
              <a:spcBef>
                <a:spcPts val="0"/>
              </a:spcBef>
            </a:pPr>
            <a:endParaRPr lang="el-GR" sz="1600" dirty="0">
              <a:solidFill>
                <a:schemeClr val="tx1"/>
              </a:solidFill>
            </a:endParaRPr>
          </a:p>
        </p:txBody>
      </p:sp>
      <p:sp>
        <p:nvSpPr>
          <p:cNvPr id="8" name="Τίτλος 1"/>
          <p:cNvSpPr>
            <a:spLocks noGrp="1"/>
          </p:cNvSpPr>
          <p:nvPr>
            <p:ph type="ctrTitle"/>
          </p:nvPr>
        </p:nvSpPr>
        <p:spPr>
          <a:xfrm>
            <a:off x="35655" y="1268760"/>
            <a:ext cx="9144000" cy="432048"/>
          </a:xfrm>
        </p:spPr>
        <p:txBody>
          <a:bodyPr>
            <a:normAutofit fontScale="90000"/>
          </a:bodyPr>
          <a:lstStyle/>
          <a:p>
            <a:pPr algn="ctr"/>
            <a:r>
              <a:rPr lang="el-GR" sz="2400" dirty="0"/>
              <a:t>ΑΞΟΝΑΣ ΠΡΟΤΕΡΑΙΟΤΗΤΑΣ  03: </a:t>
            </a:r>
            <a:br>
              <a:rPr lang="el-GR" sz="2400" dirty="0"/>
            </a:br>
            <a:r>
              <a:rPr lang="el-GR" sz="2400" dirty="0"/>
              <a:t>ΔΙΕΥΡΩΠΑΙΚΟ ΟΔΙΚΟ ΔΙΚΤΥΟ ΚΑΙ ΟΔΙΚΗ ΑΣΦΑΛΕΙΑ (ΤΣ)</a:t>
            </a:r>
          </a:p>
        </p:txBody>
      </p:sp>
    </p:spTree>
    <p:extLst>
      <p:ext uri="{BB962C8B-B14F-4D97-AF65-F5344CB8AC3E}">
        <p14:creationId xmlns:p14="http://schemas.microsoft.com/office/powerpoint/2010/main" val="42448196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pt_temp2013_gen">
  <a:themeElements>
    <a:clrScheme name="ppt_temp2013_gen 1">
      <a:dk1>
        <a:srgbClr val="000000"/>
      </a:dk1>
      <a:lt1>
        <a:srgbClr val="FFFFFF"/>
      </a:lt1>
      <a:dk2>
        <a:srgbClr val="455F51"/>
      </a:dk2>
      <a:lt2>
        <a:srgbClr val="E2DFCC"/>
      </a:lt2>
      <a:accent1>
        <a:srgbClr val="99CB38"/>
      </a:accent1>
      <a:accent2>
        <a:srgbClr val="63A537"/>
      </a:accent2>
      <a:accent3>
        <a:srgbClr val="FFFFFF"/>
      </a:accent3>
      <a:accent4>
        <a:srgbClr val="000000"/>
      </a:accent4>
      <a:accent5>
        <a:srgbClr val="CAE2AE"/>
      </a:accent5>
      <a:accent6>
        <a:srgbClr val="599531"/>
      </a:accent6>
      <a:hlink>
        <a:srgbClr val="EE7B08"/>
      </a:hlink>
      <a:folHlink>
        <a:srgbClr val="977B2D"/>
      </a:folHlink>
    </a:clrScheme>
    <a:fontScheme name="ppt_temp2013_gen">
      <a:majorFont>
        <a:latin typeface="Calibri Light"/>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pt_temp2013_gen 1">
        <a:dk1>
          <a:srgbClr val="000000"/>
        </a:dk1>
        <a:lt1>
          <a:srgbClr val="FFFFFF"/>
        </a:lt1>
        <a:dk2>
          <a:srgbClr val="455F51"/>
        </a:dk2>
        <a:lt2>
          <a:srgbClr val="E2DFCC"/>
        </a:lt2>
        <a:accent1>
          <a:srgbClr val="99CB38"/>
        </a:accent1>
        <a:accent2>
          <a:srgbClr val="63A537"/>
        </a:accent2>
        <a:accent3>
          <a:srgbClr val="FFFFFF"/>
        </a:accent3>
        <a:accent4>
          <a:srgbClr val="000000"/>
        </a:accent4>
        <a:accent5>
          <a:srgbClr val="CAE2AE"/>
        </a:accent5>
        <a:accent6>
          <a:srgbClr val="599531"/>
        </a:accent6>
        <a:hlink>
          <a:srgbClr val="EE7B08"/>
        </a:hlink>
        <a:folHlink>
          <a:srgbClr val="977B2D"/>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876</TotalTime>
  <Words>1347</Words>
  <Application>Microsoft Office PowerPoint</Application>
  <PresentationFormat>On-screen Show (4:3)</PresentationFormat>
  <Paragraphs>363</Paragraphs>
  <Slides>22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22</vt:i4>
      </vt:variant>
    </vt:vector>
  </HeadingPairs>
  <TitlesOfParts>
    <vt:vector size="28" baseType="lpstr">
      <vt:lpstr>Arial</vt:lpstr>
      <vt:lpstr>Calibri</vt:lpstr>
      <vt:lpstr>Calibri Light</vt:lpstr>
      <vt:lpstr>Times New Roman</vt:lpstr>
      <vt:lpstr>Θέμα του Office</vt:lpstr>
      <vt:lpstr>ppt_temp2013_gen</vt:lpstr>
      <vt:lpstr>PowerPoint Presentation</vt:lpstr>
      <vt:lpstr>ΑΞΟΝΑΣ ΠΡΟΤΕΡΑΙΟΤΗΤΑΣ 01:  ΔΙΕΥΡΩΠΑΪΚΟ ΣΙΔΗΡΟΔΡΟΜΙΚΟ ΔΙΚΤΥΟ &amp; ΣΥΝΔΕΣΕΙΣ (ΤΣ)</vt:lpstr>
      <vt:lpstr>ΑΞΟΝΑΣ ΠΡΟΤΕΡΑΙΟΤΗΤΑΣ    01 :  ΔΙΕΥΡΩΠΑΪΚΟ ΣΙΔΗΡΟΔΡΟΜΙΚΟ ΔΙΚΤΥΟ &amp; ΣΥΝΔΕΣΕΙΣ (ΤΣ)</vt:lpstr>
      <vt:lpstr>ΑΞΟΝΑΣ ΠΡΟΤΕΡΑΙΟΤΗΤΑΣ    01 :  ΔΙΕΥΡΩΠΑΪΚΟ ΣΙΔΗΡΟΔΡΟΜΙΚΟ ΔΙΚΤΥΟ &amp; ΣΥΝΔΕΣΕΙΣ (ΤΣ)</vt:lpstr>
      <vt:lpstr>ΑΞΟΝΑΣ ΠΡΟΤΕΡΑΙΟΤΗΤΑΣ    01 :  ΔΙΕΥΡΩΠΑΪΚΟ ΣΙΔΗΡΟΔΡΟΜΙΚΟ ΔΙΚΤΥΟ &amp; ΣΥΝΔΕΣΕΙΣ (ΤΣ)</vt:lpstr>
      <vt:lpstr>ΑΞΟΝΑΣ ΠΡΟΤΕΡΑΙΟΤΗΤΑΣ 02:  ΔΙΕΥΡΩΠΑΪΚΟ ΣΙΔΗΡΟΔΡΟΜΙΚΟ ΔΙΚΤΥΟ (ΕΤΠΑ)</vt:lpstr>
      <vt:lpstr>ΑΞΟΝΑΣ ΠΡΟΤΕΡΑΙΟΤΗΤΑΣ  03:  ΔΙΕΥΡΩΠΑΙΚΟ ΟΔΙΚΟ ΔΙΚΤΥΟ ΚΑΙ ΟΔΙΚΗ ΑΣΦΑΛΕΙΑ (ΤΣ)</vt:lpstr>
      <vt:lpstr>ΑΞΟΝΑΣ ΠΡΟΤΕΡΑΙΟΤΗΤΑΣ  03:  ΔΙΕΥΡΩΠΑΙΚΟ ΟΔΙΚΟ ΔΙΚΤΥΟ ΚΑΙ ΟΔΙΚΗ ΑΣΦΑΛΕΙΑ (ΤΣ)</vt:lpstr>
      <vt:lpstr>ΑΞΟΝΑΣ ΠΡΟΤΕΡΑΙΟΤΗΤΑΣ  03:  ΔΙΕΥΡΩΠΑΙΚΟ ΟΔΙΚΟ ΔΙΚΤΥΟ ΚΑΙ ΟΔΙΚΗ ΑΣΦΑΛΕΙΑ (ΤΣ)</vt:lpstr>
      <vt:lpstr>ΑΞΟΝΑΣ ΠΡΟΤΕΡΑΙΟΤΗΤΑΣ 04:  ΔΙΕΥΡΩΠΑΙΚΟ ΟΔΙΚΟ ΔΙΚΤΥΟ (ΕΤΠΑ)</vt:lpstr>
      <vt:lpstr>ΑΞΟΝΑΣ ΠΡΟΤΕΡΑΙΟΤΗΤΑΣ 04:  ΔΙΕΥΡΩΠΑΙΚΟ ΟΔΙΚΟ ΔΙΚΤΥΟ (ΕΤΠΑ)</vt:lpstr>
      <vt:lpstr>ΑΞΟΝΑΣ ΠΡΟΤΕΡΑΙΟΤΗΤΑΣ 05:  ΠΕΡΙΦΕΡΕΙΑΚΗ ΚΙΝΗΤΙΚΟΤΗΤΑ ΚΑΙ ΣΥΝΔΕΣΙΜΟΤΗΤΑ ΝΗΣΙΩΤΙΚΩΝ ΚΑΙ ΑΠΟΜΑΚΡΥΣΜΕΝΩΝ ΠΕΡΙΟΧΩΝ (ΕΤΠΑ)</vt:lpstr>
      <vt:lpstr>ΑΞΟΝΑΣ ΠΡΟΤΕΡΑΙΟΤΗΤΑΣ 05:  ΠΕΡΙΦΕΡΕΙΑΚΗ ΚΙΝΗΤΙΚΟΤΗΤΑ ΚΑΙ ΣΥΝΔΕΣΙΜΟΤΗΤΑ ΝΗΣΙΩΤΙΚΩΝ ΚΑΙ ΑΠΟΜΑΚΡΥΣΜΕΝΩΝ ΠΕΡΙΟΧΩΝ (ΕΤΠΑ)</vt:lpstr>
      <vt:lpstr>ΑΞΟΝΑΣ ΠΡΟΤΕΡΑΙΟΤΗΤΑΣ 06:  ΘΑΛΑΣΣΙΕΣ ΜΕΤΑΦΟΡΙΚΕΣ ΥΠΟΔΟΜΕΣ ΚΑΙ ΑΣΦΑΛΕΙΑ ΝΑΥΣΙΠΛΟΪΑΣ (ΤΣ)</vt:lpstr>
      <vt:lpstr>ΑΞΟΝΑΣ ΠΡΟΤΕΡΑΙΟΤΗΤΑΣ 06:  ΘΑΛΑΣΣΙΕΣ ΜΕΤΑΦΟΡΙΚΕΣ ΥΠΟΔΟΜΕΣ ΚΑΙ ΑΣΦΑΛΕΙΑ ΝΑΥΣΙΠΛΟΪΑΣ (ΤΣ)</vt:lpstr>
      <vt:lpstr>ΑΞΟΝΑΣ ΠΡΟΤΕΡΑΙΟΤΗΤΑΣ 07:  ΑΕΡΟΠΟΡΙΚΕΣ ΜΕΤΑΦΟΡΙΚΕΣ ΥΠΟΔΟΜΕΣ ΚΑΙ ΑΣΦΑΛΕΙΑ ΑΕΡΟΝΑΥΤΙΛΙΑΣ (ΤΣ)</vt:lpstr>
      <vt:lpstr>ΑΞΟΝΑΣ ΠΡΟΤΕΡΑΙΟΤΗΤΑΣ 08:  ΚΑΘΑΡΕΣ ΑΣΤΙΚΕΣ ΜΕΤΑΦΟΡΕΣ (ΕΤΠΑ)</vt:lpstr>
      <vt:lpstr>ΑΞΟΝΑΣ ΠΡΟΤΕΡΑΙΟΤΗΤΑΣ 08:  ΚΑΘΑΡΕΣ ΑΣΤΙΚΕΣ ΜΕΤΑΦΟΡΕΣ (ΕΤΠΑ)</vt:lpstr>
      <vt:lpstr>ΑΞΟΝΑΣ ΠΡΟΤΕΡΑΙΟΤΗΤΑΣ 08:  ΚΑΘΑΡΕΣ ΑΣΤΙΚΕΣ ΜΕΤΑΦΟΡΕΣ (ΕΤΠΑ)</vt:lpstr>
      <vt:lpstr>ΑΞΟΝΑΣ ΠΡΟΤΕΡΑΙΟΤΗΤΑΣ   09:  ΚΑΘΑΡΕΣ ΑΣΤΙΚΕΣ ΜΕΤΑΦΟΡΕΣ &amp; ΒΕΛΤΙΩΣΗ ΑΣΤΙΚΟΥ ΠΕΡΙΒΑΛΛΟΝΤΟΣ (ΤΣ)</vt:lpstr>
      <vt:lpstr>ΑΞΟΝΑΣ ΠΡΟΤΕΡΑΙΟΤΗΤΑΣ   09:  ΚΑΘΑΡΕΣ ΑΣΤΙΚΕΣ ΜΕΤΑΦΟΡΕΣ &amp; ΒΕΛΤΙΩΣΗ ΑΣΤΙΚΟΥ ΠΕΡΙΒΑΛΛΟΝΤΟΣ (ΤΣ)</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ΧΡΗΜΑΤΟΔΟΤΗΣΗ ΥΠΟΔΟΜΩΝ ΜΕΤΑΦΟΡΩΝ ΣΤΗΝ Π.Π. 2014-2020</dc:title>
  <dc:creator>Γιάννης Κρασσακόπουλος</dc:creator>
  <cp:lastModifiedBy>HP7</cp:lastModifiedBy>
  <cp:revision>86</cp:revision>
  <dcterms:created xsi:type="dcterms:W3CDTF">2017-06-12T13:28:49Z</dcterms:created>
  <dcterms:modified xsi:type="dcterms:W3CDTF">2017-11-24T07:25:23Z</dcterms:modified>
</cp:coreProperties>
</file>