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97" r:id="rId7"/>
    <p:sldId id="264" r:id="rId8"/>
    <p:sldId id="265" r:id="rId9"/>
    <p:sldId id="266" r:id="rId10"/>
    <p:sldId id="284" r:id="rId11"/>
    <p:sldId id="267" r:id="rId12"/>
    <p:sldId id="268" r:id="rId13"/>
    <p:sldId id="269" r:id="rId14"/>
    <p:sldId id="285" r:id="rId15"/>
    <p:sldId id="288" r:id="rId16"/>
    <p:sldId id="271" r:id="rId17"/>
    <p:sldId id="273" r:id="rId18"/>
    <p:sldId id="298" r:id="rId19"/>
    <p:sldId id="277" r:id="rId20"/>
    <p:sldId id="278" r:id="rId21"/>
    <p:sldId id="279" r:id="rId22"/>
    <p:sldId id="281" r:id="rId23"/>
    <p:sldId id="292" r:id="rId24"/>
    <p:sldId id="282" r:id="rId25"/>
    <p:sldId id="283" r:id="rId26"/>
    <p:sldId id="295" r:id="rId27"/>
    <p:sldId id="296" r:id="rId2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7772400" cy="1470025"/>
          </a:xfrm>
        </p:spPr>
        <p:txBody>
          <a:bodyPr/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71538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7 - Ορθογώνιο"/>
          <p:cNvSpPr/>
          <p:nvPr userDrawn="1"/>
        </p:nvSpPr>
        <p:spPr>
          <a:xfrm rot="5400000">
            <a:off x="5554278" y="2803935"/>
            <a:ext cx="6393657" cy="785786"/>
          </a:xfrm>
          <a:prstGeom prst="rect">
            <a:avLst/>
          </a:prstGeom>
          <a:gradFill>
            <a:gsLst>
              <a:gs pos="50000">
                <a:srgbClr val="336600"/>
              </a:gs>
              <a:gs pos="53000">
                <a:schemeClr val="tx2">
                  <a:lumMod val="75000"/>
                  <a:alpha val="93000"/>
                </a:schemeClr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11 - Ορθογώνιο"/>
          <p:cNvSpPr/>
          <p:nvPr userDrawn="1"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50000">
                <a:srgbClr val="336600"/>
              </a:gs>
              <a:gs pos="53000">
                <a:schemeClr val="tx2">
                  <a:lumMod val="75000"/>
                  <a:alpha val="93000"/>
                </a:schemeClr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7" name="Picture 2" descr="C:\Users\aek\Desktop\images (4).jpg"/>
          <p:cNvPicPr>
            <a:picLocks noChangeAspect="1" noChangeArrowheads="1"/>
          </p:cNvPicPr>
          <p:nvPr userDrawn="1"/>
        </p:nvPicPr>
        <p:blipFill>
          <a:blip r:embed="rId2"/>
          <a:srcRect t="53030"/>
          <a:stretch>
            <a:fillRect/>
          </a:stretch>
        </p:blipFill>
        <p:spPr bwMode="auto">
          <a:xfrm>
            <a:off x="928688" y="6318250"/>
            <a:ext cx="704850" cy="468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8" name="Picture 3" descr="C:\Users\aek\Desktop\images (4).jpg"/>
          <p:cNvPicPr>
            <a:picLocks noChangeAspect="1" noChangeArrowheads="1"/>
          </p:cNvPicPr>
          <p:nvPr userDrawn="1"/>
        </p:nvPicPr>
        <p:blipFill>
          <a:blip r:embed="rId2"/>
          <a:srcRect b="52760"/>
          <a:stretch>
            <a:fillRect/>
          </a:stretch>
        </p:blipFill>
        <p:spPr bwMode="auto">
          <a:xfrm>
            <a:off x="142875" y="6318250"/>
            <a:ext cx="700088" cy="468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9" name="15 - TextBox"/>
          <p:cNvSpPr txBox="1"/>
          <p:nvPr userDrawn="1"/>
        </p:nvSpPr>
        <p:spPr>
          <a:xfrm>
            <a:off x="7143750" y="6357938"/>
            <a:ext cx="18573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bg1"/>
                </a:solidFill>
                <a:latin typeface="+mn-lt"/>
              </a:rPr>
              <a:t>ΕΠ-ΥΜΕΠΕΡΑΑ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Picture 6" descr="C:\Users\aek\Desktop\images (3)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429625" y="142875"/>
            <a:ext cx="68421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ek\Desktop\public-transport-vector-icons_61782247.jpg"/>
          <p:cNvPicPr>
            <a:picLocks noChangeAspect="1" noChangeArrowheads="1"/>
          </p:cNvPicPr>
          <p:nvPr userDrawn="1"/>
        </p:nvPicPr>
        <p:blipFill>
          <a:blip r:embed="rId4"/>
          <a:srcRect t="45869"/>
          <a:stretch>
            <a:fillRect/>
          </a:stretch>
        </p:blipFill>
        <p:spPr bwMode="auto">
          <a:xfrm>
            <a:off x="8429625" y="714375"/>
            <a:ext cx="684213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9 - Έλλειψη"/>
          <p:cNvSpPr/>
          <p:nvPr userDrawn="1"/>
        </p:nvSpPr>
        <p:spPr>
          <a:xfrm>
            <a:off x="8715375" y="428625"/>
            <a:ext cx="142875" cy="142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3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65B701E-2DB4-4B4E-9760-659CD1585C67}" type="datetimeFigureOut">
              <a:rPr lang="el-GR"/>
              <a:pPr>
                <a:defRPr/>
              </a:pPr>
              <a:t>2/7/2015</a:t>
            </a:fld>
            <a:endParaRPr lang="el-GR"/>
          </a:p>
        </p:txBody>
      </p:sp>
      <p:sp>
        <p:nvSpPr>
          <p:cNvPr id="14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3B0F183-B053-46D1-AC39-19780862B1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8295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30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7581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pic>
        <p:nvPicPr>
          <p:cNvPr id="1034" name="Picture 2" descr="C:\Users\aek\Desktop\images (4).jpg"/>
          <p:cNvPicPr>
            <a:picLocks noChangeAspect="1" noChangeArrowheads="1"/>
          </p:cNvPicPr>
          <p:nvPr userDrawn="1"/>
        </p:nvPicPr>
        <p:blipFill>
          <a:blip r:embed="rId5"/>
          <a:srcRect t="53030"/>
          <a:stretch>
            <a:fillRect/>
          </a:stretch>
        </p:blipFill>
        <p:spPr bwMode="auto">
          <a:xfrm>
            <a:off x="928688" y="6318250"/>
            <a:ext cx="704850" cy="468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35" name="Picture 3" descr="C:\Users\aek\Desktop\images (4).jpg"/>
          <p:cNvPicPr>
            <a:picLocks noChangeAspect="1" noChangeArrowheads="1"/>
          </p:cNvPicPr>
          <p:nvPr userDrawn="1"/>
        </p:nvPicPr>
        <p:blipFill>
          <a:blip r:embed="rId5"/>
          <a:srcRect b="52760"/>
          <a:stretch>
            <a:fillRect/>
          </a:stretch>
        </p:blipFill>
        <p:spPr bwMode="auto">
          <a:xfrm>
            <a:off x="142875" y="6318250"/>
            <a:ext cx="700088" cy="468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6" name="15 - TextBox"/>
          <p:cNvSpPr txBox="1"/>
          <p:nvPr userDrawn="1"/>
        </p:nvSpPr>
        <p:spPr>
          <a:xfrm>
            <a:off x="7143750" y="6357938"/>
            <a:ext cx="18573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bg1"/>
                </a:solidFill>
                <a:latin typeface="+mn-lt"/>
              </a:rPr>
              <a:t>ΕΠ-ΥΜΕΠΕΡΑΑ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19 - Έλλειψη"/>
          <p:cNvSpPr/>
          <p:nvPr userDrawn="1"/>
        </p:nvSpPr>
        <p:spPr>
          <a:xfrm>
            <a:off x="8715375" y="428625"/>
            <a:ext cx="142875" cy="1428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1040" name="Picture 16" descr="leaf_symbol-01"/>
          <p:cNvPicPr>
            <a:picLocks noChangeAspect="1" noChangeArrowheads="1"/>
          </p:cNvPicPr>
          <p:nvPr userDrawn="1"/>
        </p:nvPicPr>
        <p:blipFill>
          <a:blip r:embed="rId6"/>
          <a:srcRect l="7802" t="7001" r="7764" b="5408"/>
          <a:stretch>
            <a:fillRect/>
          </a:stretch>
        </p:blipFill>
        <p:spPr bwMode="auto">
          <a:xfrm>
            <a:off x="7720013" y="5157788"/>
            <a:ext cx="1423987" cy="1700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rgbClr val="3366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336600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pa.gr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1 - Τίτλος"/>
          <p:cNvSpPr>
            <a:spLocks noGrp="1"/>
          </p:cNvSpPr>
          <p:nvPr>
            <p:ph type="ctrTitle"/>
          </p:nvPr>
        </p:nvSpPr>
        <p:spPr>
          <a:xfrm>
            <a:off x="428625" y="714375"/>
            <a:ext cx="7929563" cy="3429000"/>
          </a:xfrm>
        </p:spPr>
        <p:txBody>
          <a:bodyPr/>
          <a:lstStyle/>
          <a:p>
            <a:r>
              <a:rPr lang="el-GR" sz="2800" smtClean="0"/>
              <a:t>Στρατηγική Επικοινωνίας</a:t>
            </a:r>
            <a:br>
              <a:rPr lang="el-GR" sz="2800" smtClean="0"/>
            </a:br>
            <a:r>
              <a:rPr lang="el-GR" sz="2800" smtClean="0"/>
              <a:t>για το</a:t>
            </a:r>
            <a:r>
              <a:rPr lang="en-US" sz="2800" smtClean="0"/>
              <a:t> </a:t>
            </a:r>
            <a:r>
              <a:rPr lang="el-GR" sz="2800" smtClean="0"/>
              <a:t>Επιχειρησιακό Πρόγραμμα</a:t>
            </a:r>
            <a:br>
              <a:rPr lang="el-GR" sz="2800" smtClean="0"/>
            </a:br>
            <a:endParaRPr lang="el-GR" sz="2800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28625" y="3143250"/>
            <a:ext cx="7643813" cy="1638300"/>
          </a:xfrm>
        </p:spPr>
        <p:txBody>
          <a:bodyPr>
            <a:noAutofit/>
          </a:bodyPr>
          <a:lstStyle/>
          <a:p>
            <a:r>
              <a:rPr lang="el-GR" sz="2800" smtClean="0">
                <a:solidFill>
                  <a:srgbClr val="17375E"/>
                </a:solidFill>
              </a:rPr>
              <a:t>«ΥΠΟΔΟΜΕΣ ΜΕΤΑΦΟΡΩΝ, </a:t>
            </a:r>
            <a:br>
              <a:rPr lang="el-GR" sz="2800" smtClean="0">
                <a:solidFill>
                  <a:srgbClr val="17375E"/>
                </a:solidFill>
              </a:rPr>
            </a:br>
            <a:r>
              <a:rPr lang="el-GR" sz="2800" smtClean="0">
                <a:solidFill>
                  <a:srgbClr val="17375E"/>
                </a:solidFill>
              </a:rPr>
              <a:t>ΠΕΡΙΒΑΛΛΟΝ &amp; ΑΕΙΦΟΡΟΣ ΑΝΑΠΤΥΞΗ»</a:t>
            </a:r>
            <a:br>
              <a:rPr lang="el-GR" sz="2800" smtClean="0">
                <a:solidFill>
                  <a:srgbClr val="17375E"/>
                </a:solidFill>
              </a:rPr>
            </a:br>
            <a:r>
              <a:rPr lang="el-GR" sz="2800" smtClean="0">
                <a:solidFill>
                  <a:srgbClr val="17375E"/>
                </a:solidFill>
              </a:rPr>
              <a:t>(ΕΠ-ΥΜΕΠΕΡΑΑ)</a:t>
            </a:r>
            <a:br>
              <a:rPr lang="el-GR" sz="2800" smtClean="0">
                <a:solidFill>
                  <a:srgbClr val="17375E"/>
                </a:solidFill>
              </a:rPr>
            </a:br>
            <a:r>
              <a:rPr lang="el-GR" sz="2800" smtClean="0">
                <a:solidFill>
                  <a:srgbClr val="17375E"/>
                </a:solidFill>
              </a:rPr>
              <a:t> </a:t>
            </a:r>
            <a:r>
              <a:rPr lang="el-GR" sz="2800" i="1" smtClean="0">
                <a:solidFill>
                  <a:srgbClr val="17375E"/>
                </a:solidFill>
              </a:rPr>
              <a:t>2014-2020</a:t>
            </a:r>
            <a:endParaRPr lang="el-GR" sz="2800" smtClean="0">
              <a:solidFill>
                <a:srgbClr val="1737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900988" cy="1133475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Αντικείμενο και Στόχοι επικοινωνίας</a:t>
            </a:r>
          </a:p>
          <a:p>
            <a:pPr marL="571500" indent="-571500">
              <a:buFont typeface="Arial" charset="0"/>
              <a:buNone/>
            </a:pPr>
            <a:endParaRPr lang="el-GR" sz="800" smtClean="0"/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Επιμέρους </a:t>
            </a:r>
            <a:r>
              <a:rPr lang="el-GR" sz="1200" u="sng" smtClean="0"/>
              <a:t>επικοινωνιακοί στόχοι</a:t>
            </a:r>
            <a:r>
              <a:rPr lang="el-GR" sz="1200" smtClean="0"/>
              <a:t>: </a:t>
            </a:r>
            <a:endParaRPr lang="el-GR" sz="1200" smtClean="0">
              <a:solidFill>
                <a:srgbClr val="0070C0"/>
              </a:solidFill>
            </a:endParaRPr>
          </a:p>
        </p:txBody>
      </p:sp>
      <p:sp>
        <p:nvSpPr>
          <p:cNvPr id="14339" name="2 - Θέση περιεχομένου"/>
          <p:cNvSpPr txBox="1">
            <a:spLocks/>
          </p:cNvSpPr>
          <p:nvPr/>
        </p:nvSpPr>
        <p:spPr bwMode="auto">
          <a:xfrm>
            <a:off x="457200" y="2122488"/>
            <a:ext cx="4038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Προβολή συνολικής φιλοσοφίας ΕΠ &amp; αναπτυξιακής του διάστασης.</a:t>
            </a: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Ανάδειξη στόχων, αποτελεσμάτων &amp; ωφελειών προγράμματος για τους πολίτες &amp; την καθημερινότητά τους. </a:t>
            </a: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Ενημέρωση πολιτών για διαφανείς διαδικασίες χρηματοδότησης. </a:t>
            </a: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Αύξηση αναγνωρισιμότητας ΕΠ - αξιοποίηση της ταυτότητας του γνωστού λογοτύπου ΕΣΠΑ.</a:t>
            </a: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Διαμόρφωση ενιαίας ταυτότητας για προβολή Δράσεων Προγράμματος</a:t>
            </a: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</a:pPr>
            <a:endParaRPr lang="el-GR" sz="1400">
              <a:latin typeface="Calibri" pitchFamily="34" charset="0"/>
            </a:endParaRP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endParaRPr lang="el-GR" sz="1400">
              <a:latin typeface="Calibri" pitchFamily="34" charset="0"/>
            </a:endParaRPr>
          </a:p>
          <a:p>
            <a:pPr marL="341313" indent="-341313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el-GR" sz="1400">
              <a:latin typeface="Tahoma" pitchFamily="34" charset="0"/>
              <a:cs typeface="Tahoma" pitchFamily="34" charset="0"/>
            </a:endParaRPr>
          </a:p>
          <a:p>
            <a:pPr marL="341313" indent="-341313">
              <a:spcBef>
                <a:spcPct val="20000"/>
              </a:spcBef>
              <a:buFont typeface="Arial" charset="0"/>
              <a:buNone/>
            </a:pPr>
            <a:endParaRPr lang="el-GR" sz="12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40" name="3 - Θέση περιεχομένου"/>
          <p:cNvSpPr txBox="1">
            <a:spLocks/>
          </p:cNvSpPr>
          <p:nvPr/>
        </p:nvSpPr>
        <p:spPr bwMode="auto">
          <a:xfrm>
            <a:off x="4572000" y="2051050"/>
            <a:ext cx="37861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Δημιουργία απλού, κατανοητού μηνύματος, για κάθε αποδέκτη.</a:t>
            </a:r>
          </a:p>
          <a:p>
            <a:pPr marL="341313" indent="-341313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Αλλαγή περιεχομένου μηνύματος ανάλογα με το εκάστοτε κοινό-στόχος</a:t>
            </a:r>
          </a:p>
          <a:p>
            <a:pPr marL="341313" indent="-341313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Εμπλοκή φορέων &amp; αξιοποίηση δικτύων σε τοπικό, περιφερειακό, εθνικό επίπεδο,</a:t>
            </a:r>
          </a:p>
          <a:p>
            <a:pPr marL="341313" indent="-341313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Ανάδειξη μεγάλων έργων &amp;διάδοση «καλών πρακτικών»</a:t>
            </a:r>
          </a:p>
          <a:p>
            <a:pPr marL="341313" indent="-341313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>
                <a:latin typeface="Tahoma" pitchFamily="34" charset="0"/>
                <a:cs typeface="Tahoma" pitchFamily="34" charset="0"/>
              </a:rPr>
              <a:t>Προβολή Υπουργείου Οικονομίας, Υποδομών, Ναυτιλίας &amp;Τουρισμού &amp; Υπουργείου Παραγωγικής Ανασυγκρότησης, Περιβάλλοντος και Ενέργειας</a:t>
            </a:r>
          </a:p>
          <a:p>
            <a:pPr marL="341313" indent="-341313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endParaRPr lang="el-GR" sz="1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900988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Στοχοθετούμενο κοινό</a:t>
            </a:r>
            <a:r>
              <a:rPr lang="el-GR" sz="1200" b="1" smtClean="0"/>
              <a:t/>
            </a:r>
            <a:br>
              <a:rPr lang="el-GR" sz="1200" b="1" smtClean="0"/>
            </a:br>
            <a:endParaRPr lang="el-GR" sz="800" b="1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Δυνητικοί Δικαιούχοι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Δικαιούχοι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Ευρύ κοινό</a:t>
            </a:r>
          </a:p>
          <a:p>
            <a:pPr marL="571500" indent="-571500">
              <a:buFont typeface="Arial" charset="0"/>
              <a:buNone/>
            </a:pPr>
            <a:endParaRPr lang="el-GR" sz="1200" b="1" smtClean="0"/>
          </a:p>
          <a:p>
            <a:pPr marL="571500" indent="-571500">
              <a:buFont typeface="Arial" charset="0"/>
              <a:buNone/>
            </a:pPr>
            <a:r>
              <a:rPr lang="el-GR" sz="1200" i="1" u="sng" smtClean="0"/>
              <a:t>Εξειδίκευση κοινού-στόχος </a:t>
            </a:r>
          </a:p>
          <a:p>
            <a:pPr marL="571500" indent="-571500"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Μονοσήμαντοι Δικαιούχοι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Υπηρεσίες &amp; Εποπτευόμενοι φορείς Υπουργείων Οικονομίας, Υποδομών, Ναυτιλίας &amp; Τουρισμού, &amp;      Παραγωγικής Ανασυγκρότησης, Περιβάλλοντος και Ενέργειας 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Κεντρική Διοίκηση (Υπουργεία &amp; Υπηρεσίες τους)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Περιφερειακή &amp; Τοπική Αυτοδιοίκηση, φορείς &amp; Διαχειριστικές Υπηρεσίες των Περιφερειών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Οικονομικοί &amp; Κοινωνικοί Εταίροι, δημόσιοι φορείς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Επιμελητήρια, Περιβαλλοντικές Οργανώσεις, Επιστημονική &amp; Ακαδημαϊκή Κοινότητα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Κάτοικοι περιοχών όπου υλοποιούνται παρεμβάσεις του ΕΠ-ΥΜΕΠΕΡΑΑ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Εκπρόσωποι του Τύπου &amp; των Μ.Μ.Ε.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Επικοινωνιακή προσέγγιση - Εξειδίκευση Επικοινωνιακής Στρατηγικής</a:t>
            </a:r>
          </a:p>
          <a:p>
            <a:pPr marL="571500" indent="-571500"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buFont typeface="Arial" charset="0"/>
              <a:buNone/>
            </a:pPr>
            <a:r>
              <a:rPr lang="el-GR" sz="1200" i="1" u="sng" smtClean="0"/>
              <a:t>Γενικές &amp; ειδικές στρατηγικές κατευθύνσεις 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smtClean="0"/>
              <a:t>Έμφαση στο </a:t>
            </a:r>
            <a:r>
              <a:rPr lang="el-GR" sz="1200" b="1" smtClean="0"/>
              <a:t>όφελος</a:t>
            </a:r>
            <a:r>
              <a:rPr lang="el-GR" sz="1200" smtClean="0"/>
              <a:t> για τον </a:t>
            </a:r>
            <a:r>
              <a:rPr lang="el-GR" sz="1200" b="1" smtClean="0"/>
              <a:t>πολίτη.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smtClean="0"/>
              <a:t>Ανάδειξη &amp; συμπερίληψη στο Σχέδιο Δράσεων Επικοινωνίας της </a:t>
            </a:r>
            <a:r>
              <a:rPr lang="el-GR" sz="1200" b="1" smtClean="0"/>
              <a:t>διάστασης της αναπηρίας</a:t>
            </a:r>
            <a:r>
              <a:rPr lang="el-GR" sz="1200" smtClean="0"/>
              <a:t>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smtClean="0"/>
              <a:t>Μεγιστοποίηση επικοινωνιακού αποτελέσματος μέσα από τη </a:t>
            </a:r>
            <a:r>
              <a:rPr lang="el-GR" sz="1200" b="1" smtClean="0"/>
              <a:t>συνέργεια</a:t>
            </a:r>
            <a:r>
              <a:rPr lang="el-GR" sz="1200" smtClean="0"/>
              <a:t> &amp; τη </a:t>
            </a:r>
            <a:r>
              <a:rPr lang="el-GR" sz="1200" b="1" smtClean="0"/>
              <a:t>συμπληρωματικότητα</a:t>
            </a:r>
            <a:r>
              <a:rPr lang="el-GR" sz="1200" smtClean="0"/>
              <a:t>, λαμβάνοντας υπόψη ενέργειες συνεργαζόμενων φορέων &amp; δικαιούχων.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smtClean="0"/>
              <a:t>Προβολή </a:t>
            </a:r>
            <a:r>
              <a:rPr lang="el-GR" sz="1200" b="1" smtClean="0"/>
              <a:t>καλών πρακτικών </a:t>
            </a:r>
            <a:r>
              <a:rPr lang="el-GR" sz="1200" smtClean="0"/>
              <a:t>&amp; συγκεκριμένων </a:t>
            </a:r>
            <a:r>
              <a:rPr lang="el-GR" sz="1200" b="1" smtClean="0"/>
              <a:t>παραδειγμάτων.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smtClean="0"/>
              <a:t>Ανάδειξη &amp; ενίσχυση της </a:t>
            </a:r>
            <a:r>
              <a:rPr lang="el-GR" sz="1200" b="1" smtClean="0"/>
              <a:t>διάστασης της εξέλιξης </a:t>
            </a:r>
            <a:r>
              <a:rPr lang="el-GR" sz="1200" smtClean="0"/>
              <a:t>του Προγράμματος στο χρόνο.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b="1" smtClean="0"/>
              <a:t>Ενοποίηση επικοινωνίας </a:t>
            </a:r>
            <a:r>
              <a:rPr lang="el-GR" sz="1200" smtClean="0"/>
              <a:t>όσον αφορά μηνύματα, εικόνα &amp; ύφος.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b="1" smtClean="0"/>
              <a:t>Επεξηγηματικό ύφος επικοινωνίας</a:t>
            </a:r>
            <a:r>
              <a:rPr lang="el-GR" sz="1200" smtClean="0"/>
              <a:t>, με χρήση απλής &amp; κατανοητής γλώσσας, ρεαλιστικών για την ελληνική πραγματικότητα εικόνων.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ü"/>
            </a:pPr>
            <a:r>
              <a:rPr lang="el-GR" sz="1200" smtClean="0"/>
              <a:t>Χρήση </a:t>
            </a:r>
            <a:r>
              <a:rPr lang="el-GR" sz="1200" b="1" smtClean="0"/>
              <a:t>μέσων</a:t>
            </a:r>
            <a:r>
              <a:rPr lang="el-GR" sz="1200" smtClean="0"/>
              <a:t>, </a:t>
            </a:r>
            <a:r>
              <a:rPr lang="el-GR" sz="1200" b="1" smtClean="0"/>
              <a:t>σύγχρονων εργαλείων </a:t>
            </a:r>
            <a:r>
              <a:rPr lang="el-GR" sz="1200" smtClean="0"/>
              <a:t>&amp; </a:t>
            </a:r>
            <a:r>
              <a:rPr lang="el-GR" sz="1200" b="1" smtClean="0"/>
              <a:t>δράσεων</a:t>
            </a:r>
            <a:r>
              <a:rPr lang="el-GR" sz="1200" smtClean="0"/>
              <a:t>, </a:t>
            </a:r>
            <a:r>
              <a:rPr lang="el-GR" sz="1200" b="1" smtClean="0"/>
              <a:t>φιλικά προς το περιβάλλον.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Επικοινωνιακή προσέγγιση - Εξειδίκευση Επικοινωνιακής Στρατηγικής</a:t>
            </a:r>
          </a:p>
          <a:p>
            <a:pPr marL="571500" indent="-571500"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i="1" u="sng" smtClean="0"/>
              <a:t>Στρατηγική Τοποθέτηση </a:t>
            </a:r>
            <a:endParaRPr lang="el-GR" sz="1200" i="1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Εστίαση &amp; άμεση προβολή οφελών των κοινών, με έμφαση στα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ατομικά &amp; οικογενειακά οφέλη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κοινωνικά οφέλη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endParaRPr lang="el-GR" sz="800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i="1" u="sng" smtClean="0"/>
              <a:t>Στρατηγική Μέσων &amp; Εργαλείων Επικοινωνίας</a:t>
            </a:r>
            <a:endParaRPr lang="el-GR" sz="1200" i="1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b="1" smtClean="0"/>
              <a:t>Προωθητικές Ενέργειες </a:t>
            </a:r>
            <a:r>
              <a:rPr lang="el-GR" sz="1200" smtClean="0"/>
              <a:t>- </a:t>
            </a:r>
            <a:r>
              <a:rPr lang="en-GB" sz="1200" b="1" smtClean="0"/>
              <a:t>Social Media </a:t>
            </a:r>
            <a:r>
              <a:rPr lang="el-GR" sz="1200" smtClean="0"/>
              <a:t>- </a:t>
            </a:r>
            <a:r>
              <a:rPr lang="el-GR" sz="1200" b="1" smtClean="0"/>
              <a:t>Μέσα Μαζικής Επικοινωνίας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endParaRPr lang="el-GR" sz="800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Αξιοποίηση του συνόλου των μέσων &amp; εργαλείων επικοινωνίας με ένα </a:t>
            </a:r>
            <a:r>
              <a:rPr lang="el-GR" sz="1200" b="1" smtClean="0"/>
              <a:t>διαφορετικό μίγμα</a:t>
            </a:r>
            <a:r>
              <a:rPr lang="el-GR" sz="1200" smtClean="0"/>
              <a:t>:</a:t>
            </a:r>
          </a:p>
          <a:p>
            <a:pPr marL="571500" indent="-571500" algn="ctr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b="1" smtClean="0"/>
              <a:t>Χρήση Social Media, &amp; προγραμμάτων έμμεσης επικοινωνίας έναντι παραδοσιακών μορφών επικοινωνίας (κυρίως τηλεοπτικής Διαφήμισης)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 Πρόγραμμα Επικοινωνίας - Σχέδιο Δράσης</a:t>
            </a: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buFont typeface="Arial" charset="0"/>
              <a:buNone/>
            </a:pPr>
            <a:r>
              <a:rPr lang="el-GR" sz="1200" i="1" u="sng" smtClean="0"/>
              <a:t>Υποχρεωτικές Δράσεις (βάσει Κανονισμού 1303/2013 )</a:t>
            </a:r>
          </a:p>
          <a:p>
            <a:pPr marL="571500" indent="-571500"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Διοργάνωση κεντρικής ενημερωτικής δράσης έναρξης ΕΠ-ΥΜΕΠΕΡΑΑ.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Διοργάνωση μίας τουλάχιστον ετήσιας ενημερωτικής δράσης (προβολή ευκαιριών χρηματοδότησης, επιδιωκόμενες στρατηγικές &amp; παρουσίαση επιτευγμάτων επιχειρησιακού προγράμματος).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Απαραίτητη η εμφάνιση του εμβλήματος της Ευρωπαϊκής Ένωσης στις εγκαταστάσεις της  ΕΥΔ.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Δημοσίευση παρεμβάσεων προγράμματος στην ηλεκτρονική ιστοσελίδα του ΕΣΠΑ &amp; στην ιστοσελίδα του ΕΠ- ΜΕΠΕΡΑΑ.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Παρουσίαση  παραδειγμάτων  πράξεων, στην ιστοσελίδα του προγράμματος, που θα είναι προσβάσιμη και μέσω της ενιαίας δικτυακής πύλης.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Επικαιροποίηση στοιχείων που αφορούν την υλοποίηση του ΕΠ &amp; των βασικών επιτευγμάτων τους στον ενιαίο διαδικτυακό τόπο ή στον διαδικτυακό τόπο του ΕΠ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Η ΕΥΔ ΕΠ ΥΜΕΠΕΡΑΑ θα πρέπει να είναι σε συνεχή επικοινωνία με τους Δικαιούχους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Η ΕΥΔ ΕΠ ΥΜΕΠΕΡΑΑ θα πρέπει να είναι σε επικοινωνία με άτομα με αναπηρία 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i="1" u="sng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i="1" u="sng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 Πρόγραμμα Επικοινωνίας - Σχέδιο Δράσης</a:t>
            </a: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800" i="1" u="sng" smtClean="0"/>
          </a:p>
          <a:p>
            <a:pPr marL="571500" indent="-571500">
              <a:buFont typeface="Arial" charset="0"/>
              <a:buNone/>
            </a:pPr>
            <a:r>
              <a:rPr lang="el-GR" sz="1200" i="1" u="sng" smtClean="0"/>
              <a:t>Προτεινόμενες Δράσεις 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800" i="1" smtClean="0"/>
          </a:p>
          <a:p>
            <a:pPr marL="571500" indent="-571500">
              <a:buClr>
                <a:srgbClr val="336600"/>
              </a:buClr>
            </a:pPr>
            <a:r>
              <a:rPr lang="el-GR" sz="1200" i="1" smtClean="0"/>
              <a:t>Προωθητικές Ενέργειες που δίνουν έμφαση στη διάδραση με το κοινό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Διοργάνωση </a:t>
            </a:r>
            <a:r>
              <a:rPr lang="el-GR" sz="1200" b="1" smtClean="0"/>
              <a:t>Ημερίδων</a:t>
            </a:r>
            <a:r>
              <a:rPr lang="el-GR" sz="1200" smtClean="0"/>
              <a:t> &amp; </a:t>
            </a:r>
            <a:r>
              <a:rPr lang="el-GR" sz="1200" b="1" smtClean="0"/>
              <a:t>Συνεδρίων</a:t>
            </a:r>
            <a:r>
              <a:rPr lang="el-GR" sz="1200" smtClean="0"/>
              <a:t> &amp; Συμμετοχή σε </a:t>
            </a:r>
            <a:r>
              <a:rPr lang="el-GR" sz="1200" b="1" smtClean="0"/>
              <a:t>Εκθέσεις</a:t>
            </a:r>
            <a:r>
              <a:rPr lang="el-GR" sz="1200" smtClean="0"/>
              <a:t>.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Λειτουργία </a:t>
            </a:r>
            <a:r>
              <a:rPr lang="el-GR" sz="1200" b="1" smtClean="0"/>
              <a:t>Infokiosks</a:t>
            </a:r>
            <a:r>
              <a:rPr lang="el-GR" sz="1200" smtClean="0"/>
              <a:t>.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Οργάνωση &amp; Παραγωγή </a:t>
            </a:r>
            <a:r>
              <a:rPr lang="el-GR" sz="1200" b="1" smtClean="0"/>
              <a:t>Road shows</a:t>
            </a:r>
            <a:r>
              <a:rPr lang="el-GR" sz="1200" smtClean="0"/>
              <a:t>.</a:t>
            </a:r>
          </a:p>
          <a:p>
            <a:pPr marL="571500" indent="-571500">
              <a:buClr>
                <a:srgbClr val="336600"/>
              </a:buClr>
            </a:pPr>
            <a:endParaRPr lang="el-GR" sz="800" i="1" smtClean="0"/>
          </a:p>
          <a:p>
            <a:pPr marL="571500" indent="-571500">
              <a:buClr>
                <a:srgbClr val="336600"/>
              </a:buClr>
            </a:pPr>
            <a:r>
              <a:rPr lang="el-GR" sz="1200" i="1" smtClean="0"/>
              <a:t>Αξιοποίηση Νέων Μέσων Τεχνολογίας 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Social Media </a:t>
            </a:r>
            <a:r>
              <a:rPr lang="el-GR" sz="1200" b="1" smtClean="0"/>
              <a:t>- </a:t>
            </a:r>
            <a:r>
              <a:rPr lang="el-GR" sz="1200" smtClean="0"/>
              <a:t>Δημιουργία &amp; Αξιοποίηση λογαριασμών </a:t>
            </a:r>
            <a:r>
              <a:rPr lang="el-GR" sz="1200" b="1" smtClean="0"/>
              <a:t>facebook</a:t>
            </a:r>
            <a:r>
              <a:rPr lang="el-GR" sz="1200" smtClean="0"/>
              <a:t> - </a:t>
            </a:r>
            <a:r>
              <a:rPr lang="el-GR" sz="1200" b="1" smtClean="0"/>
              <a:t>twitter</a:t>
            </a:r>
            <a:r>
              <a:rPr lang="el-GR" sz="1200" smtClean="0"/>
              <a:t> - καναλιού </a:t>
            </a:r>
            <a:r>
              <a:rPr lang="el-GR" sz="1200" b="1" smtClean="0"/>
              <a:t>YouTube</a:t>
            </a:r>
            <a:r>
              <a:rPr lang="el-GR" sz="1200" smtClean="0"/>
              <a:t>.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Δημιουργία </a:t>
            </a:r>
            <a:r>
              <a:rPr lang="en-GB" sz="1200" smtClean="0"/>
              <a:t>on line</a:t>
            </a:r>
            <a:r>
              <a:rPr lang="el-GR" sz="1200" smtClean="0"/>
              <a:t> </a:t>
            </a:r>
            <a:r>
              <a:rPr lang="el-GR" sz="1200" b="1" smtClean="0"/>
              <a:t>Διαδραστικού Παιχνιδιού </a:t>
            </a:r>
            <a:r>
              <a:rPr lang="el-GR" sz="1200" smtClean="0"/>
              <a:t>για την προσέγγιση των νέων.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Δημιουργία </a:t>
            </a:r>
            <a:r>
              <a:rPr lang="el-GR" sz="1200" b="1" smtClean="0"/>
              <a:t>Εφαρμογής</a:t>
            </a:r>
            <a:r>
              <a:rPr lang="el-GR" sz="1200" smtClean="0"/>
              <a:t> για </a:t>
            </a:r>
            <a:r>
              <a:rPr lang="el-GR" sz="1200" b="1" smtClean="0"/>
              <a:t>Smartphone</a:t>
            </a:r>
            <a:r>
              <a:rPr lang="el-GR" sz="1200" smtClean="0"/>
              <a:t> &amp; </a:t>
            </a:r>
            <a:r>
              <a:rPr lang="el-GR" sz="1200" b="1" smtClean="0"/>
              <a:t>Tablet PC</a:t>
            </a:r>
            <a:r>
              <a:rPr lang="el-GR" sz="1200" smtClean="0"/>
              <a:t>.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Εφαρμογή διαδραστικής τεχνολογίας έντυπης επικοινωνίας - </a:t>
            </a:r>
            <a:r>
              <a:rPr lang="el-GR" sz="1200" b="1" smtClean="0"/>
              <a:t>Click2C</a:t>
            </a:r>
            <a:r>
              <a:rPr lang="el-GR" sz="1200" smtClean="0"/>
              <a:t>.</a:t>
            </a:r>
          </a:p>
          <a:p>
            <a:pPr lvl="1">
              <a:buClr>
                <a:srgbClr val="336600"/>
              </a:buClr>
              <a:buFont typeface="Arial" charset="0"/>
              <a:buNone/>
            </a:pPr>
            <a:endParaRPr lang="el-GR" sz="800" smtClean="0"/>
          </a:p>
          <a:p>
            <a:pPr marL="571500" indent="-571500">
              <a:buClr>
                <a:srgbClr val="336600"/>
              </a:buClr>
            </a:pPr>
            <a:r>
              <a:rPr lang="el-GR" sz="1200" i="1" smtClean="0"/>
              <a:t>Σχεδιασμός - Παραγωγή Έντυπων &amp; Ηλεκτρονικών Ενημερωτικών Εργαλείων 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Έντυπο Υλικό (</a:t>
            </a:r>
            <a:r>
              <a:rPr lang="el-GR" sz="1200" b="1" smtClean="0"/>
              <a:t>Corporate έντυπα</a:t>
            </a:r>
            <a:r>
              <a:rPr lang="el-GR" sz="1200" smtClean="0"/>
              <a:t> </a:t>
            </a:r>
            <a:r>
              <a:rPr lang="en-US" sz="1200" smtClean="0"/>
              <a:t>&amp; </a:t>
            </a:r>
            <a:r>
              <a:rPr lang="el-GR" sz="1200" b="1" smtClean="0"/>
              <a:t>Αφίσες</a:t>
            </a:r>
            <a:r>
              <a:rPr lang="en-US" sz="1200" smtClean="0"/>
              <a:t>)</a:t>
            </a:r>
            <a:endParaRPr lang="el-GR" sz="1200" smtClean="0"/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Ηλεκτρονικά Ενημερωτικά Εργαλεία</a:t>
            </a:r>
            <a:r>
              <a:rPr lang="en-US" sz="1200" smtClean="0"/>
              <a:t> (</a:t>
            </a:r>
            <a:r>
              <a:rPr lang="el-GR" sz="1200" b="1" smtClean="0"/>
              <a:t>E-Newslette</a:t>
            </a:r>
            <a:r>
              <a:rPr lang="el-GR" sz="1200" smtClean="0"/>
              <a:t>r</a:t>
            </a:r>
            <a:r>
              <a:rPr lang="en-US" sz="1200" smtClean="0"/>
              <a:t> &amp; </a:t>
            </a:r>
            <a:r>
              <a:rPr lang="el-GR" sz="1200" b="1" smtClean="0"/>
              <a:t>CD ROM/DVD</a:t>
            </a:r>
            <a:r>
              <a:rPr lang="en-US" sz="1200" smtClean="0"/>
              <a:t>)</a:t>
            </a:r>
            <a:endParaRPr lang="el-GR" sz="1200" smtClean="0"/>
          </a:p>
          <a:p>
            <a:pPr marL="571500" indent="-571500">
              <a:buClr>
                <a:srgbClr val="336600"/>
              </a:buClr>
            </a:pPr>
            <a:endParaRPr lang="el-GR" sz="800" i="1" smtClean="0"/>
          </a:p>
          <a:p>
            <a:pPr marL="571500" indent="-571500">
              <a:buClr>
                <a:srgbClr val="336600"/>
              </a:buClr>
            </a:pPr>
            <a:r>
              <a:rPr lang="el-GR" sz="1200" i="1" smtClean="0"/>
              <a:t>Ενέργειες Έμμεσης Επικοινωνίας  </a:t>
            </a:r>
          </a:p>
          <a:p>
            <a:pPr lvl="1"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Δελτία τύπου, Ρεπορτάζ – Σχόλια, Αφιερώματα, Παρουσιάσεις, Advertorials, Συνεντεύξεις, Συνεντεύξεις Τύπου</a:t>
            </a:r>
          </a:p>
          <a:p>
            <a:pPr marL="571500" indent="-571500">
              <a:buClr>
                <a:srgbClr val="336600"/>
              </a:buClr>
            </a:pPr>
            <a:endParaRPr lang="el-GR" sz="1200" i="1" smtClean="0"/>
          </a:p>
          <a:p>
            <a:pPr marL="571500" indent="-571500">
              <a:buClr>
                <a:srgbClr val="336600"/>
              </a:buClr>
              <a:buFont typeface="Arial" charset="0"/>
              <a:buNone/>
            </a:pPr>
            <a:endParaRPr lang="el-GR" sz="12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 Πρόγραμμα Επικοινωνίας - Σχέδιο Δράσης</a:t>
            </a: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00063" y="1571625"/>
          <a:ext cx="7786687" cy="4589463"/>
        </p:xfrm>
        <a:graphic>
          <a:graphicData uri="http://schemas.openxmlformats.org/drawingml/2006/table">
            <a:tbl>
              <a:tblPr/>
              <a:tblGrid>
                <a:gridCol w="1214437"/>
                <a:gridCol w="3286125"/>
                <a:gridCol w="3286125"/>
              </a:tblGrid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Κοινά Στόχος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Στόχοι Επικοινωνίας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540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Μέσο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7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Δυνητικοί Δικαιούχοι 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Σαφής και λεπτομερής πληροφόρηση σχετικά με τις ευκαιρίες χρηματοδότησης και προτροπή για συμμετοχή στις δράσεις του προγράμματος.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Προβολή και διάδοση των δράσεων στα διάφορα κοινά, με κατάλληλο μήνυμα κάθε φορά, ανάλογα με τις ιδιαιτερότητες.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Ενημέρωση για να κατανοηθεί η σημασία και τα οφέλη του προγράμματος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Δημοσίευση προσκλήσεων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Ενημερωτικές Ημερίδες, Σεμινάρια, Συνέδρια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Έντυπο ενημερωτικό υλικό, αφίσες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Ανάρτηση ενημερωτικού υλικού στις ιστοσελίδες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E- Newsletter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Cd Rom / DVD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Direct mail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Ιστοσελίδα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Μέσα κοινωνικής δικτύωσης (social media)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Web banners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ΜΜΕ (διαφήμιση, έμμεση επικοινωνία)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07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Δικαιούχοι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Ανάδειξη καλών παραδειγμάτων που πραγματοποιήθηκαν τα προηγούμενα χρόνια.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Ευρεία διάδοση των ευκαιριών χρηματοδότησης και συμμετοχής στα προγράμματα. 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Παρακίνηση για συμμετοχή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Εδραίωση του μηνύματος της από κοινού συνεισφοράς της Ευρωπαϊκής Ένωσης και της Ελλάδας.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Επικοινωνιακή διαχείριση των έργων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Ενημέρωση σχετικά με την τήρηση αρχών δημοσιότητας</a:t>
                      </a:r>
                    </a:p>
                    <a:p>
                      <a:pPr marL="31750" marR="0" lvl="0" indent="-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Ενημέρωση σχετικά με την ταυτότητα του ΕΠ και των παρεμβάσεων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Δημοσίευση προσκλήσεων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Ενημερωτικές Ημερίδες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Ανάρτηση ενημερωτικού υλικού στις ιστοσελίδες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Αποστολή ενημερωτικού έντυπου ή ηλεκτρονικού υλικού για την υλοποίηση των έργων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Σχεδιασμός και αποστολή προδιαγραφών και προτύπων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Cd Rom / DVD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Ηλεκτρονική ενημέρωση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Διαδίκτυο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Ιστοσελίδα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Direct mail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413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Συναντήσεις Εργασίας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 Πρόγραμμα Επικοινωνίας - Σχέδιο Δράσης</a:t>
            </a: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00063" y="1571625"/>
          <a:ext cx="7786687" cy="4610100"/>
        </p:xfrm>
        <a:graphic>
          <a:graphicData uri="http://schemas.openxmlformats.org/drawingml/2006/table">
            <a:tbl>
              <a:tblPr/>
              <a:tblGrid>
                <a:gridCol w="1214437"/>
                <a:gridCol w="3357563"/>
                <a:gridCol w="3214687"/>
              </a:tblGrid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Κοινά Στόχος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Στόχοι Επικοινωνίας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540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Μέσο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7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Ευρύ κοινό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Εδραίωση του μηνύματος της από κοινού συνεισφοράς της Ευρωπαϊκής Ένωσης και της Ελλάδας 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της συμβολής των   Διαρθρωτικών Ταμείων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των δράσεων του προγράμματος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των ωφελειών που θα έχουν από το πρόγραμμα σε οικονομικοκοινωνικό επίπεδο και σε βελτίωση της ποιότητας της ζωής τους.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Διαφάνεια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Εκθέσεις αποτελεσμάτων του ΕΠ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Έντυπο ενημερωτικό υλικό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Διαδίκτυο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Ιστοσελίδα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Social media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Διαγωνισμοί μέσω διαδικτύου / social media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Info kiosks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ΜΜΕ (έμμεση επικοινωνία)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Έρευνα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Δημιουργία Εφαρμογής για Smartphone &amp; Tablet PC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Εφαρμογή διαδραστικής τεχνολογίας έντυπης επικοινωνίας - Click2C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Road shows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Εκθέσεις αποτελεσμάτων του ΕΠ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-1588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Κέντρο Πληροφόρησης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7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Ειδικά Κοινά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Εδραίωση του μηνύματος της από κοινού συνεισφοράς της Ευρωπαϊκής Ένωσης και της Ελλάδας 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της συμβολής των Διαρθρωτικών Ταμείων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των δράσεων του προγράμματος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των ωφελειών που θα έχουν από το πρόγραμμα σε οικονομικoκοινωνικό επίπεδο και σε βελτίωση της ποιότητας της ζωής τους.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Διαφάνεια</a:t>
                      </a:r>
                    </a:p>
                    <a:p>
                      <a:pPr marL="150813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127000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Ενίσχυση της αξιοπιστίας και της εμπιστοσύνης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Ενημερωτικό υλικό σε φορείς, και οργανώσεις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ΜΜΕ (έμμεση επικοινωνία )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Διαδίκτυο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Ιστοσελίδα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Social media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Online διαδραστικό παιχνίδι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E-newsletter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Έρευνα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Infokiosk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 Πρόγραμμα Επικοινωνίας - Σχέδιο Δράσης</a:t>
            </a: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00063" y="1571625"/>
          <a:ext cx="7786687" cy="4627563"/>
        </p:xfrm>
        <a:graphic>
          <a:graphicData uri="http://schemas.openxmlformats.org/drawingml/2006/table">
            <a:tbl>
              <a:tblPr/>
              <a:tblGrid>
                <a:gridCol w="1500187"/>
                <a:gridCol w="3357563"/>
                <a:gridCol w="2928937"/>
              </a:tblGrid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Κοινά Στόχος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Στόχοι Επικοινωνίας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540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Μέσο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00" marR="6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7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ΜΜΕ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Εδραίωση του μηνύματος της από κοινού συνεισφοράς της Ευρωπαϊκής Ένωσης και της Ελλάδας.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Τροφοδότηση των ΜΜΕ με πληροφορίες που αφορούν το έργο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Συμμετοχή των ΜΜΕ σε δράσεις επικοινωνίας, με σκοπό την διάχυση πληροφοριών στο ευρύ κοινό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των αποτελεσμάτων και των ωφελειών του προγράμματος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Εξασφάλιση έγκυρης, άμεσης και ακριβής πληροφόρησης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4363" algn="l"/>
                        </a:tabLst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Δελτία Τύπου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Συνεντεύξεις Τύπου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Ενημερωτικό Υλικό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E-newsletter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Δημοσίευση προσκλήσεων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Ενημερωτικές Ημερίδες και Εκδηλώσεις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Ιστοσελίδα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Direct Mail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7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Πολλαπλασιαστές Πληροφόρησης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Εδραίωση του μηνύματος της από κοινού συνεισφοράς της Ευρωπαϊκής Ένωσης και της Ελλάδας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της συμβολής των Διαρθρωτικών Ταμείων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των δράσεων του προγράμματος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Διαφάνεια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Ενημέρωση σχετικά με την ταυτότητα του ΕΠ και των παρεμβάσεων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Αξιοποίηση των στρατηγικών συνεργειών για την μετάδοση του μηνύματος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Στοχευμένη και σε βάθος ενημέρωση εξειδικευμένων ομάδων κοινού.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7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4363" algn="l"/>
                        </a:tabLst>
                      </a:pP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Ε- newsletter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Direct mail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Αποστολή ειδικού ενημερωτικού υλικού με εξειδικευμένη πληροφόρηση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Εξειδικευμένος έντυπος τύπος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Σεμινάρια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Ιστοσελίδα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Social Media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Συναντήσεις Εργασίας</a:t>
                      </a:r>
                    </a:p>
                    <a:p>
                      <a:pPr marL="12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614363" algn="l"/>
                        </a:tabLst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Καταχωρήσεις σε κλαδικά- έντυπα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Κρίσιμα Στάδια &amp; πιθανοί Κίνδυνοι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Συντονισμός μεταξύ προετοιμασίας προσκλήσεων &amp; επικοινωνίας.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Ανάγκη για υποστήριξη των Υπηρεσιών.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Αντιμετώπιση της κρίσιμης οικονομικής &amp;κοινωνικής συγκυρίας. </a:t>
            </a:r>
            <a:endParaRPr lang="en-US" sz="1200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endParaRPr lang="el-GR" sz="800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Χρήσιμα εργαλεία για επιτυχημένη Υλοποίηση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Πραγματοποίηση ερευνών.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Οργάνωση &amp; υλοποίηση επιμορφωτικών σεμιναρίων &amp; workshops.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Δημιουργία &amp; Οργάνωση Help desk.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Διαβούλευση με διάφορους φορείς</a:t>
            </a:r>
            <a:r>
              <a:rPr lang="en-US" sz="1200" smtClean="0"/>
              <a:t> (</a:t>
            </a:r>
            <a:r>
              <a:rPr lang="el-GR" sz="1200" smtClean="0"/>
              <a:t>Γραφεία Τύπου Υπουργείων, Ειδικές Υπηρεσίες Διαχείρισης των ΠΕΠ κ.α.).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Δημιουργία &amp; Οργάνωση Κέντρου Πληροφόρησης για το ευρύ κοινό.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400" smtClean="0"/>
              <a:t>ΠΕΡΙΕΧΟΜΕΝΑ</a:t>
            </a:r>
          </a:p>
        </p:txBody>
      </p:sp>
      <p:sp>
        <p:nvSpPr>
          <p:cNvPr id="6146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75"/>
            <a:ext cx="7900988" cy="4840288"/>
          </a:xfrm>
        </p:spPr>
        <p:txBody>
          <a:bodyPr/>
          <a:lstStyle/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ΑΝΑΛΥΣΗ ΠΕΡΙΒΑΛΛΟΝΤΟΣ 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ΣΤΡΑΤΗΓΙΚΗ ΕΠΙΚΟΙΝΩΝΙΑΣ &amp; ΣΧΕΔΙΟΥ ΔΡΑΣΗΣ ΕΠ ΥΜΕΠΕΡΑΑ 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ΕΝΔΕΙΚΤΙΚΟΣ ΠΡΟΫΠΟΛΟΓΙΣΜΟΣ ΥΛΟΠΟΙΗΣΗΣ ΣΤΡΑΤΗΓΙΚΗΣ ΕΠΙΚΟΙΝΩΝΙΑΣ ΕΠ ΥΜΕΠΕΡΑΑ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ΜΕΘΟΔΟΛΟΓΙΑ ΥΛΟΠΟΙΗΣΗΣ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ΑΞΙΟΛΟΓΗΣΗ ΜΕΤΡΩΝ ΠΛΗΡΟΦΟΡΗΣΗΣ </a:t>
            </a:r>
            <a:r>
              <a:rPr lang="en-US" sz="1400" b="1" smtClean="0">
                <a:solidFill>
                  <a:srgbClr val="0070C0"/>
                </a:solidFill>
              </a:rPr>
              <a:t>&amp; </a:t>
            </a:r>
            <a:r>
              <a:rPr lang="el-GR" sz="1400" b="1" smtClean="0">
                <a:solidFill>
                  <a:srgbClr val="0070C0"/>
                </a:solidFill>
              </a:rPr>
              <a:t>ΕΠΙΚΟΙΝΩΝΙΑΣ 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ΜΕΤΡΑ ΠΛΗΡΟΦΟΡΗΣΗΣ </a:t>
            </a:r>
            <a:r>
              <a:rPr lang="en-US" sz="1400" b="1" smtClean="0">
                <a:solidFill>
                  <a:srgbClr val="0070C0"/>
                </a:solidFill>
              </a:rPr>
              <a:t>&amp; </a:t>
            </a:r>
            <a:r>
              <a:rPr lang="el-GR" sz="1400" b="1" smtClean="0">
                <a:solidFill>
                  <a:srgbClr val="0070C0"/>
                </a:solidFill>
              </a:rPr>
              <a:t>ΕΠΙΚΟΙΝΩΝΙΑΣ 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ΜΕΤΡΑ ΠΛΗΡΟΦΟΡΗΣΗΣ </a:t>
            </a:r>
            <a:r>
              <a:rPr lang="en-US" sz="1400" b="1" smtClean="0">
                <a:solidFill>
                  <a:srgbClr val="0070C0"/>
                </a:solidFill>
              </a:rPr>
              <a:t>&amp; </a:t>
            </a:r>
            <a:r>
              <a:rPr lang="el-GR" sz="1400" b="1" smtClean="0">
                <a:solidFill>
                  <a:srgbClr val="0070C0"/>
                </a:solidFill>
              </a:rPr>
              <a:t>ΕΠΙΚΟΙΝΩΝΙΑΣ ΓΙΑ ΑΤΟΜΑ ΜΕ ΑΝΑΠΗΡΙΑ</a:t>
            </a:r>
            <a:endParaRPr lang="en-US" sz="1400" b="1" smtClean="0">
              <a:solidFill>
                <a:srgbClr val="0070C0"/>
              </a:solidFill>
            </a:endParaRP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r>
              <a:rPr lang="el-GR" sz="1400" b="1" smtClean="0">
                <a:solidFill>
                  <a:srgbClr val="0070C0"/>
                </a:solidFill>
              </a:rPr>
              <a:t>ΕΤΗΣΙΑ ΕΠΙΚΑΙΡΟΠΟΙΗΣΗ ΔΡΑΣΕΩΝ ΠΛΗΡΟΦΟΡΗΣΗΣ </a:t>
            </a:r>
            <a:r>
              <a:rPr lang="en-US" sz="1400" b="1" smtClean="0">
                <a:solidFill>
                  <a:srgbClr val="0070C0"/>
                </a:solidFill>
              </a:rPr>
              <a:t>&amp; </a:t>
            </a:r>
            <a:r>
              <a:rPr lang="el-GR" sz="1400" b="1" smtClean="0">
                <a:solidFill>
                  <a:srgbClr val="0070C0"/>
                </a:solidFill>
              </a:rPr>
              <a:t>ΕΠΙΚΟΙΝΩΝΙΑΣ</a:t>
            </a:r>
          </a:p>
          <a:p>
            <a:pPr marL="571500" indent="-571500">
              <a:lnSpc>
                <a:spcPct val="150000"/>
              </a:lnSpc>
              <a:buFont typeface="Calibri" pitchFamily="34" charset="0"/>
              <a:buAutoNum type="romanUcPeriod"/>
            </a:pPr>
            <a:endParaRPr lang="el-GR" sz="16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2457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ΙΙΙ. ΕΝΔΕΙΚΤΙΚΟΣ ΠΡΟΫΠΟΛΟΓΙΣΜΟΣ ΥΛΟΠΟΙΗΣΗΣ ΤΗΣ ΣΤΡΑΤΗΓΙΚΗΣ ΕΠΙΚΟΙΝΩΝΙΑΣ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000125" y="1357313"/>
          <a:ext cx="6429375" cy="4451350"/>
        </p:xfrm>
        <a:graphic>
          <a:graphicData uri="http://schemas.openxmlformats.org/drawingml/2006/table">
            <a:tbl>
              <a:tblPr/>
              <a:tblGrid>
                <a:gridCol w="3611563"/>
                <a:gridCol w="2817812"/>
              </a:tblGrid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ΕΝΕΡΓΕΙΕΣ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Άλλες Προωθητικές Ενέργειες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Εκδηλώσεις, Ημερίδες, Συνέδρια,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Roadshows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Infokiosk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κτλ.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Αξιοποίηση Νέων Μέσων Τεχνολογίας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Ενέργειες στα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Social Media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Καινοτόμες Εφαρμογές και δράσεις (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micro site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Εφαρμογές για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Tablet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κτλ.)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Σχεδιασμός Παραγωγή Έντυπων και Ηλεκτρονικών Ενημερωτικών Εργαλείων  και λοιπού Υλικού Δημοσιότητας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Ενημερωτικά Έντυπα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Αφίσες και Υλικά για Εκδηλώσεις (Αφίσες,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banners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προωθητικά αντικείμενα κτλ.)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Newsletter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DVDs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και άλλα παρόμοια υλικά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Παραγωγές Υλικού για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Media</a:t>
                      </a:r>
                      <a:endParaRPr kumimoji="0" lang="el-G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Συμμετοχή ωφελούμενων σε προγράμματα</a:t>
                      </a:r>
                      <a:endParaRPr kumimoji="0" lang="el-G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Εκπαιδευτικά προγράμματα ευαισθητοποίησης /π.χ. ανακύκλωση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Περιβαλλοντικές επισκέψεις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Ενέργειες έμμεσης Επικοινωνίας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Σύνολο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100%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792" marR="507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758113" cy="5054600"/>
          </a:xfrm>
        </p:spPr>
        <p:txBody>
          <a:bodyPr>
            <a:noAutofit/>
          </a:bodyPr>
          <a:lstStyle/>
          <a:p>
            <a:pPr marL="571500" indent="-571500"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IV</a:t>
            </a:r>
            <a:r>
              <a:rPr lang="el-GR" sz="1200" b="1" smtClean="0">
                <a:solidFill>
                  <a:srgbClr val="0070C0"/>
                </a:solidFill>
              </a:rPr>
              <a:t>.</a:t>
            </a:r>
            <a:r>
              <a:rPr lang="en-US" sz="1200" b="1" smtClean="0">
                <a:solidFill>
                  <a:srgbClr val="0070C0"/>
                </a:solidFill>
              </a:rPr>
              <a:t> </a:t>
            </a:r>
            <a:r>
              <a:rPr lang="el-GR" sz="1200" b="1" smtClean="0">
                <a:solidFill>
                  <a:srgbClr val="0070C0"/>
                </a:solidFill>
              </a:rPr>
              <a:t>ΜΕΘΟΔΟΛΟΓΙΑ ΥΛΟΠΟΙΗΣΗΣ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Διαχείριση Σχεδίου Δράσεων Επικοινωνίας</a:t>
            </a:r>
            <a:endParaRPr lang="en-US" sz="1200" b="1" smtClean="0">
              <a:solidFill>
                <a:srgbClr val="0070C0"/>
              </a:solidFill>
            </a:endParaRP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endParaRPr lang="el-GR" sz="800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Ορισμός </a:t>
            </a:r>
            <a:r>
              <a:rPr lang="el-GR" sz="1200" b="1" smtClean="0"/>
              <a:t>Ομάδας Πληροφόρησης &amp; Επικοινωνίας </a:t>
            </a:r>
            <a:r>
              <a:rPr lang="el-GR" sz="1200" smtClean="0"/>
              <a:t>στην ΕΥΔ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Μεθοδολογία Παρακολούθησης Στρατηγικής Επικοινωνίας &amp; Μεθοδολογία Διασφάλισης Ποιότητας &amp; Διαχείρισης Κινδύνων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Συνεργασία εντός της Υπηρεσίας &amp; με άλλους εμπλεκόμενους φορείς</a:t>
            </a:r>
          </a:p>
          <a:p>
            <a:pPr marL="742950" lvl="2" indent="-342900">
              <a:lnSpc>
                <a:spcPct val="15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Ορισμός υπεύθυνου για την πληροφόρηση &amp; την επικοινωνία σε επίπεδο Επιχειρησιακού Προγράμματος &amp; σχετικής ενημέρωσης της Επιτροπής.</a:t>
            </a:r>
          </a:p>
          <a:p>
            <a:pPr marL="742950" lvl="2" indent="-342900">
              <a:lnSpc>
                <a:spcPct val="15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Συνεργασία με ΕΥΣΣΑ, Μονάδα Πληροφόρησης και Επικοινωνίας.</a:t>
            </a:r>
          </a:p>
          <a:p>
            <a:pPr marL="571500" indent="-571500" algn="just">
              <a:lnSpc>
                <a:spcPct val="150000"/>
              </a:lnSpc>
            </a:pPr>
            <a:r>
              <a:rPr lang="el-GR" sz="1200" smtClean="0"/>
              <a:t>Συνεργασία με Ευρωπαϊκούς φορείς - Διεθνής δικτύωση</a:t>
            </a:r>
          </a:p>
          <a:p>
            <a:pPr lvl="1" algn="just">
              <a:lnSpc>
                <a:spcPct val="15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Γραφείο Ευρωπαϊκής Επιτροπής στην Ελλάδα &amp; TeamEurope  </a:t>
            </a:r>
          </a:p>
          <a:p>
            <a:pPr lvl="1" algn="just">
              <a:lnSpc>
                <a:spcPct val="15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Διάφορα ευρωπαϊκά δίκτυα επικοινωνίας, π.χ. Ευρωπαϊκά Κέντρα Πληροφόρησης.</a:t>
            </a:r>
          </a:p>
          <a:p>
            <a:pPr lvl="1" algn="just">
              <a:lnSpc>
                <a:spcPct val="15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Γραφείο Europe Direct της Περιφέρειας.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endParaRPr lang="en-US" sz="12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813"/>
            <a:ext cx="7829550" cy="1643062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V. </a:t>
            </a:r>
            <a:r>
              <a:rPr lang="el-GR" sz="1200" b="1" smtClean="0">
                <a:solidFill>
                  <a:srgbClr val="0070C0"/>
                </a:solidFill>
              </a:rPr>
              <a:t>ΑΞΙΟΛΟΓΗΣΗ ΜΕΤΡΩΝ ΠΛΗΡΟΦΟΡΗΣΗΣ &amp; ΕΠΙΚΟΙΝΩΝΙΑΣ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Σχεδιασμός &amp; δείκτες αξιολόγησης επικοινωνίας</a:t>
            </a: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Μεθοδολογία Αξιολόγησης</a:t>
            </a:r>
            <a:endParaRPr lang="en-US" sz="1200" smtClean="0"/>
          </a:p>
          <a:p>
            <a:pPr marL="571500" indent="-571500"/>
            <a:r>
              <a:rPr lang="el-GR" sz="1200" smtClean="0"/>
              <a:t>Σαφείς, συγκεκριμένοι &amp; μετρήσιμοι στόχοι με βάση ποσοτικά και ποιοτικά στοιχεία</a:t>
            </a:r>
          </a:p>
          <a:p>
            <a:pPr marL="571500" indent="-571500"/>
            <a:r>
              <a:rPr lang="el-GR" sz="1200" smtClean="0"/>
              <a:t>Αναλυτικές Εκθέσεις Αποτελέσματος των Δράσεων βασιζόμενες σε Δείκτες </a:t>
            </a:r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b="1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357188" y="2016125"/>
          <a:ext cx="7929562" cy="4294188"/>
        </p:xfrm>
        <a:graphic>
          <a:graphicData uri="http://schemas.openxmlformats.org/drawingml/2006/table">
            <a:tbl>
              <a:tblPr/>
              <a:tblGrid>
                <a:gridCol w="1928812"/>
                <a:gridCol w="957263"/>
                <a:gridCol w="900112"/>
                <a:gridCol w="849313"/>
                <a:gridCol w="720725"/>
                <a:gridCol w="1001712"/>
                <a:gridCol w="1571625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ΕΝΕΡΓΕΙΕΣ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Τοποθεσία Χρόνος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Περιγραφή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Κόστος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Κοινό Στόχος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Δείκτης Υλοποίησης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Δείκτης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Αποτελέσματος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Προωθητικές Ενέργειες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Εκδηλώσεις, Ημερίδες, Συνέδρια,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Roadshows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Info kiosk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κτλ</a:t>
                      </a:r>
                      <a:r>
                        <a:rPr kumimoji="0" lang="el-G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επισκεπτών</a:t>
                      </a:r>
                    </a:p>
                    <a:p>
                      <a:pPr marL="6350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συμμτεχόντων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Αξιοποίηση Νέων Μέσων Τεχνολογίας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Ενέργειες στα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Social Media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επισκεπτών, Αριθμός χρηστών</a:t>
                      </a:r>
                    </a:p>
                    <a:p>
                      <a:pPr marL="6350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Δείκτες αξιολόγησης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Καινοτόμες Εφαρμογές και δράσεις (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micro site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Εφαρμογές για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Tablet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κτλ.)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επισκεπτών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ατόμων που χρησιμοποίησαν τις εφαρμογές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Σχεδιασμός Παραγωγή Έντυπων και Ηλεκτρονικών Ενημερωτικών Εργαλείων  και λοιπού Υλικού Δημοσιότητας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Ενημερωτικά Έντυπα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εντύπων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Ποιότητα εντύπων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Αφίσες και Υλικά για Εκδηλώσεις (Αφίσες,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banners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προωθητικά αντικείμενα κτλ.)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και ποιότητα Υλικών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Newsletter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985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αποστολων</a:t>
                      </a:r>
                    </a:p>
                    <a:p>
                      <a:pPr marL="0" marR="0" lvl="0" indent="6985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δημοσιεύσεων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DVDs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και άλλα παρόμοια υλικά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και ποιότητα Υλικών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813"/>
            <a:ext cx="7829550" cy="5715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V. </a:t>
            </a:r>
            <a:r>
              <a:rPr lang="el-GR" sz="1200" b="1" smtClean="0">
                <a:solidFill>
                  <a:srgbClr val="0070C0"/>
                </a:solidFill>
              </a:rPr>
              <a:t>ΑΞΙΟΛΟΓΗΣΗ ΜΕΤΡΩΝ ΠΛΗΡΟΦΟΡΗΣΗΣ </a:t>
            </a:r>
            <a:r>
              <a:rPr lang="en-US" sz="1200" b="1" smtClean="0">
                <a:solidFill>
                  <a:srgbClr val="0070C0"/>
                </a:solidFill>
              </a:rPr>
              <a:t>&amp; </a:t>
            </a:r>
            <a:r>
              <a:rPr lang="el-GR" sz="1200" b="1" smtClean="0">
                <a:solidFill>
                  <a:srgbClr val="0070C0"/>
                </a:solidFill>
              </a:rPr>
              <a:t>ΕΠΙΚΟΙΝΩΝΙΑΣ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Σχεδιασμός </a:t>
            </a:r>
            <a:r>
              <a:rPr lang="en-US" sz="1200" b="1" smtClean="0">
                <a:solidFill>
                  <a:srgbClr val="0070C0"/>
                </a:solidFill>
              </a:rPr>
              <a:t>&amp; </a:t>
            </a:r>
            <a:r>
              <a:rPr lang="el-GR" sz="1200" b="1" smtClean="0">
                <a:solidFill>
                  <a:srgbClr val="0070C0"/>
                </a:solidFill>
              </a:rPr>
              <a:t>δείκτες αξιολόγησης επικοινωνίας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b="1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14313" y="1285875"/>
          <a:ext cx="8072437" cy="4983163"/>
        </p:xfrm>
        <a:graphic>
          <a:graphicData uri="http://schemas.openxmlformats.org/drawingml/2006/table">
            <a:tbl>
              <a:tblPr/>
              <a:tblGrid>
                <a:gridCol w="2214562"/>
                <a:gridCol w="857250"/>
                <a:gridCol w="890588"/>
                <a:gridCol w="757237"/>
                <a:gridCol w="731838"/>
                <a:gridCol w="977900"/>
                <a:gridCol w="1643062"/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ΕΝΕΡΓΕΙΕΣ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Τοποθεσία Χρόνος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Περιγραφή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Κόστος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Κοινό Στόχος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Δείκτης Υλοποίησης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Δείκτης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Αποτελέσματος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Παραγωγές Υλικού για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Media</a:t>
                      </a:r>
                      <a:endParaRPr kumimoji="0" lang="el-G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υλικών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Ποιότητα υλικών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Ενέργειες έμμεσης Επικοινωνίας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Συνεντεύξεων, Δελτίων τύπου, Δημοσιεύσεων,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Media Value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Ενέργειες πληροφόρησης και επικοινωνίας όπως ορίζει το Παράρτημα ΧΙΙ, παράγραφος 2, του Κανονισμού 1303/2013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Διοργάνωση σημαντικής ενημερωτικής δραστηριότητας για τη δημοσιοποίηση της έναρξης του ΕΠ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συμμετεχόντων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Διοργάνωση σημαντικής ενημερωτικής δραστηριότητας ετησίως για τις ευκαιρίες χρηματοδότησης και τα επιτεύγματα του ΕΠ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Αριθμός συμμετεχόντων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Προβολή του εμβλήματος της ΕΕ στις εγκαταστάσεις κάθε ΕΥΔ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Ηλεκτρονική δημοσίευση του Καταλόγου Πράξεων στην ενιαία διαδικτυακή πύλη 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  <a:hlinkClick r:id="rId2"/>
                        </a:rPr>
                        <a:t>www.espa.gr</a:t>
                      </a: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Παρουσίαση παραδειγμάτων πράξεων στην ενιαία διαδικτυακή πύλη ή στον διαδικτυακό τόπο του ΕΠ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VI. ΜΕΤΡΑ ΠΛΗΡΟΦΟΡΗΣΗΣ </a:t>
            </a:r>
            <a:r>
              <a:rPr lang="en-US" sz="1200" b="1" smtClean="0">
                <a:solidFill>
                  <a:srgbClr val="0070C0"/>
                </a:solidFill>
              </a:rPr>
              <a:t>&amp; </a:t>
            </a:r>
            <a:r>
              <a:rPr lang="el-GR" sz="1200" b="1" smtClean="0">
                <a:solidFill>
                  <a:srgbClr val="0070C0"/>
                </a:solidFill>
              </a:rPr>
              <a:t>ΕΠΙΚΟΙΝΩΝΙΑΣ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Μέτρα ενημέρωσης δυνητικών δικαιούχων </a:t>
            </a: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(βλ. ΕΠΙΚΟΙΝΩΝΙΑΚΟ ΟΔΗΓΟ ΕΣΠΑ 2014-2020, ΚΕΦΑΛΑΙΟ ΙΙΙ, Ενότητα1.1, σελ. 10)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/>
              <a:t> 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Μέτρα ενημέρωσης δικαιούχων </a:t>
            </a: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(βλ. ΕΠΙΚΟΙΝΩΝΙΑΚΟ ΟΔΗΓΟ ΕΣΠΑ 2014-2020, ΚΕΦΑΛΑΙΟ ΙΙΙ, Ενότητα1.2, σελ. 10)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/>
              <a:t> 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Αρμοδιότητες της Ειδικής Υπηρεσίας Διαχείρισης </a:t>
            </a: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(βλ. ΕΠΙΚΟΙΝΩΝΙΑΚΟ ΟΔΗΓΟ ΕΣΠΑ 2014-2020, ΚΕΦΑΛΑΙΟ ΙΙΙ, Ενότητα2.1, σελ. 12)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/>
              <a:t> 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Ευθύνες των δικαιούχων </a:t>
            </a: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(βλ. ΕΠΙΚΟΙΝΩΝΙΑΚΟ ΟΔΗΓΟ ΕΣΠΑ 2014-2020, ΚΕΦΑΛΑΙΟ ΙΙΙ, Ενότητα2.2, σελ. 13)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/>
              <a:t> 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Υποστήριξη των δραστηριοτήτων επικοινωνίας των δικαιούχων </a:t>
            </a: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(βλ. ΕΠΙΚΟΙΝΩΝΙΑΚΟ ΟΔΗΓΟ ΕΣΠΑ 2014-2020, ΚΕΦΑΛΑΙΟ ΙΙΙ, Ενότητα2.3, σελ. 15)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/>
              <a:t> </a:t>
            </a:r>
            <a:endParaRPr lang="el-GR" sz="1200" smtClean="0"/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Ενδεικτικές επιπρόσθετες ενέργειες υποστήριξης δικαιούχων</a:t>
            </a:r>
          </a:p>
          <a:p>
            <a:pPr marL="571500" indent="-571500">
              <a:buFont typeface="Arial" charset="0"/>
              <a:buNone/>
            </a:pPr>
            <a:r>
              <a:rPr lang="el-GR" sz="1200" smtClean="0"/>
              <a:t>(βλ. ΕΠΙΚΟΙΝΩΝΙΑΚΟ ΟΔΗΓΟ ΕΣΠΑ 2014-2020, ΚΕΦΑΛΑΙΟ ΙΙΙ, Ενότητα2.4, σελ. 16)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/>
              <a:t> </a:t>
            </a:r>
            <a:endParaRPr lang="el-GR" sz="1200" smtClean="0"/>
          </a:p>
          <a:p>
            <a:pPr lvl="1"/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  <a:p>
            <a:pPr lvl="1">
              <a:buFont typeface="Arial" charset="0"/>
              <a:buNone/>
            </a:pPr>
            <a:endParaRPr lang="el-GR" sz="12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90000"/>
              </a:lnSpc>
              <a:buFont typeface="Arial" charset="0"/>
              <a:buNone/>
            </a:pPr>
            <a:r>
              <a:rPr lang="en-US" sz="1100" b="1" smtClean="0">
                <a:solidFill>
                  <a:srgbClr val="0070C0"/>
                </a:solidFill>
              </a:rPr>
              <a:t>VII</a:t>
            </a:r>
            <a:r>
              <a:rPr lang="el-GR" sz="1100" b="1" smtClean="0">
                <a:solidFill>
                  <a:srgbClr val="0070C0"/>
                </a:solidFill>
              </a:rPr>
              <a:t>. ΜΕΤΡΑ ΠΛΗΡΟΦΟΡΗΣΗΣ </a:t>
            </a:r>
            <a:r>
              <a:rPr lang="en-US" sz="1100" b="1" smtClean="0">
                <a:solidFill>
                  <a:srgbClr val="0070C0"/>
                </a:solidFill>
              </a:rPr>
              <a:t>&amp; </a:t>
            </a:r>
            <a:r>
              <a:rPr lang="el-GR" sz="1100" b="1" smtClean="0">
                <a:solidFill>
                  <a:srgbClr val="0070C0"/>
                </a:solidFill>
              </a:rPr>
              <a:t>ΕΠΙΚΟΙΝΩΝΙΑΣ ΓΙΑ ΑΤΟΜΑ ΜΕ ΑΝΑΠΗΡΙΑ</a:t>
            </a:r>
          </a:p>
          <a:p>
            <a:pPr marL="571500" indent="-571500" algn="just">
              <a:lnSpc>
                <a:spcPct val="90000"/>
              </a:lnSpc>
              <a:buFont typeface="Arial" charset="0"/>
              <a:buNone/>
            </a:pPr>
            <a:r>
              <a:rPr lang="el-GR" sz="1100" b="1" smtClean="0">
                <a:solidFill>
                  <a:srgbClr val="0070C0"/>
                </a:solidFill>
              </a:rPr>
              <a:t>Ένταξη της διάστασης της αναπηρίας </a:t>
            </a:r>
            <a:r>
              <a:rPr lang="en-US" sz="1100" b="1" smtClean="0">
                <a:solidFill>
                  <a:srgbClr val="0070C0"/>
                </a:solidFill>
              </a:rPr>
              <a:t>&amp; </a:t>
            </a:r>
            <a:r>
              <a:rPr lang="el-GR" sz="1100" b="1" smtClean="0">
                <a:solidFill>
                  <a:srgbClr val="0070C0"/>
                </a:solidFill>
              </a:rPr>
              <a:t>προσβασιμότητας των ΑΜΕΑ στη στρατηγική επικοινωνίας του ΕΠ ΥΜΕΠΕΡΑΑ 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</a:pPr>
            <a:r>
              <a:rPr lang="el-GR" sz="1100" smtClean="0"/>
              <a:t>Αιρεσιμότητα  1  </a:t>
            </a:r>
            <a:r>
              <a:rPr lang="el-GR" sz="1100" i="1" smtClean="0"/>
              <a:t>«Καταπολέμηση   των διακρίσεων»</a:t>
            </a:r>
            <a:r>
              <a:rPr lang="el-GR" sz="1100" smtClean="0"/>
              <a:t> και Αιρεσιμότητα 3 </a:t>
            </a:r>
            <a:r>
              <a:rPr lang="el-GR" sz="1100" i="1" smtClean="0"/>
              <a:t>«Αναπηρία»</a:t>
            </a:r>
            <a:r>
              <a:rPr lang="el-GR" sz="1100" smtClean="0"/>
              <a:t> του Κανονισμού 1303/2013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</a:pPr>
            <a:r>
              <a:rPr lang="el-GR" sz="1100" smtClean="0"/>
              <a:t>Διασφάλιση ισότιμη δυνατότητα πρόσβασης στην πληροφόρηση </a:t>
            </a:r>
            <a:r>
              <a:rPr lang="en-US" sz="1100" smtClean="0"/>
              <a:t>&amp; </a:t>
            </a:r>
            <a:r>
              <a:rPr lang="el-GR" sz="1100" smtClean="0"/>
              <a:t>στην επικοινωνία για το περιεχόμενο </a:t>
            </a:r>
            <a:r>
              <a:rPr lang="en-US" sz="1100" smtClean="0"/>
              <a:t>&amp; </a:t>
            </a:r>
            <a:r>
              <a:rPr lang="el-GR" sz="1100" smtClean="0"/>
              <a:t>τους στόχους του ΕΠ</a:t>
            </a:r>
            <a:r>
              <a:rPr lang="en-US" sz="1100" smtClean="0"/>
              <a:t>-</a:t>
            </a:r>
            <a:r>
              <a:rPr lang="el-GR" sz="1100" smtClean="0"/>
              <a:t>ΥΜΕΠΕΡΑΑ για τα άτομα με αναπηρία</a:t>
            </a:r>
          </a:p>
          <a:p>
            <a:pPr marL="571500" indent="-571500" algn="just">
              <a:lnSpc>
                <a:spcPct val="90000"/>
              </a:lnSpc>
              <a:buClr>
                <a:srgbClr val="336600"/>
              </a:buClr>
              <a:buFont typeface="Arial" charset="0"/>
              <a:buNone/>
            </a:pPr>
            <a:endParaRPr lang="el-GR" sz="1100" smtClean="0"/>
          </a:p>
          <a:p>
            <a:pPr marL="571500" indent="-571500" algn="just">
              <a:lnSpc>
                <a:spcPct val="90000"/>
              </a:lnSpc>
              <a:buFont typeface="Arial" charset="0"/>
              <a:buNone/>
            </a:pPr>
            <a:r>
              <a:rPr lang="el-GR" sz="1100" b="1" smtClean="0">
                <a:solidFill>
                  <a:srgbClr val="0070C0"/>
                </a:solidFill>
              </a:rPr>
              <a:t>Ένταξη της διάστασης της αναπηρίας </a:t>
            </a:r>
            <a:r>
              <a:rPr lang="en-US" sz="1100" b="1" smtClean="0">
                <a:solidFill>
                  <a:srgbClr val="0070C0"/>
                </a:solidFill>
              </a:rPr>
              <a:t>&amp; </a:t>
            </a:r>
            <a:r>
              <a:rPr lang="el-GR" sz="1100" b="1" smtClean="0">
                <a:solidFill>
                  <a:srgbClr val="0070C0"/>
                </a:solidFill>
              </a:rPr>
              <a:t>προσβασιμότητας των ΑΜΕΑ στα μέσα πληροφόρησης </a:t>
            </a:r>
            <a:r>
              <a:rPr lang="en-US" sz="1100" b="1" smtClean="0">
                <a:solidFill>
                  <a:srgbClr val="0070C0"/>
                </a:solidFill>
              </a:rPr>
              <a:t>&amp; </a:t>
            </a:r>
            <a:r>
              <a:rPr lang="el-GR" sz="1100" b="1" smtClean="0">
                <a:solidFill>
                  <a:srgbClr val="0070C0"/>
                </a:solidFill>
              </a:rPr>
              <a:t>επικοινωνίας για το γενικό πληθυσμό.</a:t>
            </a:r>
          </a:p>
          <a:p>
            <a:pPr marL="571500" indent="-571500" algn="just">
              <a:lnSpc>
                <a:spcPct val="140000"/>
              </a:lnSpc>
              <a:buFont typeface="Arial" charset="0"/>
              <a:buNone/>
            </a:pPr>
            <a:endParaRPr lang="el-GR" sz="700" i="1" u="sng" smtClean="0"/>
          </a:p>
          <a:p>
            <a:pPr marL="571500" indent="-571500" algn="just">
              <a:lnSpc>
                <a:spcPct val="140000"/>
              </a:lnSpc>
              <a:buFont typeface="Arial" charset="0"/>
              <a:buNone/>
            </a:pPr>
            <a:r>
              <a:rPr lang="el-GR" sz="1100" i="1" u="sng" smtClean="0"/>
              <a:t>Εκδηλώσεις</a:t>
            </a:r>
            <a:endParaRPr lang="el-GR" sz="700" smtClean="0"/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100" smtClean="0"/>
              <a:t>Δυνατότητα πρόσβασης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100" smtClean="0"/>
              <a:t>Διερμηνεία  στην  ελληνική  νοηματική  γλώσσα  </a:t>
            </a:r>
            <a:r>
              <a:rPr lang="en-US" sz="1100" smtClean="0"/>
              <a:t>&amp; </a:t>
            </a:r>
            <a:r>
              <a:rPr lang="el-GR" sz="1100" smtClean="0"/>
              <a:t>κράτηση  θέσεων  κωφών  </a:t>
            </a:r>
            <a:r>
              <a:rPr lang="en-US" sz="1100" smtClean="0"/>
              <a:t>&amp; </a:t>
            </a:r>
            <a:r>
              <a:rPr lang="el-GR" sz="1100" smtClean="0"/>
              <a:t>βαρήκοων ατόμων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100" smtClean="0"/>
              <a:t>Πρόβλεψη παροχής έντυπου ενημερωτικού υλικού σε προσβάσιμες μορφές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100" smtClean="0"/>
              <a:t>Πρόβλεψη συνοδών</a:t>
            </a:r>
            <a:endParaRPr lang="en-US" sz="1100" smtClean="0"/>
          </a:p>
          <a:p>
            <a:pPr marL="571500" indent="-571500" algn="just">
              <a:lnSpc>
                <a:spcPct val="140000"/>
              </a:lnSpc>
              <a:buFont typeface="Arial" charset="0"/>
              <a:buNone/>
            </a:pPr>
            <a:r>
              <a:rPr lang="el-GR" sz="1100" i="1" u="sng" smtClean="0"/>
              <a:t>Ιστοσελίδες και ηλεκτρονικό υλικό 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100" smtClean="0"/>
              <a:t>Πλήρης συμμόρφωση με τις Οδηγίες για την Προσβασιμότητα του Περιεχομένου του Ιστού έκδοση 2.0 σε επίπεδο προσβασιμότητας τουλάχιστον «ΑΑ»</a:t>
            </a:r>
          </a:p>
          <a:p>
            <a:pPr marL="571500" indent="-571500" algn="just">
              <a:lnSpc>
                <a:spcPct val="140000"/>
              </a:lnSpc>
              <a:buFont typeface="Arial" charset="0"/>
              <a:buNone/>
            </a:pPr>
            <a:r>
              <a:rPr lang="el-GR" sz="1100" i="1" u="sng" smtClean="0"/>
              <a:t>Έντυπο υλικό 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100" smtClean="0"/>
              <a:t>Παραγωγή σε προσβάσιμες μορφές (π.χ. ηλεκτρονικά αρχεία, CDs, έντυπα με μεγάλους χαρακτήρες, έντυπα σε γραφή Braille κλπ.)</a:t>
            </a:r>
          </a:p>
          <a:p>
            <a:pPr marL="571500" indent="-571500" algn="just">
              <a:lnSpc>
                <a:spcPct val="140000"/>
              </a:lnSpc>
              <a:buClr>
                <a:srgbClr val="336600"/>
              </a:buClr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14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14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1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1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71500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90000"/>
              </a:lnSpc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VIII</a:t>
            </a:r>
            <a:r>
              <a:rPr lang="el-GR" sz="1200" b="1" smtClean="0">
                <a:solidFill>
                  <a:srgbClr val="0070C0"/>
                </a:solidFill>
              </a:rPr>
              <a:t>. ΕΤΗΣΙΑ ΕΠΙΚΑΙΡΟΠΟΙΗΣΗ ΔΡΑΣΕΩΝ ΠΛΗΡΟΦΟΡΗΣΗΣ </a:t>
            </a:r>
            <a:r>
              <a:rPr lang="en-US" sz="1200" b="1" smtClean="0">
                <a:solidFill>
                  <a:srgbClr val="0070C0"/>
                </a:solidFill>
              </a:rPr>
              <a:t>&amp; </a:t>
            </a:r>
            <a:r>
              <a:rPr lang="el-GR" sz="1200" b="1" smtClean="0">
                <a:solidFill>
                  <a:srgbClr val="0070C0"/>
                </a:solidFill>
              </a:rPr>
              <a:t>ΕΠΙΚΟΙΝΩΝΙΑΣ</a:t>
            </a:r>
          </a:p>
          <a:p>
            <a:pPr marL="571500" indent="-571500" algn="just">
              <a:lnSpc>
                <a:spcPct val="140000"/>
              </a:lnSpc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Ενδεικτικός Πίνακας Ενεργειών Επικοινωνίας για το 2015</a:t>
            </a:r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57188" y="1643063"/>
          <a:ext cx="7715250" cy="4473575"/>
        </p:xfrm>
        <a:graphic>
          <a:graphicData uri="http://schemas.openxmlformats.org/drawingml/2006/table">
            <a:tbl>
              <a:tblPr/>
              <a:tblGrid>
                <a:gridCol w="1431925"/>
                <a:gridCol w="1123950"/>
                <a:gridCol w="1639887"/>
                <a:gridCol w="1725613"/>
                <a:gridCol w="1793875"/>
              </a:tblGrid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Δραστηριότητα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Τοποθεσία/Χρόνος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Περιγραφή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Επικοινωνιακός Στόχος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Κοινό - Στόχος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Ενέργειες Πληροφόρησης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17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Ιστοσελίδα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Δεκέμβριος / ΕΥΔ ΕΠ ΥΜΕΠΕΡΑΑ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Η Ιστοσελίδα πρέπει να είναι σύμφωνα με τις πρακτικές οδηγίες που υπάρχουν στον Επικοινωνιακό Οδηγό ΕΣΠΑ για το Περιεχόμενο των διαδικτυακών τόπων (Παράρτημα 4, Κεφ. 2.2.) &amp; τις Τεχνικές προδιαγραφές (Παράρτημα 4, Κεφ. 2.3)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Σαφής &amp; λεπτομερής πληροφόρηση σχετικά με τις ευκαιρίες χρηματοδότησης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Εδραίωση του μηνύματος της από κοινού συνεισφοράς της Ευρωπαϊκής Ένωσης και της Ελλάδας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Προβολή των ωφελειών που θα υπάρχουν για τη βελτίωση της ποιότητας ζωής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Δυνητικοί 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Ευρύ κοινό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Ειδικά κοινά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ΜΜΕ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Πολλαπλασιαστές Πληροφόρησης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Προωθητικές Ενέργειες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Εκδήλωση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Οκτώβριος / Αθήνα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Ενημερωτική εκδήλωση που θα αναδεικνύει τους στόχους &amp; το περιεχόμενο του Επιχειρησιακού Προγράμματος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Ενημέρωση για να κατανοηθεί η σημασία και τα οφέλη του Προγράμματος 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Τροφοδότηση των ΜΜΕ με πληροφορίες που αφορούν το έργο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Ενημέρωση σχετικά με την ταυτότητα του Προγράμματος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Δυνητικοί 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ΜΜΕ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71500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90000"/>
              </a:lnSpc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VIII</a:t>
            </a:r>
            <a:r>
              <a:rPr lang="el-GR" sz="1200" b="1" smtClean="0">
                <a:solidFill>
                  <a:srgbClr val="0070C0"/>
                </a:solidFill>
              </a:rPr>
              <a:t>. ΕΤΗΣΙΑ ΕΠΙΚΑΙΡΟΠΟΙΗΣΗ ΔΡΑΣΕΩΝ ΠΛΗΡΟΦΟΡΗΣΗΣ </a:t>
            </a:r>
            <a:r>
              <a:rPr lang="en-US" sz="1200" b="1" smtClean="0">
                <a:solidFill>
                  <a:srgbClr val="0070C0"/>
                </a:solidFill>
              </a:rPr>
              <a:t>&amp; </a:t>
            </a:r>
            <a:r>
              <a:rPr lang="el-GR" sz="1200" b="1" smtClean="0">
                <a:solidFill>
                  <a:srgbClr val="0070C0"/>
                </a:solidFill>
              </a:rPr>
              <a:t>ΕΠΙΚΟΙΝΩΝΙΑΣ</a:t>
            </a:r>
          </a:p>
          <a:p>
            <a:pPr marL="571500" indent="-571500" algn="just">
              <a:lnSpc>
                <a:spcPct val="140000"/>
              </a:lnSpc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Ενδεικτικός Πίνακας Ενεργειών Επικοινωνίας για το 2015</a:t>
            </a:r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  <a:p>
            <a:pPr lvl="1" algn="just">
              <a:lnSpc>
                <a:spcPct val="90000"/>
              </a:lnSpc>
              <a:buFont typeface="Arial" charset="0"/>
              <a:buNone/>
            </a:pPr>
            <a:endParaRPr lang="el-GR" sz="1200" smtClean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57188" y="1776413"/>
          <a:ext cx="7715250" cy="4186237"/>
        </p:xfrm>
        <a:graphic>
          <a:graphicData uri="http://schemas.openxmlformats.org/drawingml/2006/table">
            <a:tbl>
              <a:tblPr/>
              <a:tblGrid>
                <a:gridCol w="1431925"/>
                <a:gridCol w="1123950"/>
                <a:gridCol w="1639887"/>
                <a:gridCol w="1725613"/>
                <a:gridCol w="1793875"/>
              </a:tblGrid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Δραστηριότητα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Τοποθεσία/Χρόνος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Περιγραφή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Επικοινωνιακός Στόχος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Κοινό - Στόχος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56" marR="395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Σχεδιασμός Παραγωγή Έντυπων και Ηλεκτρονικών Ενημερωτικών Εργαλείων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17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eNewsletter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Σεπτέμβριος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Μηνιαίο ηλεκτρονικό 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newsletter</a:t>
                      </a: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με νέα, ρεπορτάζ, άρθρα &amp; χρηστικές πληροφορίες.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Προβολή &amp; διάδοση των Δράσεων στα διάφορα κοινά 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Εξασφάλιση έγκυρης, άμεσης και ακριβούς πληροφόρησης 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Στοχευμένη &amp; σε βάθος ενημέρωση εξειδικευμένων ομάδων κοινού 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Διάχυση της πληροφορίας στα ΜΜΕ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Δυνητικοί 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Ειδικά κοινά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ΜΜΕ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Πολλαπλασιαστές Πληροφόρησης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Άλλες ενέργειες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Επιτροπή Παρακολούθησης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Ιούλιος / Αθήνα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Σύσκεψη των μελών της επιτροπής παρακολούθησης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Σαφής &amp; λεπτομερής πληροφόρηση σχετικά με την πορεία του Επιχειρησιακού Προγράμματος 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Δυνητικοί 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itchFamily="18" charset="2"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el-G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Δικαιούχοι</a:t>
                      </a:r>
                      <a:endParaRPr kumimoji="0" lang="el-G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900988" cy="5054600"/>
          </a:xfrm>
        </p:spPr>
        <p:txBody>
          <a:bodyPr>
            <a:noAutofit/>
          </a:bodyPr>
          <a:lstStyle/>
          <a:p>
            <a:pPr marL="571500" indent="-571500"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I. </a:t>
            </a:r>
            <a:r>
              <a:rPr lang="el-GR" sz="1200" b="1" smtClean="0">
                <a:solidFill>
                  <a:srgbClr val="0070C0"/>
                </a:solidFill>
              </a:rPr>
              <a:t>ΑΝΑΛΥΣΗ ΠΕΡΙΒΑΛΛΟΝΤΟΣ </a:t>
            </a:r>
          </a:p>
          <a:p>
            <a:pPr marL="342900" lvl="1" indent="-3429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Περιβάλλον</a:t>
            </a:r>
          </a:p>
          <a:p>
            <a:pPr marL="342900" lvl="1" indent="-342900">
              <a:buFont typeface="Arial" charset="0"/>
              <a:buNone/>
            </a:pPr>
            <a:endParaRPr lang="en-US" sz="800" b="1" smtClean="0">
              <a:solidFill>
                <a:srgbClr val="0070C0"/>
              </a:solidFill>
            </a:endParaRP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Εσωτερικό &amp; εξωτερικό έλλειμμα            αύξηση δημόσιου χρέους              οικονομική &amp; κοινωνική </a:t>
            </a:r>
            <a:r>
              <a:rPr lang="el-GR" sz="1200" b="1" smtClean="0"/>
              <a:t>κρίση</a:t>
            </a:r>
            <a:r>
              <a:rPr lang="el-GR" sz="1200" smtClean="0"/>
              <a:t>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Τραπεζικό σύστημα: προβλήματα </a:t>
            </a:r>
            <a:r>
              <a:rPr lang="el-GR" sz="1200" b="1" smtClean="0"/>
              <a:t>ρευστότητας</a:t>
            </a:r>
            <a:r>
              <a:rPr lang="el-GR" sz="1200" smtClean="0"/>
              <a:t> &amp; αδυναμία </a:t>
            </a:r>
            <a:r>
              <a:rPr lang="el-GR" sz="1200" b="1" smtClean="0"/>
              <a:t>χρηματοδότησης</a:t>
            </a:r>
            <a:r>
              <a:rPr lang="el-GR" sz="1200" smtClean="0"/>
              <a:t> αναπτυξιακών έργων.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Ελληνική οικονομία σε </a:t>
            </a:r>
            <a:r>
              <a:rPr lang="el-GR" sz="1200" b="1" smtClean="0"/>
              <a:t>ύφεση</a:t>
            </a:r>
            <a:r>
              <a:rPr lang="el-GR" sz="1200" smtClean="0"/>
              <a:t> 6 χρόνια &amp; </a:t>
            </a:r>
            <a:r>
              <a:rPr lang="el-GR" sz="1200" b="1" smtClean="0"/>
              <a:t>συρρίκνωση</a:t>
            </a:r>
            <a:r>
              <a:rPr lang="el-GR" sz="1200" smtClean="0"/>
              <a:t> ΑΕΠ κατά 25%.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Προβλήματα </a:t>
            </a:r>
            <a:r>
              <a:rPr lang="el-GR" sz="1200" b="1" smtClean="0"/>
              <a:t>ανταγωνιστικότητας</a:t>
            </a:r>
            <a:r>
              <a:rPr lang="el-GR" sz="1200" smtClean="0"/>
              <a:t>, </a:t>
            </a:r>
            <a:r>
              <a:rPr lang="el-GR" sz="1200" b="1" smtClean="0"/>
              <a:t>πτώση</a:t>
            </a:r>
            <a:r>
              <a:rPr lang="el-GR" sz="1200" smtClean="0"/>
              <a:t> εγχώριας ζήτησης &amp; αποπροσανατολισμός επιχειρήσεων από </a:t>
            </a:r>
            <a:r>
              <a:rPr lang="el-GR" sz="1200" b="1" smtClean="0"/>
              <a:t>εξωστρέφεια</a:t>
            </a:r>
            <a:r>
              <a:rPr lang="el-GR" sz="1200" smtClean="0"/>
              <a:t>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 </a:t>
            </a:r>
            <a:r>
              <a:rPr lang="el-GR" sz="1200" b="1" smtClean="0"/>
              <a:t>Περιορισμένη</a:t>
            </a:r>
            <a:r>
              <a:rPr lang="el-GR" sz="1200" smtClean="0"/>
              <a:t> διοικητική ικανότητα του δημοσίου τομέα &amp; </a:t>
            </a:r>
            <a:r>
              <a:rPr lang="el-GR" sz="1200" b="1" smtClean="0"/>
              <a:t>ανεπάρκεια</a:t>
            </a:r>
            <a:r>
              <a:rPr lang="el-GR" sz="1200" smtClean="0"/>
              <a:t> βασικών υποδομών για την προώθηση της ανάπτυξης &amp; της απασχόλησης.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b="1" smtClean="0"/>
              <a:t>Ανεργία</a:t>
            </a:r>
            <a:r>
              <a:rPr lang="el-GR" sz="1200" smtClean="0"/>
              <a:t> στο 27% το 2013. Το ποσοστό ανεργίας των νέων το υψηλότερο στην Ευρώπη </a:t>
            </a:r>
            <a:r>
              <a:rPr lang="en-US" sz="1200" smtClean="0"/>
              <a:t>(</a:t>
            </a:r>
            <a:r>
              <a:rPr lang="el-GR" sz="1200" smtClean="0"/>
              <a:t>60%</a:t>
            </a:r>
            <a:r>
              <a:rPr lang="en-US" sz="1200" smtClean="0"/>
              <a:t>)</a:t>
            </a:r>
            <a:r>
              <a:rPr lang="el-GR" sz="1200" smtClean="0"/>
              <a:t>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Το 31% του συνολικού πληθυσμού το 2010 βρίσκεται σε </a:t>
            </a:r>
            <a:r>
              <a:rPr lang="el-GR" sz="1200" b="1" smtClean="0"/>
              <a:t>κίνδυνο φτώχειας </a:t>
            </a:r>
            <a:r>
              <a:rPr lang="el-GR" sz="1200" smtClean="0"/>
              <a:t>ή </a:t>
            </a:r>
            <a:r>
              <a:rPr lang="el-GR" sz="1200" b="1" smtClean="0"/>
              <a:t>κοινωνικού αποκλεισμού</a:t>
            </a:r>
            <a:r>
              <a:rPr lang="el-GR" sz="1200" smtClean="0"/>
              <a:t>.</a:t>
            </a:r>
          </a:p>
          <a:p>
            <a:pPr marL="571500" indent="-571500" algn="ctr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endParaRPr lang="en-US" sz="800" b="1" smtClean="0"/>
          </a:p>
          <a:p>
            <a:pPr marL="571500" indent="-571500" algn="ctr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b="1" smtClean="0"/>
              <a:t>Οι εθνικοί στόχοι της Στρατηγικής «Ευρώπη 2020» θα βασιστούν σε </a:t>
            </a:r>
            <a:r>
              <a:rPr lang="el-GR" sz="1200" b="1" u="sng" smtClean="0"/>
              <a:t>μεταρρυθμίσεις</a:t>
            </a:r>
            <a:r>
              <a:rPr lang="el-GR" sz="1200" smtClean="0"/>
              <a:t>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Στόχοι</a:t>
            </a:r>
            <a:r>
              <a:rPr lang="en-US" sz="1200" smtClean="0"/>
              <a:t>, </a:t>
            </a:r>
            <a:r>
              <a:rPr lang="el-GR" sz="1200" smtClean="0"/>
              <a:t>στην επίτευξη των οποίων θα συμβάλλει το ΕΠ-ΥΜΕΠΕΡΑΑ: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α) </a:t>
            </a:r>
            <a:r>
              <a:rPr lang="el-GR" sz="1200" b="1" smtClean="0"/>
              <a:t>μείωση των εκπομπών αερίων του θερμοκηπίου </a:t>
            </a:r>
            <a:r>
              <a:rPr lang="el-GR" sz="1200" smtClean="0"/>
              <a:t>κατά 4% σε σχέση με τις τιμές του 2005 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β) </a:t>
            </a:r>
            <a:r>
              <a:rPr lang="el-GR" sz="1200" b="1" smtClean="0"/>
              <a:t>αύξηση της κατανάλωσης των ανανεώσιμων πηγών ενέργειας κατά 20%</a:t>
            </a:r>
            <a:endParaRPr lang="el-GR" sz="1200" smtClean="0"/>
          </a:p>
          <a:p>
            <a:pPr marL="342900" lvl="1" indent="-342900">
              <a:buFont typeface="Arial" charset="0"/>
              <a:buNone/>
            </a:pPr>
            <a:endParaRPr lang="el-GR" sz="1200" b="1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/>
          </a:p>
        </p:txBody>
      </p:sp>
      <p:sp>
        <p:nvSpPr>
          <p:cNvPr id="4" name="3 - Δεξιό βέλος"/>
          <p:cNvSpPr/>
          <p:nvPr/>
        </p:nvSpPr>
        <p:spPr>
          <a:xfrm>
            <a:off x="3143250" y="1785938"/>
            <a:ext cx="428625" cy="142875"/>
          </a:xfrm>
          <a:prstGeom prst="rightArrow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5500688" y="1785938"/>
            <a:ext cx="428625" cy="142875"/>
          </a:xfrm>
          <a:prstGeom prst="rightArrow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I. </a:t>
            </a:r>
            <a:r>
              <a:rPr lang="el-GR" sz="1200" b="1" smtClean="0">
                <a:solidFill>
                  <a:srgbClr val="0070C0"/>
                </a:solidFill>
              </a:rPr>
              <a:t>ΑΝΑΛΥΣΗ ΠΕΡΙΒΑΛΛΟΝΤΟΣ </a:t>
            </a:r>
            <a:endParaRPr lang="en-US" sz="1200" b="1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Επιχειρησιακό Πρόγραμμα «Υποδομές Μεταφορών, Περιβάλλον και Αειφόρος Ανάπτυξη»</a:t>
            </a:r>
          </a:p>
          <a:p>
            <a:pPr marL="571500" indent="-571500">
              <a:buFont typeface="Arial" charset="0"/>
              <a:buNone/>
            </a:pPr>
            <a:endParaRPr lang="el-GR" sz="1200" b="1" smtClean="0">
              <a:solidFill>
                <a:srgbClr val="0070C0"/>
              </a:solidFill>
            </a:endParaRP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Το μεγαλύτερο Επιχειρησιακό Πρόγραμμα (ΕΠ) του ΕΣΠΑ 2014-2020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Συγχρηματοδοτείται από το Ευρωπαϊκό Ταμείο Περιφερειακής Ανάπτυξης (ΕΤΠΑ) και το Ταμείο Συνοχής (ΤΣ)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Παρεμβάσεις / έργα του τομέα Μεταφορών (52,50% κοινοτικών πόρων) και του τομέα Περιβάλλοντος (45,66% κοινοτικών πόρων) - Τεχνική Υποστήριξη εφαρμογής του Επιχειρησιακού Προγράμματος (1,84% κοινοτικών πόρων)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el-GR" sz="1200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Στρατηγική ΥΜΕΠΕΡΑΑ &amp; Στρατηγικοί Στόχοι Προγράμματος</a:t>
            </a:r>
            <a:endParaRPr lang="en-US" sz="1200" b="1" smtClean="0">
              <a:solidFill>
                <a:srgbClr val="0070C0"/>
              </a:solidFill>
            </a:endParaRP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Εξυπηρέτηση στρατηγικών στόχων ανάπτυξης δύο Χρηματοδοτικών Προτεραιοτήτων του εγκεκριμένου ΕΣΠΑ 2014-2020.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Χ.Π.3: Προστασία του Περιβάλλοντος - μετάβαση σε μία οικονομία φιλική στο περιβάλλον.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Χ.Π.4: Ανάπτυξη – εκσυγχρονισμός - συμπλήρωση υποδομών για την οικονομική και κοινωνική ανάπτυξη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829550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I. </a:t>
            </a:r>
            <a:r>
              <a:rPr lang="el-GR" sz="1200" b="1" smtClean="0">
                <a:solidFill>
                  <a:srgbClr val="0070C0"/>
                </a:solidFill>
              </a:rPr>
              <a:t>ΑΝΑΛΥΣΗ ΠΕΡΙΒΑΛΛΟΝΤΟΣ </a:t>
            </a:r>
            <a:endParaRPr lang="en-US" sz="1200" b="1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Στρατηγική ΥΜΕΠΕΡΑΑ &amp; Στρατηγικοί Στόχοι Προγράμματος</a:t>
            </a:r>
            <a:endParaRPr lang="en-US" sz="1200" b="1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n-US" sz="800" b="1" smtClean="0"/>
          </a:p>
          <a:p>
            <a:pPr marL="571500" indent="-571500" algn="just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Α) Προώθηση της </a:t>
            </a:r>
            <a:r>
              <a:rPr lang="el-GR" sz="1200" b="1" smtClean="0"/>
              <a:t>ολοκλήρωσης μέρους των υποδομών </a:t>
            </a:r>
            <a:r>
              <a:rPr lang="el-GR" sz="1200" smtClean="0"/>
              <a:t>του </a:t>
            </a:r>
            <a:r>
              <a:rPr lang="el-GR" sz="1200" b="1" smtClean="0"/>
              <a:t>βασικού</a:t>
            </a:r>
            <a:r>
              <a:rPr lang="el-GR" sz="1200" smtClean="0"/>
              <a:t> </a:t>
            </a:r>
            <a:r>
              <a:rPr lang="el-GR" sz="1200" b="1" smtClean="0"/>
              <a:t>Διευρωπαϊκού Δικτύου Μεταφορών </a:t>
            </a:r>
            <a:r>
              <a:rPr lang="el-GR" sz="1200" smtClean="0"/>
              <a:t>(οδικών και</a:t>
            </a:r>
            <a:r>
              <a:rPr lang="en-US" sz="1200" smtClean="0"/>
              <a:t> </a:t>
            </a:r>
            <a:r>
              <a:rPr lang="el-GR" sz="1200" smtClean="0"/>
              <a:t>σιδηροδρομικών) και περαιτέρω </a:t>
            </a:r>
            <a:r>
              <a:rPr lang="el-GR" sz="1200" b="1" smtClean="0"/>
              <a:t>ανάπτυξη / αναβάθμιση </a:t>
            </a:r>
            <a:r>
              <a:rPr lang="el-GR" sz="1200" smtClean="0"/>
              <a:t>του </a:t>
            </a:r>
            <a:r>
              <a:rPr lang="el-GR" sz="1200" b="1" smtClean="0"/>
              <a:t>αναλυτικού Διευρωπαϊκού Δικτύου Μεταφορών </a:t>
            </a:r>
            <a:r>
              <a:rPr lang="el-GR" sz="1000" smtClean="0"/>
              <a:t>(έμφαση στο οδικό &amp; σιδηροδρομικό, και επιλεγμένες παρεμβάσεις στους λιμένες &amp; στα αεροδρόμια).</a:t>
            </a:r>
            <a:endParaRPr lang="en-US" sz="1000" smtClean="0"/>
          </a:p>
          <a:p>
            <a:pPr marL="571500" indent="-571500" algn="just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Β)  Προώθηση των </a:t>
            </a:r>
            <a:r>
              <a:rPr lang="el-GR" sz="1200" b="1" smtClean="0"/>
              <a:t>συνδυασμένων μεταφορών </a:t>
            </a:r>
            <a:r>
              <a:rPr lang="el-GR" sz="1200" smtClean="0"/>
              <a:t>&amp; </a:t>
            </a:r>
            <a:r>
              <a:rPr lang="el-GR" sz="1200" b="1" smtClean="0"/>
              <a:t>εκσυγχρονισμό</a:t>
            </a:r>
            <a:r>
              <a:rPr lang="el-GR" sz="1200" smtClean="0"/>
              <a:t> του συστήματος μεταφορών.</a:t>
            </a:r>
          </a:p>
          <a:p>
            <a:pPr marL="571500" indent="-571500" algn="just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Γ)  Βελτίωση της </a:t>
            </a:r>
            <a:r>
              <a:rPr lang="el-GR" sz="1200" b="1" smtClean="0"/>
              <a:t>ασφάλειας μεταφορών</a:t>
            </a:r>
            <a:r>
              <a:rPr lang="en-US" sz="1200" smtClean="0"/>
              <a:t>.</a:t>
            </a:r>
          </a:p>
          <a:p>
            <a:pPr marL="571500" indent="-571500" algn="just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Δ) Ανάπτυξη και επέκταση </a:t>
            </a:r>
            <a:r>
              <a:rPr lang="el-GR" sz="1200" b="1" smtClean="0"/>
              <a:t>βιώσιμων</a:t>
            </a:r>
            <a:r>
              <a:rPr lang="el-GR" sz="1200" smtClean="0"/>
              <a:t> &amp; </a:t>
            </a:r>
            <a:r>
              <a:rPr lang="el-GR" sz="1200" b="1" smtClean="0"/>
              <a:t>οικολογικών</a:t>
            </a:r>
            <a:r>
              <a:rPr lang="el-GR" sz="1200" smtClean="0"/>
              <a:t> αστικών μεταφορών </a:t>
            </a:r>
            <a:r>
              <a:rPr lang="el-GR" sz="1000" smtClean="0"/>
              <a:t>(αστικών μέσων σταθερής τροχιάς και λοιπών καθαρών επιφανειακών μέσων). 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Ε)  Εκπλήρωση των απαιτήσεων του περιβαλλοντικού κεκτημένου της Ε.Ε στους τομείς των </a:t>
            </a:r>
            <a:r>
              <a:rPr lang="el-GR" sz="1200" b="1" smtClean="0"/>
              <a:t>Αποβλήτων</a:t>
            </a:r>
            <a:r>
              <a:rPr lang="el-GR" sz="1200" smtClean="0"/>
              <a:t> &amp; των </a:t>
            </a:r>
            <a:r>
              <a:rPr lang="el-GR" sz="1200" b="1" smtClean="0"/>
              <a:t>Υδάτων</a:t>
            </a:r>
            <a:r>
              <a:rPr lang="el-GR" sz="1200" smtClean="0"/>
              <a:t>.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Ζ)  Προσαρμογή στην </a:t>
            </a:r>
            <a:r>
              <a:rPr lang="el-GR" sz="1200" b="1" smtClean="0"/>
              <a:t>Κλιματική Αλλαγή </a:t>
            </a:r>
            <a:r>
              <a:rPr lang="el-GR" sz="1200" smtClean="0"/>
              <a:t>– Πρόληψη και Διαχείριση Κινδύνων.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Η)  Διατήρηση του φυσικού περιβάλλοντος &amp; της </a:t>
            </a:r>
            <a:r>
              <a:rPr lang="el-GR" sz="1200" b="1" smtClean="0"/>
              <a:t>βιοποικιλότητας</a:t>
            </a:r>
            <a:r>
              <a:rPr lang="el-GR" sz="1200" smtClean="0"/>
              <a:t>.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Θ)  </a:t>
            </a:r>
            <a:r>
              <a:rPr lang="el-GR" sz="1200" b="1" smtClean="0"/>
              <a:t>Αστική Αναζωογόνηση</a:t>
            </a:r>
            <a:r>
              <a:rPr lang="en-US" sz="1200" smtClean="0"/>
              <a:t>.</a:t>
            </a:r>
            <a:endParaRPr lang="el-GR" sz="1200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900988" cy="5054600"/>
          </a:xfrm>
        </p:spPr>
        <p:txBody>
          <a:bodyPr>
            <a:normAutofit/>
          </a:bodyPr>
          <a:lstStyle/>
          <a:p>
            <a:pPr marL="571500" indent="-571500">
              <a:lnSpc>
                <a:spcPct val="90000"/>
              </a:lnSpc>
              <a:buFont typeface="Arial" charset="0"/>
              <a:buNone/>
            </a:pPr>
            <a:r>
              <a:rPr lang="en-US" sz="1200" b="1" smtClean="0">
                <a:solidFill>
                  <a:srgbClr val="0070C0"/>
                </a:solidFill>
              </a:rPr>
              <a:t>I. </a:t>
            </a:r>
            <a:r>
              <a:rPr lang="el-GR" sz="1200" b="1" smtClean="0">
                <a:solidFill>
                  <a:srgbClr val="0070C0"/>
                </a:solidFill>
              </a:rPr>
              <a:t>ΑΝΑΛΥΣΗ ΠΕΡΙΒΑΛΛΟΝΤΟΣ </a:t>
            </a:r>
          </a:p>
          <a:p>
            <a:pPr marL="571500" indent="-571500">
              <a:lnSpc>
                <a:spcPct val="90000"/>
              </a:lnSpc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Γενική αξιολόγηση ενεργειών Προγράμματος Επικοινωνίας περιόδου 2007-2013.</a:t>
            </a:r>
          </a:p>
          <a:p>
            <a:pPr marL="571500" indent="-571500">
              <a:lnSpc>
                <a:spcPct val="90000"/>
              </a:lnSpc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  <a:p>
            <a:pPr marL="571500" indent="-571500" algn="ctr">
              <a:lnSpc>
                <a:spcPct val="90000"/>
              </a:lnSpc>
              <a:buFont typeface="Arial" charset="0"/>
              <a:buNone/>
            </a:pPr>
            <a:r>
              <a:rPr lang="el-GR" sz="1200" smtClean="0"/>
              <a:t>Επικοινωνιακή Στρατηγική 2007-2013           συνολική &amp; αποτελεσματική προβολή Προγραμμάτων</a:t>
            </a:r>
          </a:p>
          <a:p>
            <a:pPr marL="571500" indent="-571500">
              <a:lnSpc>
                <a:spcPct val="90000"/>
              </a:lnSpc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u="sng" smtClean="0"/>
              <a:t>Α’ Φάση:</a:t>
            </a:r>
            <a:r>
              <a:rPr lang="el-GR" sz="1200" smtClean="0"/>
              <a:t> Επικοινωνιακά Σχέδια &amp; Στρατηγική Επικοινωνίας ΕΠ ΕΠΠΕΡΑΑ &amp; ΕΠ ΕΠ-ΕΠ σύμφωνα με Κανονισμό 1083/2006 &amp; Επικοινωνιακό Οδηγό (ΕΣΠΑ 2007-2013) – Λειτουργία διαδικτυακών τόπων ως πύλες πληροφόρησης</a:t>
            </a:r>
          </a:p>
          <a:p>
            <a:pPr marL="571500" indent="-571500">
              <a:lnSpc>
                <a:spcPct val="14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u="sng" smtClean="0"/>
              <a:t>Β’ &amp; Γ’ Φάση:</a:t>
            </a:r>
            <a:r>
              <a:rPr lang="el-GR" sz="1200" smtClean="0"/>
              <a:t> Σχέδια Δράσης συμβούλων επικοινωνίας</a:t>
            </a:r>
          </a:p>
          <a:p>
            <a:pPr marL="741363" lvl="1" indent="-341313">
              <a:lnSpc>
                <a:spcPct val="14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Διοργάνωση Εκδηλώσεων/Ημερίδων/Συνεδρίων</a:t>
            </a:r>
          </a:p>
          <a:p>
            <a:pPr marL="741363" lvl="1" indent="-341313">
              <a:lnSpc>
                <a:spcPct val="14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Δημιουργία τηλεοπτικών &amp; ραδιοφωνικών σποτ &amp; έντυπων καταχωρήσεων</a:t>
            </a:r>
          </a:p>
          <a:p>
            <a:pPr marL="741363" lvl="1" indent="-341313">
              <a:lnSpc>
                <a:spcPct val="14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Σχεδιασμός &amp; κατασκευή σελίδων στα Μέσα Κοινωνικής Δικτύωσης (</a:t>
            </a:r>
            <a:r>
              <a:rPr lang="en-US" sz="1200" smtClean="0"/>
              <a:t>facebook, twitter, flickr, youtube) </a:t>
            </a:r>
            <a:r>
              <a:rPr lang="el-GR" sz="1200" smtClean="0"/>
              <a:t>&amp; διαφόρων </a:t>
            </a:r>
            <a:r>
              <a:rPr lang="en-US" sz="1200" smtClean="0"/>
              <a:t>micro Site</a:t>
            </a:r>
            <a:endParaRPr lang="el-GR" sz="1200" smtClean="0"/>
          </a:p>
          <a:p>
            <a:pPr marL="741363" lvl="1" indent="-341313">
              <a:lnSpc>
                <a:spcPct val="140000"/>
              </a:lnSpc>
              <a:buClr>
                <a:srgbClr val="336600"/>
              </a:buClr>
              <a:buFont typeface="Courier New" pitchFamily="49" charset="0"/>
              <a:buChar char="o"/>
            </a:pPr>
            <a:r>
              <a:rPr lang="el-GR" sz="1200" smtClean="0"/>
              <a:t>Δράσεις έμμεσης επικοινωνίας (δελτία τύπου &amp; ρεπορτάζ)</a:t>
            </a:r>
          </a:p>
          <a:p>
            <a:pPr marL="741363" lvl="1" indent="-341313">
              <a:lnSpc>
                <a:spcPct val="140000"/>
              </a:lnSpc>
              <a:buClr>
                <a:srgbClr val="336600"/>
              </a:buClr>
              <a:buFont typeface="Courier New" pitchFamily="49" charset="0"/>
              <a:buChar char="o"/>
            </a:pPr>
            <a:endParaRPr lang="el-GR" sz="1200" smtClean="0"/>
          </a:p>
          <a:p>
            <a:pPr marL="571500" indent="-571500" algn="ctr">
              <a:lnSpc>
                <a:spcPct val="14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Πλέον επιβάλλεται </a:t>
            </a:r>
            <a:r>
              <a:rPr lang="el-GR" sz="1200" b="1" smtClean="0"/>
              <a:t>επαναπροσδιορισμός</a:t>
            </a:r>
            <a:r>
              <a:rPr lang="el-GR" sz="1200" smtClean="0"/>
              <a:t> του </a:t>
            </a:r>
            <a:r>
              <a:rPr lang="el-GR" sz="1200" b="1" smtClean="0"/>
              <a:t>μίγματος επικοινωνίας    </a:t>
            </a:r>
          </a:p>
          <a:p>
            <a:pPr marL="571500" indent="-571500" algn="ctr">
              <a:lnSpc>
                <a:spcPct val="14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          </a:t>
            </a:r>
          </a:p>
          <a:p>
            <a:pPr marL="571500" indent="-571500" algn="ctr">
              <a:lnSpc>
                <a:spcPct val="14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b="1" smtClean="0"/>
              <a:t>Μεγαλύτερη χρήση </a:t>
            </a:r>
            <a:r>
              <a:rPr lang="en-US" sz="1200" b="1" smtClean="0"/>
              <a:t>social media &amp; </a:t>
            </a:r>
            <a:r>
              <a:rPr lang="el-GR" sz="1200" b="1" smtClean="0"/>
              <a:t>εξατομικευμένες προωθητικές ενέργειες</a:t>
            </a:r>
          </a:p>
          <a:p>
            <a:pPr marL="571500" indent="-571500">
              <a:lnSpc>
                <a:spcPct val="90000"/>
              </a:lnSpc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3786188" y="1714500"/>
            <a:ext cx="214312" cy="214313"/>
          </a:xfrm>
          <a:prstGeom prst="rightArrow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 rot="5400000">
            <a:off x="4286250" y="5286375"/>
            <a:ext cx="214313" cy="214313"/>
          </a:xfrm>
          <a:prstGeom prst="rightArrow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428875"/>
            <a:ext cx="4038600" cy="3697288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Γενικές στρατηγικές κατευθύνσεις: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Σχεδιασμός με βάση τη συλλογή </a:t>
            </a:r>
            <a:r>
              <a:rPr lang="en-US" sz="1200" smtClean="0"/>
              <a:t>&amp; </a:t>
            </a:r>
            <a:r>
              <a:rPr lang="el-GR" sz="1200" smtClean="0"/>
              <a:t>επεξεργασία πληροφοριών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Αξιοποίηση αναγνωρισιμότητας ΕΣΠΑ 2007-2013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Διατήρηση του ενιαίου χαρακτήρα της στρατηγικής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Αποτελεσματικότητα όσον αφορά την αναγνωρισιμότητα</a:t>
            </a:r>
            <a:r>
              <a:rPr lang="en-US" sz="1200" smtClean="0"/>
              <a:t>, </a:t>
            </a:r>
            <a:r>
              <a:rPr lang="el-GR" sz="1200" smtClean="0"/>
              <a:t>κατανόηση &amp; στάση σχετικά με το ΕΣΠΑ 2014-2020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Χρήση απλών μεθόδων, όπως αφήγηση </a:t>
            </a:r>
            <a:r>
              <a:rPr lang="en-US" sz="1200" smtClean="0"/>
              <a:t>&amp; </a:t>
            </a:r>
            <a:r>
              <a:rPr lang="el-GR" sz="1200" smtClean="0"/>
              <a:t> παράθεση παραδειγμάτων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Χρήση απλού </a:t>
            </a:r>
            <a:r>
              <a:rPr lang="en-US" sz="1200" smtClean="0"/>
              <a:t>&amp; </a:t>
            </a:r>
            <a:r>
              <a:rPr lang="el-GR" sz="1200" smtClean="0"/>
              <a:t>προσιτού λόγου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428875"/>
            <a:ext cx="3781425" cy="3697288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Ειδικές στρατηγικές κατευθύνσεις: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Συνεχής, ομοιόμορφη </a:t>
            </a:r>
            <a:r>
              <a:rPr lang="en-US" sz="1200" smtClean="0"/>
              <a:t>&amp; </a:t>
            </a:r>
            <a:r>
              <a:rPr lang="el-GR" sz="1200" smtClean="0"/>
              <a:t>απλή επικοινωνία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Αύξηση επικοινωνιακής αποτελεσματικότητας μέσω των δικαιούχων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Ευρεία κάλυψη </a:t>
            </a:r>
            <a:r>
              <a:rPr lang="en-US" sz="1200" smtClean="0"/>
              <a:t>&amp; </a:t>
            </a:r>
            <a:r>
              <a:rPr lang="el-GR" sz="1200" smtClean="0"/>
              <a:t>προβολή δράσεων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Αποτελεσματική συνεργασία μεταξύ φορέων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Προβολή επιτυχημένων παραδειγμάτων συμμετοχής στα προγράμματα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Ενεργή συμμετοχή ωφελουμένων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Ευαισθητοποίηση κοινού (περιβαλλοντικά θέματα)</a:t>
            </a:r>
            <a:endParaRPr lang="el-GR" smtClean="0"/>
          </a:p>
          <a:p>
            <a:pPr marL="571500" indent="-571500">
              <a:lnSpc>
                <a:spcPct val="150000"/>
              </a:lnSpc>
            </a:pPr>
            <a:endParaRPr lang="el-GR" smtClean="0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57200" y="1071563"/>
            <a:ext cx="7900988" cy="27860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71500" indent="-571500">
              <a:spcBef>
                <a:spcPct val="20000"/>
              </a:spcBef>
              <a:buFont typeface="Arial" charset="0"/>
              <a:buNone/>
            </a:pPr>
            <a:r>
              <a:rPr lang="en-US" sz="1200" b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I. </a:t>
            </a:r>
            <a:r>
              <a:rPr lang="el-GR" sz="1200" b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ΑΝΑΛΥΣΗ ΠΕΡΙΒΑΛΛΟΝΤΟΣ </a:t>
            </a:r>
          </a:p>
          <a:p>
            <a:pPr marL="571500" indent="-571500">
              <a:spcBef>
                <a:spcPct val="20000"/>
              </a:spcBef>
              <a:buFont typeface="Arial" charset="0"/>
              <a:buNone/>
            </a:pPr>
            <a:r>
              <a:rPr lang="el-GR" sz="1200" b="1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Γενικές κατευθύνσεις για την επικοινωνία του ΕΣΠΑ 2014-2020</a:t>
            </a:r>
          </a:p>
          <a:p>
            <a:pPr marL="571500" indent="-571500"/>
            <a:endParaRPr lang="el-GR" sz="1200">
              <a:latin typeface="Tahoma" pitchFamily="34" charset="0"/>
              <a:cs typeface="Tahoma" pitchFamily="34" charset="0"/>
            </a:endParaRPr>
          </a:p>
          <a:p>
            <a:pPr marL="571500" indent="-571500" algn="ctr"/>
            <a:r>
              <a:rPr lang="el-GR" sz="1200">
                <a:latin typeface="Tahoma" pitchFamily="34" charset="0"/>
                <a:cs typeface="Tahoma" pitchFamily="34" charset="0"/>
              </a:rPr>
              <a:t>Κατάρτιση &amp; υλοποίηση Επικοινωνιακού Σχεδίου Ε.Π- ΥΜΕΠΕΡΑΑ βάσει </a:t>
            </a:r>
          </a:p>
          <a:p>
            <a:pPr marL="571500" indent="-571500" algn="ctr"/>
            <a:r>
              <a:rPr lang="el-GR" sz="1200" b="1">
                <a:latin typeface="Tahoma" pitchFamily="34" charset="0"/>
                <a:cs typeface="Tahoma" pitchFamily="34" charset="0"/>
              </a:rPr>
              <a:t>Κανονισμού (ΕΕ) αριθ. 1303/2013 &amp; Εκτελεστικού Κανονισμού (ΕΕ) αριθ. 821/2014</a:t>
            </a:r>
            <a:r>
              <a:rPr lang="el-GR" sz="1200">
                <a:latin typeface="Tahoma" pitchFamily="34" charset="0"/>
                <a:cs typeface="Tahoma" pitchFamily="34" charset="0"/>
              </a:rPr>
              <a:t>.</a:t>
            </a:r>
          </a:p>
          <a:p>
            <a:pPr marL="571500" indent="-571500">
              <a:spcBef>
                <a:spcPct val="20000"/>
              </a:spcBef>
              <a:buFont typeface="Arial" charset="0"/>
              <a:buNone/>
            </a:pPr>
            <a:endParaRPr lang="el-GR" sz="1200">
              <a:latin typeface="Calibri" pitchFamily="34" charset="0"/>
            </a:endParaRPr>
          </a:p>
          <a:p>
            <a:pPr marL="571500" indent="-571500">
              <a:spcBef>
                <a:spcPct val="20000"/>
              </a:spcBef>
              <a:buFont typeface="Arial" charset="0"/>
              <a:buNone/>
            </a:pPr>
            <a:endParaRPr lang="el-GR" sz="1200">
              <a:latin typeface="Calibri" pitchFamily="34" charset="0"/>
            </a:endParaRPr>
          </a:p>
        </p:txBody>
      </p:sp>
      <p:sp>
        <p:nvSpPr>
          <p:cNvPr id="11268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900988" cy="5054600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Προτεινόμενη Γενική Επικοινωνιακή Στρατηγική </a:t>
            </a:r>
          </a:p>
          <a:p>
            <a:pPr marL="571500" indent="-571500" algn="just">
              <a:buFont typeface="Arial" charset="0"/>
              <a:buNone/>
            </a:pPr>
            <a:endParaRPr lang="el-GR" sz="800" b="1" smtClean="0">
              <a:solidFill>
                <a:srgbClr val="0070C0"/>
              </a:solidFill>
            </a:endParaRPr>
          </a:p>
          <a:p>
            <a:pPr marL="571500" indent="-571500" algn="just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Λαμβάνοντας υπόψη τους τομείς στους οποίους παρεμβαίνει το ΕΠ ΥΜΕΠΕΡΑΑ με ενέργειες στρατηγικής σημασίας:</a:t>
            </a:r>
          </a:p>
          <a:p>
            <a:pPr marL="571500" indent="-571500" algn="just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Στη βελτίωση της ποιότητας ζωής των πολιτών</a:t>
            </a:r>
          </a:p>
          <a:p>
            <a:pPr marL="571500" indent="-571500" algn="just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Στη δημιουργία ενός νέου παραγωγικού μοντέλου, υψηλής ανταγωνιστικότητας &amp; αυξημένης παραγωγικότητας, παράλληλα με  τη δημιουργία νέων θέσεων εργασίας</a:t>
            </a:r>
          </a:p>
          <a:p>
            <a:pPr marL="571500" indent="-571500" algn="just"/>
            <a:endParaRPr lang="el-GR" sz="1200" smtClean="0"/>
          </a:p>
          <a:p>
            <a:pPr marL="571500" indent="-571500" algn="just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η Επικοινωνιακή Στρατηγική στοχεύει:</a:t>
            </a:r>
          </a:p>
          <a:p>
            <a:pPr marL="571500" indent="-571500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στην </a:t>
            </a:r>
            <a:r>
              <a:rPr lang="el-GR" sz="1200" smtClean="0">
                <a:solidFill>
                  <a:srgbClr val="336600"/>
                </a:solidFill>
              </a:rPr>
              <a:t>πληρέστερη ενημέρωση &amp; ευαισθητοποίηση </a:t>
            </a:r>
            <a:r>
              <a:rPr lang="el-GR" sz="1200" smtClean="0"/>
              <a:t>του κοινού-στόχος, σε εθνικό &amp; περιφερειακό επίπεδο,</a:t>
            </a:r>
          </a:p>
          <a:p>
            <a:pPr marL="571500" indent="-571500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r>
              <a:rPr lang="el-GR" sz="1200" smtClean="0"/>
              <a:t>στην </a:t>
            </a:r>
            <a:r>
              <a:rPr lang="el-GR" sz="1200" smtClean="0">
                <a:solidFill>
                  <a:srgbClr val="336600"/>
                </a:solidFill>
              </a:rPr>
              <a:t>ανάδειξη των θετικών συνεπειών </a:t>
            </a:r>
            <a:r>
              <a:rPr lang="el-GR" sz="1200" smtClean="0"/>
              <a:t>από την υλοποίηση του ΕΠ ΥΜΕΠΕΡΑΑ, μέσω αξιοποίησης κατάλληλων επικοινωνιακών εργαλείων &amp; μέσων.</a:t>
            </a:r>
          </a:p>
          <a:p>
            <a:pPr marL="571500" indent="-571500" algn="just">
              <a:lnSpc>
                <a:spcPct val="150000"/>
              </a:lnSpc>
              <a:buClr>
                <a:srgbClr val="336600"/>
              </a:buClr>
              <a:buFont typeface="Wingdings" pitchFamily="2" charset="2"/>
              <a:buChar char="Ø"/>
            </a:pPr>
            <a:endParaRPr lang="el-GR" sz="1200" smtClean="0"/>
          </a:p>
          <a:p>
            <a:pPr marL="571500" indent="-571500" algn="ctr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endParaRPr lang="el-GR" sz="1200" b="1" smtClean="0"/>
          </a:p>
          <a:p>
            <a:pPr marL="571500" indent="-571500" algn="ctr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b="1" smtClean="0"/>
              <a:t>Ευέλικτα Προγράμματα Επικοινωνίας – Ετήσια Αξιολόγηση – Πιθανός Επαναπροσδιορισμός</a:t>
            </a:r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/>
          </a:p>
          <a:p>
            <a:pPr marL="571500" indent="-571500"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None/>
            </a:pPr>
            <a:endParaRPr lang="el-GR" sz="1200" smtClean="0">
              <a:solidFill>
                <a:srgbClr val="0070C0"/>
              </a:solidFill>
            </a:endParaRPr>
          </a:p>
        </p:txBody>
      </p:sp>
      <p:sp>
        <p:nvSpPr>
          <p:cNvPr id="4" name="3 - Δεξιό βέλος"/>
          <p:cNvSpPr/>
          <p:nvPr/>
        </p:nvSpPr>
        <p:spPr>
          <a:xfrm rot="5400000">
            <a:off x="4214813" y="4786313"/>
            <a:ext cx="214312" cy="214312"/>
          </a:xfrm>
          <a:prstGeom prst="rightArrow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algn="l"/>
            <a:r>
              <a:rPr lang="el-GR" sz="1000" smtClean="0"/>
              <a:t>Στρατηγική Επικοινωνίας</a:t>
            </a:r>
            <a:r>
              <a:rPr lang="en-US" sz="1000" smtClean="0"/>
              <a:t> </a:t>
            </a:r>
            <a:r>
              <a:rPr lang="el-GR" sz="1000" smtClean="0"/>
              <a:t>για το</a:t>
            </a:r>
            <a:r>
              <a:rPr lang="en-US" sz="1000" smtClean="0"/>
              <a:t> </a:t>
            </a:r>
            <a:r>
              <a:rPr lang="el-GR" sz="1000" smtClean="0"/>
              <a:t>Επιχειρησιακό Πρόγραμμα</a:t>
            </a:r>
            <a:r>
              <a:rPr lang="en-US" sz="1000" smtClean="0"/>
              <a:t> </a:t>
            </a:r>
            <a:br>
              <a:rPr lang="en-US" sz="1000" smtClean="0"/>
            </a:br>
            <a:r>
              <a:rPr lang="el-GR" sz="1000" smtClean="0"/>
              <a:t>«ΥΠΟΔΟΜΕΣ ΜΕΤΑΦΟΡΩΝ, </a:t>
            </a:r>
            <a:r>
              <a:rPr lang="en-US" sz="1000" smtClean="0"/>
              <a:t> </a:t>
            </a:r>
            <a:r>
              <a:rPr lang="el-GR" sz="1000" smtClean="0"/>
              <a:t>ΠΕΡΙΒΑΛΛΟΝ &amp; ΑΕΙΦΟΡΟΣ ΑΝΑΠΤΥΞΗ»</a:t>
            </a:r>
            <a:r>
              <a:rPr lang="en-US" sz="1000" smtClean="0"/>
              <a:t> </a:t>
            </a:r>
            <a:r>
              <a:rPr lang="el-GR" sz="1000" smtClean="0"/>
              <a:t>(ΕΠ-ΥΜΕΠΕΡΑΑ)</a:t>
            </a:r>
            <a:r>
              <a:rPr lang="en-US" sz="1000" smtClean="0"/>
              <a:t> </a:t>
            </a:r>
            <a:r>
              <a:rPr lang="el-GR" sz="1000" smtClean="0"/>
              <a:t> </a:t>
            </a:r>
            <a:r>
              <a:rPr lang="el-GR" sz="1000" i="1" smtClean="0"/>
              <a:t>2014-2020</a:t>
            </a:r>
            <a:endParaRPr lang="el-GR" sz="10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63"/>
            <a:ext cx="7900988" cy="4214812"/>
          </a:xfrm>
        </p:spPr>
        <p:txBody>
          <a:bodyPr>
            <a:normAutofit/>
          </a:bodyPr>
          <a:lstStyle/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ΙΙ. ΣΤΡΑΤΗΓΙΚΗ ΕΠΙΚΟΙΝΩΝΙΑΣ &amp; ΣΧΕΔΙΟΥ ΔΡΑΣΗΣ ΥΜΕΠΕΡΑΑ </a:t>
            </a:r>
          </a:p>
          <a:p>
            <a:pPr marL="571500" indent="-571500">
              <a:buFont typeface="Arial" charset="0"/>
              <a:buNone/>
            </a:pPr>
            <a:r>
              <a:rPr lang="el-GR" sz="1200" b="1" smtClean="0">
                <a:solidFill>
                  <a:srgbClr val="0070C0"/>
                </a:solidFill>
              </a:rPr>
              <a:t>Αντικείμενο &amp; Στόχοι επικοινωνίας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800" u="sng" smtClean="0"/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u="sng" smtClean="0"/>
              <a:t>Αντικείμενο</a:t>
            </a:r>
            <a:r>
              <a:rPr lang="el-GR" sz="1200" smtClean="0"/>
              <a:t>: εκπόνηση &amp; υλοποίηση ολοκληρωμένου </a:t>
            </a:r>
            <a:r>
              <a:rPr lang="el-GR" sz="1200" smtClean="0">
                <a:solidFill>
                  <a:srgbClr val="336600"/>
                </a:solidFill>
              </a:rPr>
              <a:t>Σχεδίου Δράσεων </a:t>
            </a:r>
            <a:r>
              <a:rPr lang="el-GR" sz="1200" smtClean="0"/>
              <a:t>επικοινωνίας. </a:t>
            </a:r>
            <a:br>
              <a:rPr lang="el-GR" sz="1200" smtClean="0"/>
            </a:br>
            <a:r>
              <a:rPr lang="el-GR" sz="1200" smtClean="0"/>
              <a:t>Περιλαμβάνει ένα </a:t>
            </a:r>
            <a:r>
              <a:rPr lang="el-GR" sz="1200" smtClean="0">
                <a:solidFill>
                  <a:srgbClr val="336600"/>
                </a:solidFill>
              </a:rPr>
              <a:t>ευρύ φάσμα ενεργειών πληροφόρησης &amp; προβολής </a:t>
            </a:r>
            <a:r>
              <a:rPr lang="el-GR" sz="1200" smtClean="0"/>
              <a:t>για το ΕΠ-ΥΜΕΠΕΡΑΑ, που: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προασπίζουν τη γνώση &amp; την εξοικείωση των πολιτών με το Πρόγραμμα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r>
              <a:rPr lang="el-GR" sz="1200" smtClean="0"/>
              <a:t>αναδεικνύουν τα οφέλη σε οικονομικό &amp; κοινωνικό επίπεδο.</a:t>
            </a:r>
          </a:p>
          <a:p>
            <a:pPr marL="571500" indent="-571500">
              <a:lnSpc>
                <a:spcPct val="150000"/>
              </a:lnSpc>
              <a:buClr>
                <a:srgbClr val="336600"/>
              </a:buClr>
            </a:pPr>
            <a:endParaRPr lang="el-GR" sz="800" smtClean="0"/>
          </a:p>
          <a:p>
            <a:pPr marL="571500" indent="-571500">
              <a:lnSpc>
                <a:spcPct val="150000"/>
              </a:lnSpc>
              <a:buClr>
                <a:srgbClr val="336600"/>
              </a:buClr>
              <a:buFont typeface="Arial" charset="0"/>
              <a:buNone/>
            </a:pPr>
            <a:r>
              <a:rPr lang="el-GR" sz="1200" smtClean="0"/>
              <a:t>Ο κεντρικός </a:t>
            </a:r>
            <a:r>
              <a:rPr lang="el-GR" sz="1200" u="sng" smtClean="0"/>
              <a:t>επικοινωνιακός στόχος </a:t>
            </a:r>
            <a:r>
              <a:rPr lang="el-GR" sz="1200" smtClean="0"/>
              <a:t>είναι διττός: 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Α) </a:t>
            </a:r>
            <a:r>
              <a:rPr lang="el-GR" sz="1200" b="1" smtClean="0"/>
              <a:t>πληροφόρηση</a:t>
            </a:r>
            <a:r>
              <a:rPr lang="el-GR" sz="1200" smtClean="0"/>
              <a:t> δυνητικών δικαιούχων για </a:t>
            </a:r>
            <a:r>
              <a:rPr lang="el-GR" sz="1200" b="1" smtClean="0"/>
              <a:t>δυνατότητες χρηματοδότησης </a:t>
            </a:r>
            <a:r>
              <a:rPr lang="el-GR" sz="1200" smtClean="0"/>
              <a:t>από το Πρόγραμμα  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r>
              <a:rPr lang="el-GR" sz="1200" smtClean="0"/>
              <a:t>Β) </a:t>
            </a:r>
            <a:r>
              <a:rPr lang="el-GR" sz="1200" b="1" smtClean="0"/>
              <a:t>ανάδειξη</a:t>
            </a:r>
            <a:r>
              <a:rPr lang="el-GR" sz="1200" smtClean="0"/>
              <a:t> ρόλου &amp; συμβολής Ευρωπαϊκής Ένωσης στο ευρύ κοινό</a:t>
            </a:r>
          </a:p>
          <a:p>
            <a:pPr marL="571500" indent="-571500">
              <a:lnSpc>
                <a:spcPct val="150000"/>
              </a:lnSpc>
              <a:buFont typeface="Arial" charset="0"/>
              <a:buNone/>
            </a:pPr>
            <a:endParaRPr lang="el-G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3081</Words>
  <Application>Microsoft Office PowerPoint</Application>
  <PresentationFormat>On-screen Show (4:3)</PresentationFormat>
  <Paragraphs>619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Πρότυπο σχεδίασης</vt:lpstr>
      </vt:variant>
      <vt:variant>
        <vt:i4>2</vt:i4>
      </vt:variant>
      <vt:variant>
        <vt:lpstr>Τίτλοι διαφανειών</vt:lpstr>
      </vt:variant>
      <vt:variant>
        <vt:i4>27</vt:i4>
      </vt:variant>
    </vt:vector>
  </HeadingPairs>
  <TitlesOfParts>
    <vt:vector size="36" baseType="lpstr">
      <vt:lpstr>Calibri</vt:lpstr>
      <vt:lpstr>Arial</vt:lpstr>
      <vt:lpstr>Tahoma</vt:lpstr>
      <vt:lpstr>Wingdings</vt:lpstr>
      <vt:lpstr>Courier New</vt:lpstr>
      <vt:lpstr>Times New Roman</vt:lpstr>
      <vt:lpstr>Symbol</vt:lpstr>
      <vt:lpstr>Θέμα του Office</vt:lpstr>
      <vt:lpstr>Θέμα του Office</vt:lpstr>
      <vt:lpstr>Στρατηγική Επικοινωνίας για το Επιχειρησιακό Πρόγραμμα </vt:lpstr>
      <vt:lpstr>ΠΕΡΙΕΧΟΜΕΝΑ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  <vt:lpstr>Στρατηγική Επικοινωνίας για το Επιχειρησιακό Πρόγραμμα  «ΥΠΟΔΟΜΕΣ ΜΕΤΑΦΟΡΩΝ,  ΠΕΡΙΒΑΛΛΟΝ &amp; ΑΕΙΦΟΡΟΣ ΑΝΑΠΤΥΞΗ» (ΕΠ-ΥΜΕΠΕΡΑΑ)  2014-2020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aek</dc:creator>
  <cp:lastModifiedBy>georgeduke</cp:lastModifiedBy>
  <cp:revision>165</cp:revision>
  <dcterms:created xsi:type="dcterms:W3CDTF">2015-06-26T09:25:08Z</dcterms:created>
  <dcterms:modified xsi:type="dcterms:W3CDTF">2015-07-02T15:21:12Z</dcterms:modified>
</cp:coreProperties>
</file>