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59" r:id="rId3"/>
  </p:sldMasterIdLst>
  <p:notesMasterIdLst>
    <p:notesMasterId r:id="rId30"/>
  </p:notesMasterIdLst>
  <p:handoutMasterIdLst>
    <p:handoutMasterId r:id="rId31"/>
  </p:handoutMasterIdLst>
  <p:sldIdLst>
    <p:sldId id="380" r:id="rId4"/>
    <p:sldId id="365" r:id="rId5"/>
    <p:sldId id="383" r:id="rId6"/>
    <p:sldId id="392" r:id="rId7"/>
    <p:sldId id="384" r:id="rId8"/>
    <p:sldId id="381" r:id="rId9"/>
    <p:sldId id="394" r:id="rId10"/>
    <p:sldId id="393" r:id="rId11"/>
    <p:sldId id="388" r:id="rId12"/>
    <p:sldId id="345" r:id="rId13"/>
    <p:sldId id="396" r:id="rId14"/>
    <p:sldId id="389" r:id="rId15"/>
    <p:sldId id="377" r:id="rId16"/>
    <p:sldId id="366" r:id="rId17"/>
    <p:sldId id="367" r:id="rId18"/>
    <p:sldId id="402" r:id="rId19"/>
    <p:sldId id="403" r:id="rId20"/>
    <p:sldId id="370" r:id="rId21"/>
    <p:sldId id="397" r:id="rId22"/>
    <p:sldId id="404" r:id="rId23"/>
    <p:sldId id="374" r:id="rId24"/>
    <p:sldId id="400" r:id="rId25"/>
    <p:sldId id="348" r:id="rId26"/>
    <p:sldId id="401" r:id="rId27"/>
    <p:sldId id="395" r:id="rId28"/>
    <p:sldId id="363" r:id="rId29"/>
  </p:sldIdLst>
  <p:sldSz cx="9144000" cy="6858000" type="screen4x3"/>
  <p:notesSz cx="9144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399"/>
    <a:srgbClr val="0083E6"/>
    <a:srgbClr val="FFFF66"/>
    <a:srgbClr val="FFFF99"/>
    <a:srgbClr val="FFFFCC"/>
    <a:srgbClr val="0099FF"/>
    <a:srgbClr val="3366FF"/>
    <a:srgbClr val="004376"/>
    <a:srgbClr val="00569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Σκούρο στυλ 1 - Έμφαση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Σκούρο στυλ 1 - Έμφαση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Σκούρο στυλ 2 - Έμφαση 5/Έμφαση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Μεσαίο στυλ 4 - Έμφαση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06799F8-075E-4A3A-A7F6-7FBC6576F1A4}" styleName="Στυλ με θέμα 2 - Έμφαση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Σκούρο στυλ 2 - Έμφαση 3/Έμφαση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Φωτεινό στυλ 2 - Έμφαση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48" autoAdjust="0"/>
    <p:restoredTop sz="94670" autoAdjust="0"/>
  </p:normalViewPr>
  <p:slideViewPr>
    <p:cSldViewPr>
      <p:cViewPr varScale="1">
        <p:scale>
          <a:sx n="106" d="100"/>
          <a:sy n="106" d="100"/>
        </p:scale>
        <p:origin x="22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974" y="-7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56EC3DA-DB1F-4249-BE55-407F8787FB25}" type="datetimeFigureOut">
              <a:rPr lang="el-GR" smtClean="0"/>
              <a:t>11/6/2019</a:t>
            </a:fld>
            <a:endParaRPr lang="el-GR"/>
          </a:p>
        </p:txBody>
      </p:sp>
      <p:sp>
        <p:nvSpPr>
          <p:cNvPr id="4" name="Θέση υποσέλιδου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168CA69-B3F8-45B8-97D9-D5620B730FE0}" type="slidenum">
              <a:rPr lang="el-GR" smtClean="0"/>
              <a:t>‹#›</a:t>
            </a:fld>
            <a:endParaRPr lang="el-GR"/>
          </a:p>
        </p:txBody>
      </p:sp>
    </p:spTree>
    <p:extLst>
      <p:ext uri="{BB962C8B-B14F-4D97-AF65-F5344CB8AC3E}">
        <p14:creationId xmlns:p14="http://schemas.microsoft.com/office/powerpoint/2010/main" val="9669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5FB7EBF-975F-42B7-BFD4-2B10F0CC70E5}" type="datetimeFigureOut">
              <a:rPr lang="el-GR" smtClean="0"/>
              <a:t>11/6/2019</a:t>
            </a:fld>
            <a:endParaRPr lang="el-GR"/>
          </a:p>
        </p:txBody>
      </p:sp>
      <p:sp>
        <p:nvSpPr>
          <p:cNvPr id="4" name="Θέση εικόνας διαφάνειας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65BF58F-9853-43DF-BCF1-3B1077AD9523}" type="slidenum">
              <a:rPr lang="el-GR" smtClean="0"/>
              <a:t>‹#›</a:t>
            </a:fld>
            <a:endParaRPr lang="el-GR"/>
          </a:p>
        </p:txBody>
      </p:sp>
    </p:spTree>
    <p:extLst>
      <p:ext uri="{BB962C8B-B14F-4D97-AF65-F5344CB8AC3E}">
        <p14:creationId xmlns:p14="http://schemas.microsoft.com/office/powerpoint/2010/main" val="155934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9AC4572-BEA7-4BC4-942A-1AFDD2AAE810}" type="slidenum">
              <a:rPr lang="el-GR" altLang="el-GR"/>
              <a:pPr>
                <a:spcBef>
                  <a:spcPct val="0"/>
                </a:spcBef>
              </a:pPr>
              <a:t>1</a:t>
            </a:fld>
            <a:endParaRPr lang="el-GR" altLang="el-GR"/>
          </a:p>
        </p:txBody>
      </p:sp>
    </p:spTree>
    <p:extLst>
      <p:ext uri="{BB962C8B-B14F-4D97-AF65-F5344CB8AC3E}">
        <p14:creationId xmlns:p14="http://schemas.microsoft.com/office/powerpoint/2010/main" val="3914026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65BF58F-9853-43DF-BCF1-3B1077AD9523}" type="slidenum">
              <a:rPr lang="el-GR" smtClean="0"/>
              <a:t>10</a:t>
            </a:fld>
            <a:endParaRPr lang="el-GR"/>
          </a:p>
        </p:txBody>
      </p:sp>
    </p:spTree>
    <p:extLst>
      <p:ext uri="{BB962C8B-B14F-4D97-AF65-F5344CB8AC3E}">
        <p14:creationId xmlns:p14="http://schemas.microsoft.com/office/powerpoint/2010/main" val="40591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65BF58F-9853-43DF-BCF1-3B1077AD9523}" type="slidenum">
              <a:rPr lang="el-GR" smtClean="0"/>
              <a:t>11</a:t>
            </a:fld>
            <a:endParaRPr lang="el-GR"/>
          </a:p>
        </p:txBody>
      </p:sp>
    </p:spTree>
    <p:extLst>
      <p:ext uri="{BB962C8B-B14F-4D97-AF65-F5344CB8AC3E}">
        <p14:creationId xmlns:p14="http://schemas.microsoft.com/office/powerpoint/2010/main" val="138078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865BF58F-9853-43DF-BCF1-3B1077AD9523}" type="slidenum">
              <a:rPr lang="el-GR" smtClean="0"/>
              <a:t>2</a:t>
            </a:fld>
            <a:endParaRPr lang="el-GR"/>
          </a:p>
        </p:txBody>
      </p:sp>
    </p:spTree>
    <p:extLst>
      <p:ext uri="{BB962C8B-B14F-4D97-AF65-F5344CB8AC3E}">
        <p14:creationId xmlns:p14="http://schemas.microsoft.com/office/powerpoint/2010/main" val="174521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865BF58F-9853-43DF-BCF1-3B1077AD9523}" type="slidenum">
              <a:rPr lang="el-GR" smtClean="0"/>
              <a:t>3</a:t>
            </a:fld>
            <a:endParaRPr lang="el-GR"/>
          </a:p>
        </p:txBody>
      </p:sp>
    </p:spTree>
    <p:extLst>
      <p:ext uri="{BB962C8B-B14F-4D97-AF65-F5344CB8AC3E}">
        <p14:creationId xmlns:p14="http://schemas.microsoft.com/office/powerpoint/2010/main" val="174521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865BF58F-9853-43DF-BCF1-3B1077AD9523}" type="slidenum">
              <a:rPr lang="el-GR" smtClean="0"/>
              <a:t>4</a:t>
            </a:fld>
            <a:endParaRPr lang="el-GR"/>
          </a:p>
        </p:txBody>
      </p:sp>
    </p:spTree>
    <p:extLst>
      <p:ext uri="{BB962C8B-B14F-4D97-AF65-F5344CB8AC3E}">
        <p14:creationId xmlns:p14="http://schemas.microsoft.com/office/powerpoint/2010/main" val="70646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865BF58F-9853-43DF-BCF1-3B1077AD9523}" type="slidenum">
              <a:rPr lang="el-GR" smtClean="0"/>
              <a:t>5</a:t>
            </a:fld>
            <a:endParaRPr lang="el-GR"/>
          </a:p>
        </p:txBody>
      </p:sp>
    </p:spTree>
    <p:extLst>
      <p:ext uri="{BB962C8B-B14F-4D97-AF65-F5344CB8AC3E}">
        <p14:creationId xmlns:p14="http://schemas.microsoft.com/office/powerpoint/2010/main" val="174521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865BF58F-9853-43DF-BCF1-3B1077AD9523}" type="slidenum">
              <a:rPr lang="el-GR" smtClean="0"/>
              <a:t>6</a:t>
            </a:fld>
            <a:endParaRPr lang="el-GR"/>
          </a:p>
        </p:txBody>
      </p:sp>
    </p:spTree>
    <p:extLst>
      <p:ext uri="{BB962C8B-B14F-4D97-AF65-F5344CB8AC3E}">
        <p14:creationId xmlns:p14="http://schemas.microsoft.com/office/powerpoint/2010/main" val="174521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865BF58F-9853-43DF-BCF1-3B1077AD9523}" type="slidenum">
              <a:rPr lang="el-GR" smtClean="0"/>
              <a:t>7</a:t>
            </a:fld>
            <a:endParaRPr lang="el-GR"/>
          </a:p>
        </p:txBody>
      </p:sp>
    </p:spTree>
    <p:extLst>
      <p:ext uri="{BB962C8B-B14F-4D97-AF65-F5344CB8AC3E}">
        <p14:creationId xmlns:p14="http://schemas.microsoft.com/office/powerpoint/2010/main" val="287619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865BF58F-9853-43DF-BCF1-3B1077AD9523}" type="slidenum">
              <a:rPr lang="el-GR" smtClean="0"/>
              <a:t>8</a:t>
            </a:fld>
            <a:endParaRPr lang="el-GR"/>
          </a:p>
        </p:txBody>
      </p:sp>
    </p:spTree>
    <p:extLst>
      <p:ext uri="{BB962C8B-B14F-4D97-AF65-F5344CB8AC3E}">
        <p14:creationId xmlns:p14="http://schemas.microsoft.com/office/powerpoint/2010/main" val="252240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865BF58F-9853-43DF-BCF1-3B1077AD9523}" type="slidenum">
              <a:rPr lang="el-GR" smtClean="0"/>
              <a:t>9</a:t>
            </a:fld>
            <a:endParaRPr lang="el-GR"/>
          </a:p>
        </p:txBody>
      </p:sp>
    </p:spTree>
    <p:extLst>
      <p:ext uri="{BB962C8B-B14F-4D97-AF65-F5344CB8AC3E}">
        <p14:creationId xmlns:p14="http://schemas.microsoft.com/office/powerpoint/2010/main" val="1745212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pic>
        <p:nvPicPr>
          <p:cNvPr id="7" name="Εικόνα 7"/>
          <p:cNvPicPr>
            <a:picLocks noChangeAspect="1"/>
          </p:cNvPicPr>
          <p:nvPr userDrawn="1"/>
        </p:nvPicPr>
        <p:blipFill>
          <a:blip r:embed="rId2" cstate="print"/>
          <a:srcRect/>
          <a:stretch>
            <a:fillRect/>
          </a:stretch>
        </p:blipFill>
        <p:spPr bwMode="auto">
          <a:xfrm>
            <a:off x="107504" y="1363549"/>
            <a:ext cx="3672408" cy="4507837"/>
          </a:xfrm>
          <a:prstGeom prst="rect">
            <a:avLst/>
          </a:prstGeom>
          <a:noFill/>
          <a:ln w="9525">
            <a:noFill/>
            <a:miter lim="800000"/>
            <a:headEnd/>
            <a:tailEnd/>
          </a:ln>
        </p:spPr>
      </p:pic>
      <p:sp>
        <p:nvSpPr>
          <p:cNvPr id="3" name="2 - Υπότιτλος"/>
          <p:cNvSpPr>
            <a:spLocks noGrp="1"/>
          </p:cNvSpPr>
          <p:nvPr>
            <p:ph type="subTitle" idx="1"/>
          </p:nvPr>
        </p:nvSpPr>
        <p:spPr>
          <a:xfrm>
            <a:off x="3995936" y="3886200"/>
            <a:ext cx="4608512" cy="18470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Κάντε κλικ για να επεξεργαστείτε τον υπότιτλο του υποδείγματος</a:t>
            </a:r>
            <a:endParaRPr lang="el-GR" dirty="0"/>
          </a:p>
        </p:txBody>
      </p:sp>
      <p:sp>
        <p:nvSpPr>
          <p:cNvPr id="12" name="Τίτλος 11"/>
          <p:cNvSpPr>
            <a:spLocks noGrp="1"/>
          </p:cNvSpPr>
          <p:nvPr>
            <p:ph type="title"/>
          </p:nvPr>
        </p:nvSpPr>
        <p:spPr/>
        <p:txBody>
          <a:bodyPr/>
          <a:lstStyle/>
          <a:p>
            <a:r>
              <a:rPr lang="el-GR" smtClean="0"/>
              <a:t>Στυλ κύριου τίτλου</a:t>
            </a:r>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a:xfrm>
            <a:off x="457200" y="6356350"/>
            <a:ext cx="2133600" cy="365125"/>
          </a:xfrm>
          <a:prstGeom prst="rect">
            <a:avLst/>
          </a:prstGeom>
        </p:spPr>
        <p:txBody>
          <a:bodyPr/>
          <a:lstStyle/>
          <a:p>
            <a:endParaRPr lang="el-GR"/>
          </a:p>
        </p:txBody>
      </p:sp>
      <p:sp>
        <p:nvSpPr>
          <p:cNvPr id="5" name="4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5 - Θέση αριθμού διαφάνειας"/>
          <p:cNvSpPr>
            <a:spLocks noGrp="1"/>
          </p:cNvSpPr>
          <p:nvPr>
            <p:ph type="sldNum" sz="quarter" idx="12"/>
          </p:nvPr>
        </p:nvSpPr>
        <p:spPr>
          <a:xfrm>
            <a:off x="6553200" y="6356350"/>
            <a:ext cx="2133600" cy="365125"/>
          </a:xfrm>
          <a:prstGeom prst="rect">
            <a:avLst/>
          </a:prstGeom>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Διαφάνεια τίτλου">
    <p:spTree>
      <p:nvGrpSpPr>
        <p:cNvPr id="1" name=""/>
        <p:cNvGrpSpPr/>
        <p:nvPr/>
      </p:nvGrpSpPr>
      <p:grpSpPr>
        <a:xfrm>
          <a:off x="0" y="0"/>
          <a:ext cx="0" cy="0"/>
          <a:chOff x="0" y="0"/>
          <a:chExt cx="0" cy="0"/>
        </a:xfrm>
      </p:grpSpPr>
      <p:pic>
        <p:nvPicPr>
          <p:cNvPr id="4" name="Εικόνα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p:cNvPr>
          <p:cNvSpPr txBox="1">
            <a:spLocks noChangeArrowheads="1"/>
          </p:cNvSpPr>
          <p:nvPr userDrawn="1"/>
        </p:nvSpPr>
        <p:spPr bwMode="auto">
          <a:xfrm>
            <a:off x="-36512" y="44624"/>
            <a:ext cx="7540847" cy="882293"/>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el-GR" altLang="el-GR" sz="1200" b="1" spc="0" dirty="0" smtClean="0">
                <a:solidFill>
                  <a:schemeClr val="bg1"/>
                </a:solidFill>
                <a:latin typeface="Century Gothic" panose="020B0502020202020204" pitchFamily="34" charset="0"/>
              </a:rPr>
              <a:t>ΕΙΔΙΚΗ</a:t>
            </a:r>
            <a:r>
              <a:rPr lang="el-GR" altLang="el-GR" sz="1200" b="1" spc="0" baseline="0" dirty="0" smtClean="0">
                <a:solidFill>
                  <a:schemeClr val="bg1"/>
                </a:solidFill>
                <a:latin typeface="Century Gothic" panose="020B0502020202020204" pitchFamily="34" charset="0"/>
              </a:rPr>
              <a:t> ΓΡΑΜΜΑΤΕΙΑ ΔΙΑΧΕΙΡΙΣΗΣ ΤΟΜΕΑΚΩΝ ΕΠ ΤΟΥ ΕΤΠΑ &amp;ΤΣ</a:t>
            </a:r>
            <a:endParaRPr lang="en-US" altLang="el-GR" sz="1200" b="1" spc="0" dirty="0" smtClean="0">
              <a:solidFill>
                <a:schemeClr val="bg1"/>
              </a:solidFill>
              <a:latin typeface="Century Gothic" panose="020B0502020202020204" pitchFamily="34" charset="0"/>
            </a:endParaRPr>
          </a:p>
          <a:p>
            <a:pPr algn="ctr" eaLnBrk="1" hangingPunct="1">
              <a:defRPr/>
            </a:pPr>
            <a:r>
              <a:rPr lang="el-GR" altLang="el-GR" sz="1200" b="1" cap="all" baseline="0" dirty="0" err="1" smtClean="0">
                <a:solidFill>
                  <a:schemeClr val="bg1"/>
                </a:solidFill>
                <a:latin typeface="Century Gothic" panose="020B0502020202020204" pitchFamily="34" charset="0"/>
              </a:rPr>
              <a:t>ΕιδικΗ</a:t>
            </a:r>
            <a:r>
              <a:rPr lang="el-GR" altLang="el-GR" sz="1200" b="1" cap="all" baseline="0" dirty="0" smtClean="0">
                <a:solidFill>
                  <a:schemeClr val="bg1"/>
                </a:solidFill>
                <a:latin typeface="Century Gothic" panose="020B0502020202020204" pitchFamily="34" charset="0"/>
              </a:rPr>
              <a:t> </a:t>
            </a:r>
            <a:r>
              <a:rPr lang="el-GR" altLang="el-GR" sz="1200" b="1" cap="all" baseline="0" dirty="0" err="1" smtClean="0">
                <a:solidFill>
                  <a:schemeClr val="bg1"/>
                </a:solidFill>
                <a:latin typeface="Century Gothic" panose="020B0502020202020204" pitchFamily="34" charset="0"/>
              </a:rPr>
              <a:t>ΥπηρεσΙα</a:t>
            </a:r>
            <a:r>
              <a:rPr lang="el-GR" altLang="el-GR" sz="1200" b="1" cap="all" baseline="0" dirty="0" smtClean="0">
                <a:solidFill>
                  <a:schemeClr val="bg1"/>
                </a:solidFill>
                <a:latin typeface="Century Gothic" panose="020B0502020202020204" pitchFamily="34" charset="0"/>
              </a:rPr>
              <a:t> </a:t>
            </a:r>
            <a:r>
              <a:rPr lang="el-GR" altLang="el-GR" sz="1200" b="1" cap="all" baseline="0" dirty="0" err="1" smtClean="0">
                <a:solidFill>
                  <a:schemeClr val="bg1"/>
                </a:solidFill>
                <a:latin typeface="Century Gothic" panose="020B0502020202020204" pitchFamily="34" charset="0"/>
              </a:rPr>
              <a:t>ΔιαχεΙρισηΣ</a:t>
            </a:r>
            <a:r>
              <a:rPr lang="el-GR" altLang="el-GR" sz="1200" b="1" cap="all" baseline="0" dirty="0" smtClean="0">
                <a:solidFill>
                  <a:schemeClr val="bg1"/>
                </a:solidFill>
                <a:latin typeface="Century Gothic" panose="020B0502020202020204" pitchFamily="34" charset="0"/>
              </a:rPr>
              <a:t> </a:t>
            </a:r>
            <a:r>
              <a:rPr lang="el-GR" altLang="el-GR" sz="1200" b="1" dirty="0" smtClean="0">
                <a:solidFill>
                  <a:schemeClr val="bg1"/>
                </a:solidFill>
                <a:latin typeface="Century Gothic" panose="020B0502020202020204" pitchFamily="34" charset="0"/>
              </a:rPr>
              <a:t>ΕΠ «ΥΠΟΔΟΜΕΣ ΜΕΤΑΦΟΡΩΝ, ΠΕΡΙΒΑΛΛΟΝ &amp; ΑΕΙΦΟΡΟΣ ΑΝΑΠΤΥΞΗ»</a:t>
            </a:r>
          </a:p>
          <a:p>
            <a:pPr marL="0" lvl="3" indent="0" algn="ctr">
              <a:spcBef>
                <a:spcPts val="400"/>
              </a:spcBef>
            </a:pPr>
            <a:r>
              <a:rPr lang="el-GR" altLang="el-GR" sz="1200" b="1" dirty="0" smtClean="0">
                <a:solidFill>
                  <a:srgbClr val="FFFF00"/>
                </a:solidFill>
                <a:latin typeface="Century Gothic" panose="020B0502020202020204" pitchFamily="34" charset="0"/>
              </a:rPr>
              <a:t>5</a:t>
            </a:r>
            <a:r>
              <a:rPr lang="el-GR" altLang="el-GR" sz="1200" b="1" baseline="30000" dirty="0" smtClean="0">
                <a:solidFill>
                  <a:srgbClr val="FFFF00"/>
                </a:solidFill>
                <a:latin typeface="Century Gothic" panose="020B0502020202020204" pitchFamily="34" charset="0"/>
              </a:rPr>
              <a:t>η</a:t>
            </a:r>
            <a:r>
              <a:rPr lang="el-GR" altLang="el-GR" sz="1200" b="1" dirty="0" smtClean="0">
                <a:solidFill>
                  <a:srgbClr val="FFFF00"/>
                </a:solidFill>
                <a:latin typeface="Century Gothic" panose="020B0502020202020204" pitchFamily="34" charset="0"/>
              </a:rPr>
              <a:t> ΣΥΝΕΔΡΙΑΣΗ ΕΠΙΤΡΟΠΗΣ ΠΑΡΑΚΟΛΟΥΘΗΣΗΣ ΕΠ</a:t>
            </a:r>
          </a:p>
          <a:p>
            <a:pPr marL="0" lvl="3" indent="0" algn="ctr">
              <a:spcBef>
                <a:spcPts val="0"/>
              </a:spcBef>
            </a:pPr>
            <a:r>
              <a:rPr lang="el-GR" altLang="el-GR" sz="1200" b="1" dirty="0" smtClean="0">
                <a:solidFill>
                  <a:srgbClr val="FFFF00"/>
                </a:solidFill>
                <a:latin typeface="Century Gothic" panose="020B0502020202020204" pitchFamily="34" charset="0"/>
              </a:rPr>
              <a:t>Αθήνα </a:t>
            </a:r>
            <a:r>
              <a:rPr lang="en-US" altLang="el-GR" sz="1200" b="1" dirty="0" smtClean="0">
                <a:solidFill>
                  <a:srgbClr val="FFFF00"/>
                </a:solidFill>
                <a:latin typeface="Century Gothic" panose="020B0502020202020204" pitchFamily="34" charset="0"/>
              </a:rPr>
              <a:t>12</a:t>
            </a:r>
            <a:r>
              <a:rPr lang="el-GR" altLang="el-GR" sz="1200" b="1" dirty="0" smtClean="0">
                <a:solidFill>
                  <a:srgbClr val="FFFF00"/>
                </a:solidFill>
                <a:latin typeface="Century Gothic" panose="020B0502020202020204" pitchFamily="34" charset="0"/>
              </a:rPr>
              <a:t> Ιουνίου 2019</a:t>
            </a:r>
            <a:endParaRPr lang="en-US" sz="1200" b="1" cap="small" baseline="0" dirty="0" smtClean="0">
              <a:solidFill>
                <a:srgbClr val="FFFF00"/>
              </a:solidFill>
              <a:latin typeface="Century Gothic" panose="020B0502020202020204" pitchFamily="34" charset="0"/>
            </a:endParaRPr>
          </a:p>
        </p:txBody>
      </p:sp>
      <p:pic>
        <p:nvPicPr>
          <p:cNvPr id="12" name="Εικόνα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520" y="1628800"/>
            <a:ext cx="33496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itle Placeholder 1"/>
          <p:cNvSpPr>
            <a:spLocks noGrp="1"/>
          </p:cNvSpPr>
          <p:nvPr>
            <p:ph type="ctrTitle"/>
          </p:nvPr>
        </p:nvSpPr>
        <p:spPr>
          <a:xfrm>
            <a:off x="685800" y="2193930"/>
            <a:ext cx="7772400" cy="1470025"/>
          </a:xfrm>
        </p:spPr>
        <p:txBody>
          <a:bodyPr/>
          <a:lstStyle>
            <a:lvl1pPr>
              <a:defRPr sz="2800" smtClean="0">
                <a:latin typeface="Calibri Light" pitchFamily="34" charset="0"/>
              </a:defRPr>
            </a:lvl1pPr>
          </a:lstStyle>
          <a:p>
            <a:pPr lvl="0"/>
            <a:r>
              <a:rPr lang="el-GR" altLang="el-GR" noProof="0"/>
              <a:t>Κάντε κλικ για επεξεργασία του τίτλου</a:t>
            </a:r>
          </a:p>
        </p:txBody>
      </p:sp>
      <p:sp>
        <p:nvSpPr>
          <p:cNvPr id="10251" name="Text Placeholder 2"/>
          <p:cNvSpPr>
            <a:spLocks noGrp="1"/>
          </p:cNvSpPr>
          <p:nvPr>
            <p:ph type="subTitle" idx="1"/>
          </p:nvPr>
        </p:nvSpPr>
        <p:spPr>
          <a:xfrm>
            <a:off x="685800" y="3886200"/>
            <a:ext cx="6400800" cy="1752600"/>
          </a:xfrm>
        </p:spPr>
        <p:txBody>
          <a:bodyPr/>
          <a:lstStyle>
            <a:lvl1pPr marL="0" indent="0" algn="ctr">
              <a:buFont typeface="Arial" pitchFamily="34" charset="0"/>
              <a:buNone/>
              <a:defRPr smtClean="0">
                <a:latin typeface="Calibri" pitchFamily="34" charset="0"/>
              </a:defRPr>
            </a:lvl1pPr>
          </a:lstStyle>
          <a:p>
            <a:pPr lvl="0"/>
            <a:r>
              <a:rPr lang="el-GR" altLang="el-GR" noProof="0" dirty="0"/>
              <a:t>Κάντε κλικ για να επεξεργαστείτε τον υπότιτλο του υποδείγματος</a:t>
            </a:r>
          </a:p>
        </p:txBody>
      </p:sp>
      <p:sp>
        <p:nvSpPr>
          <p:cNvPr id="14" name="Ορθογώνιο 6"/>
          <p:cNvSpPr/>
          <p:nvPr userDrawn="1"/>
        </p:nvSpPr>
        <p:spPr>
          <a:xfrm>
            <a:off x="7970154" y="259692"/>
            <a:ext cx="1418704" cy="584775"/>
          </a:xfrm>
          <a:prstGeom prst="rect">
            <a:avLst/>
          </a:prstGeom>
          <a:noFill/>
        </p:spPr>
        <p:txBody>
          <a:bodyPr wrap="square" lIns="91440" tIns="45720" rIns="91440" bIns="45720">
            <a:spAutoFit/>
          </a:bodyPr>
          <a:lstStyle/>
          <a:p>
            <a:pPr algn="ctr"/>
            <a:r>
              <a:rPr lang="el-GR" sz="1600" b="1" cap="none" spc="0" dirty="0" smtClean="0">
                <a:ln w="6350">
                  <a:solidFill>
                    <a:srgbClr val="002060"/>
                  </a:solidFill>
                  <a:prstDash val="solid"/>
                </a:ln>
                <a:solidFill>
                  <a:srgbClr val="0070C0"/>
                </a:solidFill>
                <a:effectLst>
                  <a:outerShdw blurRad="41275" dist="20320" dir="1800000" algn="tl" rotWithShape="0">
                    <a:srgbClr val="000000">
                      <a:alpha val="40000"/>
                    </a:srgbClr>
                  </a:outerShdw>
                </a:effectLst>
                <a:latin typeface="Century Gothic" panose="020B0502020202020204" pitchFamily="34" charset="0"/>
              </a:rPr>
              <a:t>Πιλοτική Δράση</a:t>
            </a:r>
            <a:endParaRPr lang="el-GR" sz="1600" b="1" cap="none" spc="0" dirty="0">
              <a:ln w="6350">
                <a:solidFill>
                  <a:srgbClr val="002060"/>
                </a:solidFill>
                <a:prstDash val="solid"/>
              </a:ln>
              <a:solidFill>
                <a:srgbClr val="0070C0"/>
              </a:solidFill>
              <a:effectLst>
                <a:outerShdw blurRad="41275" dist="20320" dir="1800000" algn="tl" rotWithShape="0">
                  <a:srgbClr val="000000">
                    <a:alpha val="40000"/>
                  </a:srgbClr>
                </a:outerShdw>
              </a:effectLst>
              <a:latin typeface="Century Gothic" panose="020B0502020202020204" pitchFamily="34" charset="0"/>
            </a:endParaRPr>
          </a:p>
        </p:txBody>
      </p:sp>
    </p:spTree>
    <p:extLst>
      <p:ext uri="{BB962C8B-B14F-4D97-AF65-F5344CB8AC3E}">
        <p14:creationId xmlns:p14="http://schemas.microsoft.com/office/powerpoint/2010/main" val="1771106996"/>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68D26DF-4310-4DBD-8A3A-85ACA0803716}" type="datetimeFigureOut">
              <a:rPr lang="el-GR" smtClean="0"/>
              <a:t>11/6/2019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3AD982-C6B9-40B1-8105-BA9F1CB987EB}" type="slidenum">
              <a:rPr lang="el-GR" smtClean="0"/>
              <a:t>‹#›</a:t>
            </a:fld>
            <a:endParaRPr lang="el-GR"/>
          </a:p>
        </p:txBody>
      </p:sp>
    </p:spTree>
    <p:extLst>
      <p:ext uri="{BB962C8B-B14F-4D97-AF65-F5344CB8AC3E}">
        <p14:creationId xmlns:p14="http://schemas.microsoft.com/office/powerpoint/2010/main" val="2879334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68D26DF-4310-4DBD-8A3A-85ACA0803716}" type="datetimeFigureOut">
              <a:rPr lang="el-GR" smtClean="0"/>
              <a:t>11/6/2019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3AD982-C6B9-40B1-8105-BA9F1CB987EB}" type="slidenum">
              <a:rPr lang="el-GR" smtClean="0"/>
              <a:t>‹#›</a:t>
            </a:fld>
            <a:endParaRPr lang="el-GR"/>
          </a:p>
        </p:txBody>
      </p:sp>
    </p:spTree>
    <p:extLst>
      <p:ext uri="{BB962C8B-B14F-4D97-AF65-F5344CB8AC3E}">
        <p14:creationId xmlns:p14="http://schemas.microsoft.com/office/powerpoint/2010/main" val="298551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68D26DF-4310-4DBD-8A3A-85ACA0803716}" type="datetimeFigureOut">
              <a:rPr lang="el-GR" smtClean="0"/>
              <a:t>11/6/2019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3AD982-C6B9-40B1-8105-BA9F1CB987EB}" type="slidenum">
              <a:rPr lang="el-GR" smtClean="0"/>
              <a:t>‹#›</a:t>
            </a:fld>
            <a:endParaRPr lang="el-GR"/>
          </a:p>
        </p:txBody>
      </p:sp>
    </p:spTree>
    <p:extLst>
      <p:ext uri="{BB962C8B-B14F-4D97-AF65-F5344CB8AC3E}">
        <p14:creationId xmlns:p14="http://schemas.microsoft.com/office/powerpoint/2010/main" val="1045281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68D26DF-4310-4DBD-8A3A-85ACA0803716}" type="datetimeFigureOut">
              <a:rPr lang="el-GR" smtClean="0"/>
              <a:t>11/6/2019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F3AD982-C6B9-40B1-8105-BA9F1CB987EB}" type="slidenum">
              <a:rPr lang="el-GR" smtClean="0"/>
              <a:t>‹#›</a:t>
            </a:fld>
            <a:endParaRPr lang="el-GR"/>
          </a:p>
        </p:txBody>
      </p:sp>
    </p:spTree>
    <p:extLst>
      <p:ext uri="{BB962C8B-B14F-4D97-AF65-F5344CB8AC3E}">
        <p14:creationId xmlns:p14="http://schemas.microsoft.com/office/powerpoint/2010/main" val="163352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68D26DF-4310-4DBD-8A3A-85ACA0803716}" type="datetimeFigureOut">
              <a:rPr lang="el-GR" smtClean="0"/>
              <a:t>11/6/2019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F3AD982-C6B9-40B1-8105-BA9F1CB987EB}" type="slidenum">
              <a:rPr lang="el-GR" smtClean="0"/>
              <a:t>‹#›</a:t>
            </a:fld>
            <a:endParaRPr lang="el-GR"/>
          </a:p>
        </p:txBody>
      </p:sp>
    </p:spTree>
    <p:extLst>
      <p:ext uri="{BB962C8B-B14F-4D97-AF65-F5344CB8AC3E}">
        <p14:creationId xmlns:p14="http://schemas.microsoft.com/office/powerpoint/2010/main" val="289837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68D26DF-4310-4DBD-8A3A-85ACA0803716}" type="datetimeFigureOut">
              <a:rPr lang="el-GR" smtClean="0"/>
              <a:t>11/6/2019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F3AD982-C6B9-40B1-8105-BA9F1CB987EB}" type="slidenum">
              <a:rPr lang="el-GR" smtClean="0"/>
              <a:t>‹#›</a:t>
            </a:fld>
            <a:endParaRPr lang="el-GR"/>
          </a:p>
        </p:txBody>
      </p:sp>
    </p:spTree>
    <p:extLst>
      <p:ext uri="{BB962C8B-B14F-4D97-AF65-F5344CB8AC3E}">
        <p14:creationId xmlns:p14="http://schemas.microsoft.com/office/powerpoint/2010/main" val="1572846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68D26DF-4310-4DBD-8A3A-85ACA0803716}" type="datetimeFigureOut">
              <a:rPr lang="el-GR" smtClean="0"/>
              <a:t>11/6/2019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F3AD982-C6B9-40B1-8105-BA9F1CB987EB}" type="slidenum">
              <a:rPr lang="el-GR" smtClean="0"/>
              <a:t>‹#›</a:t>
            </a:fld>
            <a:endParaRPr lang="el-GR"/>
          </a:p>
        </p:txBody>
      </p:sp>
    </p:spTree>
    <p:extLst>
      <p:ext uri="{BB962C8B-B14F-4D97-AF65-F5344CB8AC3E}">
        <p14:creationId xmlns:p14="http://schemas.microsoft.com/office/powerpoint/2010/main" val="3562443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68D26DF-4310-4DBD-8A3A-85ACA0803716}" type="datetimeFigureOut">
              <a:rPr lang="el-GR" smtClean="0"/>
              <a:t>11/6/2019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F3AD982-C6B9-40B1-8105-BA9F1CB987EB}" type="slidenum">
              <a:rPr lang="el-GR" smtClean="0"/>
              <a:t>‹#›</a:t>
            </a:fld>
            <a:endParaRPr lang="el-GR"/>
          </a:p>
        </p:txBody>
      </p:sp>
    </p:spTree>
    <p:extLst>
      <p:ext uri="{BB962C8B-B14F-4D97-AF65-F5344CB8AC3E}">
        <p14:creationId xmlns:p14="http://schemas.microsoft.com/office/powerpoint/2010/main" val="9838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rgbClr val="00B0F0"/>
                </a:solidFill>
              </a:defRPr>
            </a:lvl1p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p:txBody>
          <a:bodyPr/>
          <a:lstStyle>
            <a:lvl1pPr marL="342900" indent="-342900">
              <a:buFont typeface="Wingdings" panose="05000000000000000000" pitchFamily="2" charset="2"/>
              <a:buChar char="Ø"/>
              <a:defRPr>
                <a:solidFill>
                  <a:srgbClr val="0070C0"/>
                </a:solidFill>
              </a:defRPr>
            </a:lvl1pPr>
            <a:lvl2pPr marL="742950" indent="-285750">
              <a:buFont typeface="Wingdings" panose="05000000000000000000" pitchFamily="2" charset="2"/>
              <a:buChar char="v"/>
              <a:defRPr>
                <a:solidFill>
                  <a:srgbClr val="0070C0"/>
                </a:solidFill>
              </a:defRPr>
            </a:lvl2pPr>
            <a:lvl3pPr marL="1143000" indent="-228600">
              <a:buFont typeface="Arial" panose="020B0604020202020204" pitchFamily="34" charset="0"/>
              <a:buChar char="•"/>
              <a:defRPr>
                <a:solidFill>
                  <a:srgbClr val="0070C0"/>
                </a:solidFill>
              </a:defRPr>
            </a:lvl3pPr>
            <a:lvl4pPr>
              <a:defRPr>
                <a:solidFill>
                  <a:srgbClr val="0070C0"/>
                </a:solidFill>
              </a:defRPr>
            </a:lvl4pPr>
            <a:lvl5pPr>
              <a:defRPr>
                <a:solidFill>
                  <a:srgbClr val="0070C0"/>
                </a:solidFill>
              </a:defRPr>
            </a:lvl5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ημερομηνίας"/>
          <p:cNvSpPr>
            <a:spLocks noGrp="1"/>
          </p:cNvSpPr>
          <p:nvPr>
            <p:ph type="dt" sz="half" idx="10"/>
          </p:nvPr>
        </p:nvSpPr>
        <p:spPr>
          <a:xfrm>
            <a:off x="457200" y="6356350"/>
            <a:ext cx="2133600" cy="365125"/>
          </a:xfrm>
          <a:prstGeom prst="rect">
            <a:avLst/>
          </a:prstGeom>
        </p:spPr>
        <p:txBody>
          <a:bodyPr/>
          <a:lstStyle/>
          <a:p>
            <a:endParaRPr lang="el-GR"/>
          </a:p>
        </p:txBody>
      </p:sp>
      <p:sp>
        <p:nvSpPr>
          <p:cNvPr id="5" name="4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5 - Θέση αριθμού διαφάνειας"/>
          <p:cNvSpPr>
            <a:spLocks noGrp="1"/>
          </p:cNvSpPr>
          <p:nvPr>
            <p:ph type="sldNum" sz="quarter" idx="12"/>
          </p:nvPr>
        </p:nvSpPr>
        <p:spPr>
          <a:xfrm>
            <a:off x="6553200" y="6356350"/>
            <a:ext cx="2133600" cy="365125"/>
          </a:xfrm>
          <a:prstGeom prst="rect">
            <a:avLst/>
          </a:prstGeom>
        </p:spPr>
        <p:txBody>
          <a:bodyPr/>
          <a:lstStyle/>
          <a:p>
            <a:fld id="{3DF53439-851E-44AD-84B1-B6BFC3D0C743}"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68D26DF-4310-4DBD-8A3A-85ACA0803716}" type="datetimeFigureOut">
              <a:rPr lang="el-GR" smtClean="0"/>
              <a:t>11/6/2019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F3AD982-C6B9-40B1-8105-BA9F1CB987EB}" type="slidenum">
              <a:rPr lang="el-GR" smtClean="0"/>
              <a:t>‹#›</a:t>
            </a:fld>
            <a:endParaRPr lang="el-GR"/>
          </a:p>
        </p:txBody>
      </p:sp>
    </p:spTree>
    <p:extLst>
      <p:ext uri="{BB962C8B-B14F-4D97-AF65-F5344CB8AC3E}">
        <p14:creationId xmlns:p14="http://schemas.microsoft.com/office/powerpoint/2010/main" val="2670141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68D26DF-4310-4DBD-8A3A-85ACA0803716}" type="datetimeFigureOut">
              <a:rPr lang="el-GR" smtClean="0"/>
              <a:t>11/6/2019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3AD982-C6B9-40B1-8105-BA9F1CB987EB}" type="slidenum">
              <a:rPr lang="el-GR" smtClean="0"/>
              <a:t>‹#›</a:t>
            </a:fld>
            <a:endParaRPr lang="el-GR"/>
          </a:p>
        </p:txBody>
      </p:sp>
    </p:spTree>
    <p:extLst>
      <p:ext uri="{BB962C8B-B14F-4D97-AF65-F5344CB8AC3E}">
        <p14:creationId xmlns:p14="http://schemas.microsoft.com/office/powerpoint/2010/main" val="246283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68D26DF-4310-4DBD-8A3A-85ACA0803716}" type="datetimeFigureOut">
              <a:rPr lang="el-GR" smtClean="0"/>
              <a:t>11/6/2019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3AD982-C6B9-40B1-8105-BA9F1CB987EB}" type="slidenum">
              <a:rPr lang="el-GR" smtClean="0"/>
              <a:t>‹#›</a:t>
            </a:fld>
            <a:endParaRPr lang="el-GR"/>
          </a:p>
        </p:txBody>
      </p:sp>
    </p:spTree>
    <p:extLst>
      <p:ext uri="{BB962C8B-B14F-4D97-AF65-F5344CB8AC3E}">
        <p14:creationId xmlns:p14="http://schemas.microsoft.com/office/powerpoint/2010/main" val="1945248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60D449-2D61-43DF-B830-652935B03BC9}" type="slidenum">
              <a:rPr lang="el-GR" smtClean="0"/>
              <a:t>‹#›</a:t>
            </a:fld>
            <a:endParaRPr lang="el-GR"/>
          </a:p>
        </p:txBody>
      </p:sp>
    </p:spTree>
    <p:extLst>
      <p:ext uri="{BB962C8B-B14F-4D97-AF65-F5344CB8AC3E}">
        <p14:creationId xmlns:p14="http://schemas.microsoft.com/office/powerpoint/2010/main" val="3634823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60D449-2D61-43DF-B830-652935B03BC9}" type="slidenum">
              <a:rPr lang="el-GR" smtClean="0"/>
              <a:t>‹#›</a:t>
            </a:fld>
            <a:endParaRPr lang="el-GR"/>
          </a:p>
        </p:txBody>
      </p:sp>
    </p:spTree>
    <p:extLst>
      <p:ext uri="{BB962C8B-B14F-4D97-AF65-F5344CB8AC3E}">
        <p14:creationId xmlns:p14="http://schemas.microsoft.com/office/powerpoint/2010/main" val="3392071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60D449-2D61-43DF-B830-652935B03BC9}" type="slidenum">
              <a:rPr lang="el-GR" smtClean="0"/>
              <a:t>‹#›</a:t>
            </a:fld>
            <a:endParaRPr lang="el-GR"/>
          </a:p>
        </p:txBody>
      </p:sp>
    </p:spTree>
    <p:extLst>
      <p:ext uri="{BB962C8B-B14F-4D97-AF65-F5344CB8AC3E}">
        <p14:creationId xmlns:p14="http://schemas.microsoft.com/office/powerpoint/2010/main" val="2061703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28650" y="1825625"/>
            <a:ext cx="386715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825625"/>
            <a:ext cx="386715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160D449-2D61-43DF-B830-652935B03BC9}" type="slidenum">
              <a:rPr lang="el-GR" smtClean="0"/>
              <a:t>‹#›</a:t>
            </a:fld>
            <a:endParaRPr lang="el-GR"/>
          </a:p>
        </p:txBody>
      </p:sp>
    </p:spTree>
    <p:extLst>
      <p:ext uri="{BB962C8B-B14F-4D97-AF65-F5344CB8AC3E}">
        <p14:creationId xmlns:p14="http://schemas.microsoft.com/office/powerpoint/2010/main" val="1874242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160D449-2D61-43DF-B830-652935B03BC9}" type="slidenum">
              <a:rPr lang="el-GR" smtClean="0"/>
              <a:t>‹#›</a:t>
            </a:fld>
            <a:endParaRPr lang="el-GR"/>
          </a:p>
        </p:txBody>
      </p:sp>
    </p:spTree>
    <p:extLst>
      <p:ext uri="{BB962C8B-B14F-4D97-AF65-F5344CB8AC3E}">
        <p14:creationId xmlns:p14="http://schemas.microsoft.com/office/powerpoint/2010/main" val="3224329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160D449-2D61-43DF-B830-652935B03BC9}" type="slidenum">
              <a:rPr lang="el-GR" smtClean="0"/>
              <a:t>‹#›</a:t>
            </a:fld>
            <a:endParaRPr lang="el-GR"/>
          </a:p>
        </p:txBody>
      </p:sp>
    </p:spTree>
    <p:extLst>
      <p:ext uri="{BB962C8B-B14F-4D97-AF65-F5344CB8AC3E}">
        <p14:creationId xmlns:p14="http://schemas.microsoft.com/office/powerpoint/2010/main" val="300547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160D449-2D61-43DF-B830-652935B03BC9}" type="slidenum">
              <a:rPr lang="el-GR" smtClean="0"/>
              <a:t>‹#›</a:t>
            </a:fld>
            <a:endParaRPr lang="el-GR"/>
          </a:p>
        </p:txBody>
      </p:sp>
    </p:spTree>
    <p:extLst>
      <p:ext uri="{BB962C8B-B14F-4D97-AF65-F5344CB8AC3E}">
        <p14:creationId xmlns:p14="http://schemas.microsoft.com/office/powerpoint/2010/main" val="52971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57200" y="6356350"/>
            <a:ext cx="2133600" cy="365125"/>
          </a:xfrm>
          <a:prstGeom prst="rect">
            <a:avLst/>
          </a:prstGeom>
        </p:spPr>
        <p:txBody>
          <a:bodyPr/>
          <a:lstStyle/>
          <a:p>
            <a:endParaRPr lang="el-GR"/>
          </a:p>
        </p:txBody>
      </p:sp>
      <p:sp>
        <p:nvSpPr>
          <p:cNvPr id="5" name="4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5 - Θέση αριθμού διαφάνειας"/>
          <p:cNvSpPr>
            <a:spLocks noGrp="1"/>
          </p:cNvSpPr>
          <p:nvPr>
            <p:ph type="sldNum" sz="quarter" idx="12"/>
          </p:nvPr>
        </p:nvSpPr>
        <p:spPr>
          <a:xfrm>
            <a:off x="6553200" y="6356350"/>
            <a:ext cx="2133600" cy="365125"/>
          </a:xfrm>
          <a:prstGeom prst="rect">
            <a:avLst/>
          </a:prstGeom>
        </p:spPr>
        <p:txBody>
          <a:bodyPr/>
          <a:lstStyle/>
          <a:p>
            <a:fld id="{3DF53439-851E-44AD-84B1-B6BFC3D0C743}"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160D449-2D61-43DF-B830-652935B03BC9}" type="slidenum">
              <a:rPr lang="el-GR" smtClean="0"/>
              <a:t>‹#›</a:t>
            </a:fld>
            <a:endParaRPr lang="el-GR"/>
          </a:p>
        </p:txBody>
      </p:sp>
    </p:spTree>
    <p:extLst>
      <p:ext uri="{BB962C8B-B14F-4D97-AF65-F5344CB8AC3E}">
        <p14:creationId xmlns:p14="http://schemas.microsoft.com/office/powerpoint/2010/main" val="1791634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160D449-2D61-43DF-B830-652935B03BC9}" type="slidenum">
              <a:rPr lang="el-GR" smtClean="0"/>
              <a:t>‹#›</a:t>
            </a:fld>
            <a:endParaRPr lang="el-GR"/>
          </a:p>
        </p:txBody>
      </p:sp>
    </p:spTree>
    <p:extLst>
      <p:ext uri="{BB962C8B-B14F-4D97-AF65-F5344CB8AC3E}">
        <p14:creationId xmlns:p14="http://schemas.microsoft.com/office/powerpoint/2010/main" val="881242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60D449-2D61-43DF-B830-652935B03BC9}" type="slidenum">
              <a:rPr lang="el-GR" smtClean="0"/>
              <a:t>‹#›</a:t>
            </a:fld>
            <a:endParaRPr lang="el-GR"/>
          </a:p>
        </p:txBody>
      </p:sp>
    </p:spTree>
    <p:extLst>
      <p:ext uri="{BB962C8B-B14F-4D97-AF65-F5344CB8AC3E}">
        <p14:creationId xmlns:p14="http://schemas.microsoft.com/office/powerpoint/2010/main" val="1859060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28650" y="365125"/>
            <a:ext cx="5762625"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60D449-2D61-43DF-B830-652935B03BC9}" type="slidenum">
              <a:rPr lang="el-GR" smtClean="0"/>
              <a:t>‹#›</a:t>
            </a:fld>
            <a:endParaRPr lang="el-GR"/>
          </a:p>
        </p:txBody>
      </p:sp>
    </p:spTree>
    <p:extLst>
      <p:ext uri="{BB962C8B-B14F-4D97-AF65-F5344CB8AC3E}">
        <p14:creationId xmlns:p14="http://schemas.microsoft.com/office/powerpoint/2010/main" val="9719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356350"/>
            <a:ext cx="2133600" cy="365125"/>
          </a:xfrm>
          <a:prstGeom prst="rect">
            <a:avLst/>
          </a:prstGeom>
        </p:spPr>
        <p:txBody>
          <a:bodyPr/>
          <a:lstStyle/>
          <a:p>
            <a:endParaRPr lang="el-GR"/>
          </a:p>
        </p:txBody>
      </p:sp>
      <p:sp>
        <p:nvSpPr>
          <p:cNvPr id="6" name="5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6 - Θέση αριθμού διαφάνειας"/>
          <p:cNvSpPr>
            <a:spLocks noGrp="1"/>
          </p:cNvSpPr>
          <p:nvPr>
            <p:ph type="sldNum" sz="quarter" idx="12"/>
          </p:nvPr>
        </p:nvSpPr>
        <p:spPr>
          <a:xfrm>
            <a:off x="6553200" y="6356350"/>
            <a:ext cx="2133600" cy="365125"/>
          </a:xfrm>
          <a:prstGeom prst="rect">
            <a:avLst/>
          </a:prstGeom>
        </p:spPr>
        <p:txBody>
          <a:bodyPr/>
          <a:lstStyle/>
          <a:p>
            <a:fld id="{3DF53439-851E-44AD-84B1-B6BFC3D0C743}"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a:xfrm>
            <a:off x="457200" y="6356350"/>
            <a:ext cx="2133600" cy="365125"/>
          </a:xfrm>
          <a:prstGeom prst="rect">
            <a:avLst/>
          </a:prstGeom>
        </p:spPr>
        <p:txBody>
          <a:bodyPr/>
          <a:lstStyle/>
          <a:p>
            <a:endParaRPr lang="el-GR"/>
          </a:p>
        </p:txBody>
      </p:sp>
      <p:sp>
        <p:nvSpPr>
          <p:cNvPr id="8" name="7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9" name="8 - Θέση αριθμού διαφάνειας"/>
          <p:cNvSpPr>
            <a:spLocks noGrp="1"/>
          </p:cNvSpPr>
          <p:nvPr>
            <p:ph type="sldNum" sz="quarter" idx="12"/>
          </p:nvPr>
        </p:nvSpPr>
        <p:spPr>
          <a:xfrm>
            <a:off x="6553200" y="6356350"/>
            <a:ext cx="2133600" cy="365125"/>
          </a:xfrm>
          <a:prstGeom prst="rect">
            <a:avLst/>
          </a:prstGeom>
        </p:spPr>
        <p:txBody>
          <a:bodyPr/>
          <a:lstStyle/>
          <a:p>
            <a:fld id="{3DF53439-851E-44AD-84B1-B6BFC3D0C743}"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a:xfrm>
            <a:off x="457200" y="6356350"/>
            <a:ext cx="2133600" cy="365125"/>
          </a:xfrm>
          <a:prstGeom prst="rect">
            <a:avLst/>
          </a:prstGeom>
        </p:spPr>
        <p:txBody>
          <a:bodyPr/>
          <a:lstStyle/>
          <a:p>
            <a:endParaRPr lang="el-GR"/>
          </a:p>
        </p:txBody>
      </p:sp>
      <p:sp>
        <p:nvSpPr>
          <p:cNvPr id="4" name="3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5" name="4 - Θέση αριθμού διαφάνειας"/>
          <p:cNvSpPr>
            <a:spLocks noGrp="1"/>
          </p:cNvSpPr>
          <p:nvPr>
            <p:ph type="sldNum" sz="quarter" idx="12"/>
          </p:nvPr>
        </p:nvSpPr>
        <p:spPr>
          <a:xfrm>
            <a:off x="6553200" y="6356350"/>
            <a:ext cx="2133600" cy="365125"/>
          </a:xfrm>
          <a:prstGeom prst="rect">
            <a:avLst/>
          </a:prstGeom>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endParaRPr lang="el-GR"/>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356350"/>
            <a:ext cx="2133600" cy="365125"/>
          </a:xfrm>
          <a:prstGeom prst="rect">
            <a:avLst/>
          </a:prstGeom>
        </p:spPr>
        <p:txBody>
          <a:bodyPr/>
          <a:lstStyle/>
          <a:p>
            <a:endParaRPr lang="el-GR"/>
          </a:p>
        </p:txBody>
      </p:sp>
      <p:sp>
        <p:nvSpPr>
          <p:cNvPr id="6" name="5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6 - Θέση αριθμού διαφάνειας"/>
          <p:cNvSpPr>
            <a:spLocks noGrp="1"/>
          </p:cNvSpPr>
          <p:nvPr>
            <p:ph type="sldNum" sz="quarter" idx="12"/>
          </p:nvPr>
        </p:nvSpPr>
        <p:spPr>
          <a:xfrm>
            <a:off x="6553200" y="6356350"/>
            <a:ext cx="2133600" cy="365125"/>
          </a:xfrm>
          <a:prstGeom prst="rect">
            <a:avLst/>
          </a:prstGeom>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356350"/>
            <a:ext cx="2133600" cy="365125"/>
          </a:xfrm>
          <a:prstGeom prst="rect">
            <a:avLst/>
          </a:prstGeom>
        </p:spPr>
        <p:txBody>
          <a:bodyPr/>
          <a:lstStyle/>
          <a:p>
            <a:endParaRPr lang="el-GR"/>
          </a:p>
        </p:txBody>
      </p:sp>
      <p:sp>
        <p:nvSpPr>
          <p:cNvPr id="6" name="5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6 - Θέση αριθμού διαφάνειας"/>
          <p:cNvSpPr>
            <a:spLocks noGrp="1"/>
          </p:cNvSpPr>
          <p:nvPr>
            <p:ph type="sldNum" sz="quarter" idx="12"/>
          </p:nvPr>
        </p:nvSpPr>
        <p:spPr>
          <a:xfrm>
            <a:off x="6553200" y="6356350"/>
            <a:ext cx="2133600" cy="365125"/>
          </a:xfrm>
          <a:prstGeom prst="rect">
            <a:avLst/>
          </a:prstGeom>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67544" y="1124744"/>
            <a:ext cx="8229600" cy="1143000"/>
          </a:xfrm>
          <a:prstGeom prst="rect">
            <a:avLst/>
          </a:prstGeom>
        </p:spPr>
        <p:txBody>
          <a:bodyPr vert="horz" lIns="91440" tIns="45720" rIns="91440" bIns="45720" rtlCol="0" anchor="ctr">
            <a:normAutofit/>
          </a:bodyPr>
          <a:lstStyle/>
          <a:p>
            <a:r>
              <a:rPr lang="el-GR" dirty="0" err="1" smtClean="0"/>
              <a:t>Kλικ</a:t>
            </a:r>
            <a:r>
              <a:rPr lang="el-GR" dirty="0" smtClean="0"/>
              <a:t> για επεξεργασία του τίτλου</a:t>
            </a:r>
            <a:endParaRPr lang="el-GR" dirty="0"/>
          </a:p>
        </p:txBody>
      </p:sp>
      <p:sp>
        <p:nvSpPr>
          <p:cNvPr id="3" name="2 - Θέση κειμένου"/>
          <p:cNvSpPr>
            <a:spLocks noGrp="1"/>
          </p:cNvSpPr>
          <p:nvPr>
            <p:ph type="body" idx="1"/>
          </p:nvPr>
        </p:nvSpPr>
        <p:spPr>
          <a:xfrm>
            <a:off x="457200" y="2420889"/>
            <a:ext cx="8229600" cy="3456384"/>
          </a:xfrm>
          <a:prstGeom prst="rect">
            <a:avLst/>
          </a:prstGeom>
        </p:spPr>
        <p:txBody>
          <a:bodyPr vert="horz" lIns="91440" tIns="45720" rIns="91440" bIns="45720" rtlCol="0">
            <a:normAutofit/>
          </a:body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pic>
        <p:nvPicPr>
          <p:cNvPr id="8" name="Εικόνα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21553" y="0"/>
            <a:ext cx="7545881" cy="974626"/>
          </a:xfrm>
          <a:prstGeom prst="rect">
            <a:avLst/>
          </a:prstGeom>
          <a:noFill/>
        </p:spPr>
        <p:txBody>
          <a:bodyPr wrap="square" rtlCol="0">
            <a:spAutoFit/>
          </a:bodyPr>
          <a:lstStyle/>
          <a:p>
            <a:pPr algn="ctr" eaLnBrk="1" hangingPunct="1">
              <a:defRPr/>
            </a:pPr>
            <a:r>
              <a:rPr lang="el-GR" altLang="el-GR" sz="1400" b="1" spc="0" dirty="0" smtClean="0">
                <a:solidFill>
                  <a:schemeClr val="bg1"/>
                </a:solidFill>
                <a:latin typeface="Century Gothic" panose="020B0502020202020204" pitchFamily="34" charset="0"/>
              </a:rPr>
              <a:t>ΕΙΔΙΚΗ</a:t>
            </a:r>
            <a:r>
              <a:rPr lang="el-GR" altLang="el-GR" sz="1400" b="1" spc="0" baseline="0" dirty="0" smtClean="0">
                <a:solidFill>
                  <a:schemeClr val="bg1"/>
                </a:solidFill>
                <a:latin typeface="Century Gothic" panose="020B0502020202020204" pitchFamily="34" charset="0"/>
              </a:rPr>
              <a:t> ΓΡΑΜΜΑΤΕΙΑ ΔΙΑΧΕΙΡΙΣΗΣ ΤΟΜΕΑΚΩΝ ΕΠ ΤΟΥ ΕΤΠΑ &amp;ΤΣ</a:t>
            </a:r>
            <a:endParaRPr lang="en-US" altLang="el-GR" sz="1400" b="1" spc="0" dirty="0" smtClean="0">
              <a:solidFill>
                <a:schemeClr val="bg1"/>
              </a:solidFill>
              <a:latin typeface="Century Gothic" panose="020B0502020202020204" pitchFamily="34" charset="0"/>
            </a:endParaRPr>
          </a:p>
          <a:p>
            <a:pPr algn="ctr" eaLnBrk="1" hangingPunct="1">
              <a:defRPr/>
            </a:pPr>
            <a:r>
              <a:rPr lang="el-GR" altLang="el-GR" sz="1200" b="1" cap="all" baseline="0" dirty="0" err="1" smtClean="0">
                <a:solidFill>
                  <a:schemeClr val="bg1"/>
                </a:solidFill>
                <a:latin typeface="Century Gothic" panose="020B0502020202020204" pitchFamily="34" charset="0"/>
              </a:rPr>
              <a:t>ΕιδικΗ</a:t>
            </a:r>
            <a:r>
              <a:rPr lang="el-GR" altLang="el-GR" sz="1200" b="1" cap="all" baseline="0" dirty="0" smtClean="0">
                <a:solidFill>
                  <a:schemeClr val="bg1"/>
                </a:solidFill>
                <a:latin typeface="Century Gothic" panose="020B0502020202020204" pitchFamily="34" charset="0"/>
              </a:rPr>
              <a:t> </a:t>
            </a:r>
            <a:r>
              <a:rPr lang="el-GR" altLang="el-GR" sz="1200" b="1" cap="all" baseline="0" dirty="0" err="1" smtClean="0">
                <a:solidFill>
                  <a:schemeClr val="bg1"/>
                </a:solidFill>
                <a:latin typeface="Century Gothic" panose="020B0502020202020204" pitchFamily="34" charset="0"/>
              </a:rPr>
              <a:t>ΥπηρεσΙα</a:t>
            </a:r>
            <a:r>
              <a:rPr lang="el-GR" altLang="el-GR" sz="1200" b="1" cap="all" baseline="0" dirty="0" smtClean="0">
                <a:solidFill>
                  <a:schemeClr val="bg1"/>
                </a:solidFill>
                <a:latin typeface="Century Gothic" panose="020B0502020202020204" pitchFamily="34" charset="0"/>
              </a:rPr>
              <a:t> </a:t>
            </a:r>
            <a:r>
              <a:rPr lang="el-GR" altLang="el-GR" sz="1200" b="1" cap="all" baseline="0" dirty="0" err="1" smtClean="0">
                <a:solidFill>
                  <a:schemeClr val="bg1"/>
                </a:solidFill>
                <a:latin typeface="Century Gothic" panose="020B0502020202020204" pitchFamily="34" charset="0"/>
              </a:rPr>
              <a:t>ΔιαχεΙρισηΣ</a:t>
            </a:r>
            <a:r>
              <a:rPr lang="el-GR" altLang="el-GR" sz="1200" b="1" cap="all" baseline="0" dirty="0" smtClean="0">
                <a:solidFill>
                  <a:schemeClr val="bg1"/>
                </a:solidFill>
                <a:latin typeface="Century Gothic" panose="020B0502020202020204" pitchFamily="34" charset="0"/>
              </a:rPr>
              <a:t> </a:t>
            </a:r>
            <a:r>
              <a:rPr lang="el-GR" altLang="el-GR" sz="1200" b="1" dirty="0" smtClean="0">
                <a:solidFill>
                  <a:schemeClr val="bg1"/>
                </a:solidFill>
                <a:latin typeface="Century Gothic" panose="020B0502020202020204" pitchFamily="34" charset="0"/>
              </a:rPr>
              <a:t>ΕΠ «ΥΠΟΔΟΜΕΣ ΜΕΤΑΦΟΡΩΝ, ΠΕΡΙΒΑΛΛΟΝ &amp; ΑΕΙΦΟΡΟΣ ΑΝΑΠΤΥΞΗ»</a:t>
            </a:r>
          </a:p>
          <a:p>
            <a:pPr marL="0" lvl="3" indent="0" algn="ctr">
              <a:spcBef>
                <a:spcPts val="400"/>
              </a:spcBef>
            </a:pPr>
            <a:r>
              <a:rPr lang="el-GR" altLang="el-GR" sz="1400" b="1" dirty="0" smtClean="0">
                <a:solidFill>
                  <a:srgbClr val="FFFF00"/>
                </a:solidFill>
                <a:latin typeface="Century Gothic" panose="020B0502020202020204" pitchFamily="34" charset="0"/>
              </a:rPr>
              <a:t>5</a:t>
            </a:r>
            <a:r>
              <a:rPr lang="el-GR" altLang="el-GR" sz="1400" b="1" baseline="30000" dirty="0" smtClean="0">
                <a:solidFill>
                  <a:srgbClr val="FFFF00"/>
                </a:solidFill>
                <a:latin typeface="Century Gothic" panose="020B0502020202020204" pitchFamily="34" charset="0"/>
              </a:rPr>
              <a:t>η</a:t>
            </a:r>
            <a:r>
              <a:rPr lang="el-GR" altLang="el-GR" sz="1400" b="1" dirty="0" smtClean="0">
                <a:solidFill>
                  <a:srgbClr val="FFFF00"/>
                </a:solidFill>
                <a:latin typeface="Century Gothic" panose="020B0502020202020204" pitchFamily="34" charset="0"/>
              </a:rPr>
              <a:t> ΣΥΝΕΔΡΙΑΣΗ ΕΠΙΤΡΟΠΗΣ ΠΑΡΑΚΟΛΟΥΘΗΣΗΣ</a:t>
            </a:r>
          </a:p>
          <a:p>
            <a:pPr marL="0" lvl="3" indent="0" algn="ctr">
              <a:spcBef>
                <a:spcPts val="0"/>
              </a:spcBef>
            </a:pPr>
            <a:r>
              <a:rPr lang="el-GR" altLang="el-GR" sz="1200" b="1" dirty="0" smtClean="0">
                <a:solidFill>
                  <a:srgbClr val="FFFF00"/>
                </a:solidFill>
                <a:latin typeface="Century Gothic" panose="020B0502020202020204" pitchFamily="34" charset="0"/>
              </a:rPr>
              <a:t>Αθήνα </a:t>
            </a:r>
            <a:r>
              <a:rPr lang="en-US" altLang="el-GR" sz="1200" b="1" dirty="0" smtClean="0">
                <a:solidFill>
                  <a:srgbClr val="FFFF00"/>
                </a:solidFill>
                <a:latin typeface="Century Gothic" panose="020B0502020202020204" pitchFamily="34" charset="0"/>
              </a:rPr>
              <a:t>12</a:t>
            </a:r>
            <a:r>
              <a:rPr lang="el-GR" altLang="el-GR" sz="1200" b="1" dirty="0" smtClean="0">
                <a:solidFill>
                  <a:srgbClr val="FFFF00"/>
                </a:solidFill>
                <a:latin typeface="Century Gothic" panose="020B0502020202020204" pitchFamily="34" charset="0"/>
              </a:rPr>
              <a:t> Ιουνίου 2019</a:t>
            </a:r>
            <a:endParaRPr lang="en-US" sz="1200" b="1" cap="small" baseline="0" dirty="0" smtClean="0">
              <a:solidFill>
                <a:srgbClr val="FFFF00"/>
              </a:solidFill>
              <a:latin typeface="Century Gothic" panose="020B0502020202020204" pitchFamily="34" charset="0"/>
            </a:endParaRPr>
          </a:p>
        </p:txBody>
      </p:sp>
      <p:sp>
        <p:nvSpPr>
          <p:cNvPr id="7" name="Ορθογώνιο 6"/>
          <p:cNvSpPr/>
          <p:nvPr userDrawn="1"/>
        </p:nvSpPr>
        <p:spPr>
          <a:xfrm>
            <a:off x="7977448" y="197976"/>
            <a:ext cx="1418704" cy="584775"/>
          </a:xfrm>
          <a:prstGeom prst="rect">
            <a:avLst/>
          </a:prstGeom>
          <a:noFill/>
        </p:spPr>
        <p:txBody>
          <a:bodyPr wrap="square" lIns="91440" tIns="45720" rIns="91440" bIns="45720">
            <a:spAutoFit/>
          </a:bodyPr>
          <a:lstStyle/>
          <a:p>
            <a:pPr algn="ctr"/>
            <a:r>
              <a:rPr lang="el-GR" sz="1600" b="1" cap="none" spc="0" dirty="0" smtClean="0">
                <a:ln w="6350">
                  <a:solidFill>
                    <a:srgbClr val="002060"/>
                  </a:solidFill>
                  <a:prstDash val="solid"/>
                </a:ln>
                <a:solidFill>
                  <a:srgbClr val="0070C0"/>
                </a:solidFill>
                <a:effectLst>
                  <a:outerShdw blurRad="41275" dist="20320" dir="1800000" algn="tl" rotWithShape="0">
                    <a:srgbClr val="000000">
                      <a:alpha val="40000"/>
                    </a:srgbClr>
                  </a:outerShdw>
                </a:effectLst>
                <a:latin typeface="Century Gothic" panose="020B0502020202020204" pitchFamily="34" charset="0"/>
              </a:rPr>
              <a:t>Πιλοτική Δράση</a:t>
            </a:r>
            <a:endParaRPr lang="el-GR" sz="1600" b="1" cap="none" spc="0" dirty="0">
              <a:ln w="6350">
                <a:solidFill>
                  <a:srgbClr val="002060"/>
                </a:solidFill>
                <a:prstDash val="solid"/>
              </a:ln>
              <a:solidFill>
                <a:srgbClr val="0070C0"/>
              </a:solidFill>
              <a:effectLst>
                <a:outerShdw blurRad="41275" dist="20320" dir="1800000" algn="tl" rotWithShape="0">
                  <a:srgbClr val="000000">
                    <a:alpha val="40000"/>
                  </a:srgbClr>
                </a:outerShdw>
              </a:effectLst>
              <a:latin typeface="Century Gothic" panose="020B0502020202020204" pitchFamily="34" charset="0"/>
            </a:endParaRPr>
          </a:p>
        </p:txBody>
      </p:sp>
      <p:sp>
        <p:nvSpPr>
          <p:cNvPr id="15" name="Rectangle 14"/>
          <p:cNvSpPr/>
          <p:nvPr userDrawn="1"/>
        </p:nvSpPr>
        <p:spPr>
          <a:xfrm>
            <a:off x="8590800" y="6381328"/>
            <a:ext cx="539552" cy="360041"/>
          </a:xfrm>
          <a:prstGeom prst="rect">
            <a:avLst/>
          </a:prstGeom>
          <a:solidFill>
            <a:srgbClr val="0083E6"/>
          </a:solidFill>
          <a:ln>
            <a:solidFill>
              <a:srgbClr val="008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Picture 4"/>
          <p:cNvPicPr>
            <a:picLocks noChangeAspect="1"/>
          </p:cNvPicPr>
          <p:nvPr userDrawn="1"/>
        </p:nvPicPr>
        <p:blipFill>
          <a:blip r:embed="rId14"/>
          <a:stretch>
            <a:fillRect/>
          </a:stretch>
        </p:blipFill>
        <p:spPr>
          <a:xfrm>
            <a:off x="35496" y="6055674"/>
            <a:ext cx="8543575" cy="8086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D26DF-4310-4DBD-8A3A-85ACA0803716}" type="datetimeFigureOut">
              <a:rPr lang="el-GR" smtClean="0"/>
              <a:t>11/6/2019</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AD982-C6B9-40B1-8105-BA9F1CB987EB}" type="slidenum">
              <a:rPr lang="el-GR" smtClean="0"/>
              <a:t>‹#›</a:t>
            </a:fld>
            <a:endParaRPr lang="el-GR"/>
          </a:p>
        </p:txBody>
      </p:sp>
    </p:spTree>
    <p:extLst>
      <p:ext uri="{BB962C8B-B14F-4D97-AF65-F5344CB8AC3E}">
        <p14:creationId xmlns:p14="http://schemas.microsoft.com/office/powerpoint/2010/main" val="2260994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0D449-2D61-43DF-B830-652935B03BC9}" type="slidenum">
              <a:rPr lang="el-GR" smtClean="0"/>
              <a:t>‹#›</a:t>
            </a:fld>
            <a:endParaRPr lang="el-GR"/>
          </a:p>
        </p:txBody>
      </p:sp>
    </p:spTree>
    <p:extLst>
      <p:ext uri="{BB962C8B-B14F-4D97-AF65-F5344CB8AC3E}">
        <p14:creationId xmlns:p14="http://schemas.microsoft.com/office/powerpoint/2010/main" val="254014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regional_policy/sources/docoffic/official/reports/cohesion7/7cr_el.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a:extLst/>
          </p:cNvPr>
          <p:cNvSpPr txBox="1">
            <a:spLocks/>
          </p:cNvSpPr>
          <p:nvPr/>
        </p:nvSpPr>
        <p:spPr bwMode="auto">
          <a:xfrm>
            <a:off x="2843808" y="1844824"/>
            <a:ext cx="6264696" cy="2448272"/>
          </a:xfrm>
          <a:prstGeom prst="rect">
            <a:avLst/>
          </a:prstGeom>
          <a:noFill/>
          <a:ln w="9525">
            <a:noFill/>
            <a:miter lim="800000"/>
            <a:headEnd/>
            <a:tailEnd/>
          </a:ln>
        </p:spPr>
        <p:txBody>
          <a:bodyPr/>
          <a:lstStyle/>
          <a:p>
            <a:pPr algn="ctr">
              <a:lnSpc>
                <a:spcPct val="90000"/>
              </a:lnSpc>
              <a:defRPr/>
            </a:pPr>
            <a:r>
              <a:rPr lang="el-GR" sz="3400" b="1" dirty="0" smtClean="0">
                <a:solidFill>
                  <a:srgbClr val="0070C0"/>
                </a:solidFill>
                <a:latin typeface="Century Gothic" panose="020B0502020202020204" pitchFamily="34" charset="0"/>
                <a:ea typeface="+mj-ea"/>
                <a:cs typeface="+mj-cs"/>
              </a:rPr>
              <a:t>ΠΙΛΟΤΙΚΗ ΔΡΑΣΗ </a:t>
            </a:r>
          </a:p>
          <a:p>
            <a:pPr>
              <a:lnSpc>
                <a:spcPct val="70000"/>
              </a:lnSpc>
              <a:spcBef>
                <a:spcPts val="0"/>
              </a:spcBef>
            </a:pPr>
            <a:endParaRPr lang="el-GR" sz="2800" b="1" dirty="0" smtClean="0">
              <a:solidFill>
                <a:schemeClr val="accent6">
                  <a:lumMod val="50000"/>
                </a:schemeClr>
              </a:solidFill>
              <a:latin typeface="Century Gothic" panose="020B0502020202020204" pitchFamily="34" charset="0"/>
            </a:endParaRPr>
          </a:p>
          <a:p>
            <a:pPr algn="ctr">
              <a:lnSpc>
                <a:spcPct val="150000"/>
              </a:lnSpc>
              <a:spcBef>
                <a:spcPts val="0"/>
              </a:spcBef>
            </a:pPr>
            <a:r>
              <a:rPr lang="en-US" sz="2600" b="1" dirty="0" smtClean="0">
                <a:solidFill>
                  <a:schemeClr val="accent6">
                    <a:lumMod val="50000"/>
                  </a:schemeClr>
                </a:solidFill>
                <a:latin typeface="Century Gothic" panose="020B0502020202020204" pitchFamily="34" charset="0"/>
              </a:rPr>
              <a:t>“</a:t>
            </a:r>
            <a:r>
              <a:rPr lang="el-GR" sz="2600" b="1" dirty="0" smtClean="0">
                <a:solidFill>
                  <a:schemeClr val="accent6">
                    <a:lumMod val="50000"/>
                  </a:schemeClr>
                </a:solidFill>
                <a:latin typeface="Century Gothic" panose="020B0502020202020204" pitchFamily="34" charset="0"/>
              </a:rPr>
              <a:t>Ενίσχυση της Διοικητικής Ικανότητας της ΕΥΔ/ΕΠ-ΥΜΕΠΕΡΑΑ ενόψει της Π.Π. 2021-2027</a:t>
            </a:r>
            <a:r>
              <a:rPr lang="en-US" sz="2600" b="1" dirty="0" smtClean="0">
                <a:solidFill>
                  <a:schemeClr val="accent6">
                    <a:lumMod val="50000"/>
                  </a:schemeClr>
                </a:solidFill>
                <a:latin typeface="Century Gothic" panose="020B0502020202020204" pitchFamily="34" charset="0"/>
              </a:rPr>
              <a:t>”</a:t>
            </a:r>
            <a:r>
              <a:rPr lang="en-US" sz="2600" b="1" i="1" dirty="0">
                <a:solidFill>
                  <a:srgbClr val="0070C0"/>
                </a:solidFill>
                <a:latin typeface="Century Gothic" panose="020B0502020202020204" pitchFamily="34" charset="0"/>
                <a:ea typeface="+mj-ea"/>
                <a:cs typeface="+mj-cs"/>
              </a:rPr>
              <a:t/>
            </a:r>
            <a:br>
              <a:rPr lang="en-US" sz="2600" b="1" i="1" dirty="0">
                <a:solidFill>
                  <a:srgbClr val="0070C0"/>
                </a:solidFill>
                <a:latin typeface="Century Gothic" panose="020B0502020202020204" pitchFamily="34" charset="0"/>
                <a:ea typeface="+mj-ea"/>
                <a:cs typeface="+mj-cs"/>
              </a:rPr>
            </a:br>
            <a:r>
              <a:rPr lang="en-US" sz="1600" b="1" i="1" dirty="0">
                <a:solidFill>
                  <a:srgbClr val="0070C0"/>
                </a:solidFill>
                <a:latin typeface="Century Gothic" panose="020B0502020202020204" pitchFamily="34" charset="0"/>
                <a:ea typeface="+mj-ea"/>
                <a:cs typeface="+mj-cs"/>
              </a:rPr>
              <a:t/>
            </a:r>
            <a:br>
              <a:rPr lang="en-US" sz="1600" b="1" i="1" dirty="0">
                <a:solidFill>
                  <a:srgbClr val="0070C0"/>
                </a:solidFill>
                <a:latin typeface="Century Gothic" panose="020B0502020202020204" pitchFamily="34" charset="0"/>
                <a:ea typeface="+mj-ea"/>
                <a:cs typeface="+mj-cs"/>
              </a:rPr>
            </a:br>
            <a:r>
              <a:rPr lang="en-US" sz="1600" b="1" i="1" dirty="0">
                <a:solidFill>
                  <a:srgbClr val="0070C0"/>
                </a:solidFill>
                <a:latin typeface="Century Gothic" panose="020B0502020202020204" pitchFamily="34" charset="0"/>
                <a:ea typeface="+mj-ea"/>
                <a:cs typeface="+mj-cs"/>
              </a:rPr>
              <a:t/>
            </a:r>
            <a:br>
              <a:rPr lang="en-US" sz="1600" b="1" i="1" dirty="0">
                <a:solidFill>
                  <a:srgbClr val="0070C0"/>
                </a:solidFill>
                <a:latin typeface="Century Gothic" panose="020B0502020202020204" pitchFamily="34" charset="0"/>
                <a:ea typeface="+mj-ea"/>
                <a:cs typeface="+mj-cs"/>
              </a:rPr>
            </a:br>
            <a:r>
              <a:rPr lang="en-US" sz="1600" b="1" i="1" dirty="0">
                <a:solidFill>
                  <a:srgbClr val="0070C0"/>
                </a:solidFill>
                <a:latin typeface="Century Gothic" panose="020B0502020202020204" pitchFamily="34" charset="0"/>
                <a:ea typeface="+mj-ea"/>
                <a:cs typeface="+mj-cs"/>
              </a:rPr>
              <a:t/>
            </a:r>
            <a:br>
              <a:rPr lang="en-US" sz="1600" b="1" i="1" dirty="0">
                <a:solidFill>
                  <a:srgbClr val="0070C0"/>
                </a:solidFill>
                <a:latin typeface="Century Gothic" panose="020B0502020202020204" pitchFamily="34" charset="0"/>
                <a:ea typeface="+mj-ea"/>
                <a:cs typeface="+mj-cs"/>
              </a:rPr>
            </a:br>
            <a:r>
              <a:rPr lang="en-US" sz="1600" b="1" i="1" dirty="0">
                <a:solidFill>
                  <a:srgbClr val="0070C0"/>
                </a:solidFill>
                <a:latin typeface="Century Gothic" panose="020B0502020202020204" pitchFamily="34" charset="0"/>
                <a:ea typeface="+mj-ea"/>
                <a:cs typeface="+mj-cs"/>
              </a:rPr>
              <a:t/>
            </a:r>
            <a:br>
              <a:rPr lang="en-US" sz="1600" b="1" i="1" dirty="0">
                <a:solidFill>
                  <a:srgbClr val="0070C0"/>
                </a:solidFill>
                <a:latin typeface="Century Gothic" panose="020B0502020202020204" pitchFamily="34" charset="0"/>
                <a:ea typeface="+mj-ea"/>
                <a:cs typeface="+mj-cs"/>
              </a:rPr>
            </a:br>
            <a:r>
              <a:rPr lang="en-US" sz="1600" b="1" i="1" dirty="0">
                <a:solidFill>
                  <a:srgbClr val="0070C0"/>
                </a:solidFill>
                <a:latin typeface="Century Gothic" panose="020B0502020202020204" pitchFamily="34" charset="0"/>
                <a:ea typeface="+mj-ea"/>
                <a:cs typeface="+mj-cs"/>
              </a:rPr>
              <a:t/>
            </a:r>
            <a:br>
              <a:rPr lang="en-US" sz="1600" b="1" i="1" dirty="0">
                <a:solidFill>
                  <a:srgbClr val="0070C0"/>
                </a:solidFill>
                <a:latin typeface="Century Gothic" panose="020B0502020202020204" pitchFamily="34" charset="0"/>
                <a:ea typeface="+mj-ea"/>
                <a:cs typeface="+mj-cs"/>
              </a:rPr>
            </a:br>
            <a:endParaRPr lang="el-GR" b="1" dirty="0">
              <a:solidFill>
                <a:srgbClr val="0070C0"/>
              </a:solidFill>
              <a:latin typeface="Century Gothic" panose="020B0502020202020204" pitchFamily="34" charset="0"/>
              <a:ea typeface="+mj-ea"/>
              <a:cs typeface="+mj-cs"/>
            </a:endParaRPr>
          </a:p>
        </p:txBody>
      </p:sp>
      <p:sp>
        <p:nvSpPr>
          <p:cNvPr id="4" name="Υπότιτλος 2"/>
          <p:cNvSpPr>
            <a:spLocks noGrp="1"/>
          </p:cNvSpPr>
          <p:nvPr>
            <p:ph type="subTitle" idx="1"/>
          </p:nvPr>
        </p:nvSpPr>
        <p:spPr>
          <a:xfrm>
            <a:off x="4067944" y="4811283"/>
            <a:ext cx="4714486" cy="1210005"/>
          </a:xfrm>
        </p:spPr>
        <p:txBody>
          <a:bodyPr>
            <a:noAutofit/>
          </a:bodyPr>
          <a:lstStyle/>
          <a:p>
            <a:pPr algn="r"/>
            <a:r>
              <a:rPr lang="el-GR" sz="2000" b="1" dirty="0" smtClean="0">
                <a:ln w="9525">
                  <a:solidFill>
                    <a:srgbClr val="002060"/>
                  </a:solidFill>
                  <a:prstDash val="solid"/>
                </a:ln>
                <a:solidFill>
                  <a:srgbClr val="0070C0"/>
                </a:solidFill>
                <a:effectLst>
                  <a:outerShdw blurRad="41275" dist="20320" dir="1800000" algn="tl" rotWithShape="0">
                    <a:srgbClr val="000000">
                      <a:alpha val="40000"/>
                    </a:srgbClr>
                  </a:outerShdw>
                </a:effectLst>
                <a:latin typeface="Century Gothic" panose="020B0502020202020204" pitchFamily="34" charset="0"/>
              </a:rPr>
              <a:t>Ραφτόπουλος Κωνσταντίνος</a:t>
            </a:r>
            <a:endParaRPr lang="en-US" sz="2000" b="1" dirty="0">
              <a:ln w="9525">
                <a:solidFill>
                  <a:srgbClr val="002060"/>
                </a:solidFill>
                <a:prstDash val="solid"/>
              </a:ln>
              <a:solidFill>
                <a:srgbClr val="0070C0"/>
              </a:solidFill>
              <a:effectLst>
                <a:outerShdw blurRad="41275" dist="20320" dir="1800000" algn="tl" rotWithShape="0">
                  <a:srgbClr val="000000">
                    <a:alpha val="40000"/>
                  </a:srgbClr>
                </a:outerShdw>
              </a:effectLst>
              <a:latin typeface="Century Gothic" panose="020B0502020202020204" pitchFamily="34" charset="0"/>
            </a:endParaRPr>
          </a:p>
          <a:p>
            <a:pPr algn="r"/>
            <a:r>
              <a:rPr lang="el-GR" sz="1600" b="1" dirty="0" smtClean="0">
                <a:ln w="9525">
                  <a:solidFill>
                    <a:srgbClr val="0070C0"/>
                  </a:solidFill>
                  <a:prstDash val="solid"/>
                </a:ln>
                <a:solidFill>
                  <a:srgbClr val="92D050"/>
                </a:solidFill>
                <a:effectLst>
                  <a:outerShdw blurRad="41275" dist="20320" dir="1800000" algn="tl" rotWithShape="0">
                    <a:srgbClr val="000000">
                      <a:alpha val="40000"/>
                    </a:srgbClr>
                  </a:outerShdw>
                </a:effectLst>
                <a:latin typeface="Century Gothic" panose="020B0502020202020204" pitchFamily="34" charset="0"/>
              </a:rPr>
              <a:t>Προϊστάμενος Μονάδας ΒΥΜ1</a:t>
            </a:r>
            <a:endParaRPr lang="en-US" sz="1600" b="1" dirty="0" smtClean="0">
              <a:ln w="9525">
                <a:solidFill>
                  <a:srgbClr val="0070C0"/>
                </a:solidFill>
                <a:prstDash val="solid"/>
              </a:ln>
              <a:solidFill>
                <a:srgbClr val="92D050"/>
              </a:solidFill>
              <a:effectLst>
                <a:outerShdw blurRad="41275" dist="20320" dir="1800000" algn="tl" rotWithShape="0">
                  <a:srgbClr val="000000">
                    <a:alpha val="40000"/>
                  </a:srgbClr>
                </a:outerShdw>
              </a:effectLst>
              <a:latin typeface="Century Gothic" panose="020B0502020202020204" pitchFamily="34" charset="0"/>
            </a:endParaRPr>
          </a:p>
          <a:p>
            <a:pPr algn="r"/>
            <a:r>
              <a:rPr lang="el-GR" sz="1600" b="1" dirty="0" smtClean="0">
                <a:ln w="9525">
                  <a:solidFill>
                    <a:srgbClr val="0070C0"/>
                  </a:solidFill>
                  <a:prstDash val="solid"/>
                </a:ln>
                <a:solidFill>
                  <a:srgbClr val="92D050"/>
                </a:solidFill>
                <a:effectLst>
                  <a:outerShdw blurRad="41275" dist="20320" dir="1800000" algn="tl" rotWithShape="0">
                    <a:srgbClr val="000000">
                      <a:alpha val="40000"/>
                    </a:srgbClr>
                  </a:outerShdw>
                </a:effectLst>
                <a:latin typeface="Century Gothic" panose="020B0502020202020204" pitchFamily="34" charset="0"/>
              </a:rPr>
              <a:t>Συντονιστής Ομάδας Έργου</a:t>
            </a:r>
            <a:endParaRPr lang="en-US" sz="1600" b="1" dirty="0">
              <a:ln w="9525">
                <a:solidFill>
                  <a:srgbClr val="0070C0"/>
                </a:solidFill>
                <a:prstDash val="solid"/>
              </a:ln>
              <a:solidFill>
                <a:srgbClr val="92D050"/>
              </a:solidFill>
              <a:effectLst>
                <a:outerShdw blurRad="41275" dist="20320" dir="1800000" algn="tl" rotWithShape="0">
                  <a:srgbClr val="000000">
                    <a:alpha val="40000"/>
                  </a:srgbClr>
                </a:outerShdw>
              </a:effectLst>
              <a:latin typeface="Century Gothic" panose="020B0502020202020204" pitchFamily="34" charset="0"/>
            </a:endParaRPr>
          </a:p>
          <a:p>
            <a:pPr algn="r"/>
            <a:endParaRPr lang="en-US" sz="2000" b="1" i="1" dirty="0" smtClean="0">
              <a:solidFill>
                <a:srgbClr val="0070C0"/>
              </a:solidFill>
              <a:latin typeface="Century Gothic" panose="020B0502020202020204" pitchFamily="34" charset="0"/>
            </a:endParaRPr>
          </a:p>
          <a:p>
            <a:pPr lvl="0" algn="r"/>
            <a:endParaRPr lang="en-US" sz="2000" b="1" i="1" dirty="0" smtClean="0">
              <a:solidFill>
                <a:srgbClr val="0070C0"/>
              </a:solidFill>
              <a:latin typeface="Century Gothic" panose="020B0502020202020204" pitchFamily="34" charset="0"/>
            </a:endParaRPr>
          </a:p>
          <a:p>
            <a:endParaRPr lang="el-GR" sz="2000" dirty="0">
              <a:latin typeface="Century Gothic" panose="020B0502020202020204" pitchFamily="34" charset="0"/>
            </a:endParaRPr>
          </a:p>
        </p:txBody>
      </p:sp>
    </p:spTree>
    <p:extLst>
      <p:ext uri="{BB962C8B-B14F-4D97-AF65-F5344CB8AC3E}">
        <p14:creationId xmlns:p14="http://schemas.microsoft.com/office/powerpoint/2010/main" val="295091820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050884"/>
            <a:ext cx="4878034" cy="2900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Εικόνα 1"/>
          <p:cNvPicPr>
            <a:picLocks noChangeAspect="1"/>
          </p:cNvPicPr>
          <p:nvPr/>
        </p:nvPicPr>
        <p:blipFill rotWithShape="1">
          <a:blip r:embed="rId4" cstate="print">
            <a:extLst>
              <a:ext uri="{28A0092B-C50C-407E-A947-70E740481C1C}">
                <a14:useLocalDpi xmlns:a14="http://schemas.microsoft.com/office/drawing/2010/main" val="0"/>
              </a:ext>
            </a:extLst>
          </a:blip>
          <a:srcRect r="10448"/>
          <a:stretch/>
        </p:blipFill>
        <p:spPr>
          <a:xfrm>
            <a:off x="3951470" y="3501008"/>
            <a:ext cx="4004906" cy="25106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Θέση περιεχομένου 2"/>
          <p:cNvSpPr>
            <a:spLocks noGrp="1"/>
          </p:cNvSpPr>
          <p:nvPr>
            <p:ph idx="1"/>
          </p:nvPr>
        </p:nvSpPr>
        <p:spPr>
          <a:xfrm>
            <a:off x="179512" y="1079063"/>
            <a:ext cx="8784976" cy="3528392"/>
          </a:xfrm>
        </p:spPr>
        <p:txBody>
          <a:bodyPr vert="horz" lIns="91440" tIns="45720" rIns="91440" bIns="45720" rtlCol="0">
            <a:noAutofit/>
          </a:bodyPr>
          <a:lstStyle/>
          <a:p>
            <a:pPr marL="0" indent="0" algn="ctr">
              <a:buNone/>
            </a:pPr>
            <a:r>
              <a:rPr lang="el-GR" sz="2600" b="1" dirty="0" smtClean="0">
                <a:solidFill>
                  <a:srgbClr val="004376"/>
                </a:solidFill>
                <a:latin typeface="Century Gothic" panose="020B0502020202020204" pitchFamily="34" charset="0"/>
              </a:rPr>
              <a:t>Συναντήσεις</a:t>
            </a:r>
            <a:r>
              <a:rPr lang="en-US" sz="2600" b="1" dirty="0" smtClean="0">
                <a:solidFill>
                  <a:srgbClr val="004376"/>
                </a:solidFill>
                <a:latin typeface="Century Gothic" panose="020B0502020202020204" pitchFamily="34" charset="0"/>
              </a:rPr>
              <a:t>, </a:t>
            </a:r>
            <a:r>
              <a:rPr lang="el-GR" sz="2600" b="1" dirty="0" smtClean="0">
                <a:solidFill>
                  <a:srgbClr val="004376"/>
                </a:solidFill>
                <a:latin typeface="Century Gothic" panose="020B0502020202020204" pitchFamily="34" charset="0"/>
              </a:rPr>
              <a:t>1</a:t>
            </a:r>
            <a:r>
              <a:rPr lang="el-GR" sz="2600" b="1" baseline="30000" dirty="0" smtClean="0">
                <a:solidFill>
                  <a:srgbClr val="004376"/>
                </a:solidFill>
                <a:latin typeface="Century Gothic" panose="020B0502020202020204" pitchFamily="34" charset="0"/>
              </a:rPr>
              <a:t>ο</a:t>
            </a:r>
            <a:r>
              <a:rPr lang="el-GR" sz="2600" b="1" dirty="0" smtClean="0">
                <a:solidFill>
                  <a:srgbClr val="004376"/>
                </a:solidFill>
                <a:latin typeface="Century Gothic" panose="020B0502020202020204" pitchFamily="34" charset="0"/>
              </a:rPr>
              <a:t> Εργαστήριο Αθήνας</a:t>
            </a:r>
            <a:r>
              <a:rPr lang="en-GB" sz="2600" b="1" dirty="0" smtClean="0">
                <a:solidFill>
                  <a:srgbClr val="004376"/>
                </a:solidFill>
                <a:latin typeface="Century Gothic" panose="020B0502020202020204" pitchFamily="34" charset="0"/>
              </a:rPr>
              <a:t> (15-17 </a:t>
            </a:r>
            <a:r>
              <a:rPr lang="el-GR" sz="2600" b="1" dirty="0" smtClean="0">
                <a:solidFill>
                  <a:srgbClr val="004376"/>
                </a:solidFill>
                <a:latin typeface="Century Gothic" panose="020B0502020202020204" pitchFamily="34" charset="0"/>
              </a:rPr>
              <a:t>Ιαν</a:t>
            </a:r>
            <a:r>
              <a:rPr lang="en-GB" sz="2600" b="1" dirty="0" smtClean="0">
                <a:solidFill>
                  <a:srgbClr val="004376"/>
                </a:solidFill>
                <a:latin typeface="Century Gothic" panose="020B0502020202020204" pitchFamily="34" charset="0"/>
              </a:rPr>
              <a:t> 2019)</a:t>
            </a:r>
          </a:p>
          <a:p>
            <a:pPr marL="0" indent="0" algn="r">
              <a:buNone/>
            </a:pPr>
            <a:endParaRPr lang="en-GB" sz="800" i="1" dirty="0" smtClean="0">
              <a:latin typeface="Century Gothic" panose="020B0502020202020204" pitchFamily="34" charset="0"/>
            </a:endParaRPr>
          </a:p>
          <a:p>
            <a:pPr marL="5746750" indent="0">
              <a:buNone/>
            </a:pPr>
            <a:endParaRPr lang="en-GB" sz="1100" i="1" dirty="0" smtClean="0">
              <a:latin typeface="Century Gothic" panose="020B0502020202020204" pitchFamily="34" charset="0"/>
            </a:endParaRPr>
          </a:p>
          <a:p>
            <a:pPr marL="5922963" indent="0">
              <a:buNone/>
            </a:pPr>
            <a:r>
              <a:rPr lang="en-GB" sz="1700" b="1" dirty="0" smtClean="0">
                <a:latin typeface="Century Gothic" panose="020B0502020202020204" pitchFamily="34" charset="0"/>
              </a:rPr>
              <a:t>~ </a:t>
            </a:r>
            <a:r>
              <a:rPr lang="en-GB" sz="1700" b="1" dirty="0">
                <a:latin typeface="Century Gothic" panose="020B0502020202020204" pitchFamily="34" charset="0"/>
              </a:rPr>
              <a:t>100 </a:t>
            </a:r>
            <a:r>
              <a:rPr lang="el-GR" sz="1700" b="1" dirty="0" smtClean="0">
                <a:latin typeface="Century Gothic" panose="020B0502020202020204" pitchFamily="34" charset="0"/>
              </a:rPr>
              <a:t>συμμετέχοντες </a:t>
            </a:r>
            <a:endParaRPr lang="en-GB" sz="1700" b="1" dirty="0">
              <a:latin typeface="Century Gothic" panose="020B0502020202020204" pitchFamily="34" charset="0"/>
            </a:endParaRPr>
          </a:p>
          <a:p>
            <a:pPr marL="5922963" indent="0">
              <a:buNone/>
            </a:pPr>
            <a:r>
              <a:rPr lang="en-GB" sz="1700" b="1" dirty="0">
                <a:latin typeface="Century Gothic" panose="020B0502020202020204" pitchFamily="34" charset="0"/>
              </a:rPr>
              <a:t>~ 40 </a:t>
            </a:r>
            <a:r>
              <a:rPr lang="el-GR" sz="1700" b="1" dirty="0" smtClean="0">
                <a:latin typeface="Century Gothic" panose="020B0502020202020204" pitchFamily="34" charset="0"/>
              </a:rPr>
              <a:t>εμπλεκόμενοι φορείς</a:t>
            </a:r>
            <a:endParaRPr lang="en-GB" sz="1700" b="1" dirty="0">
              <a:latin typeface="Century Gothic" panose="020B0502020202020204" pitchFamily="34" charset="0"/>
            </a:endParaRPr>
          </a:p>
          <a:p>
            <a:pPr marL="5922963" indent="0">
              <a:buNone/>
            </a:pPr>
            <a:r>
              <a:rPr lang="en-GB" sz="1700" b="1" dirty="0">
                <a:latin typeface="Century Gothic" panose="020B0502020202020204" pitchFamily="34" charset="0"/>
              </a:rPr>
              <a:t>~ 20% </a:t>
            </a:r>
            <a:r>
              <a:rPr lang="el-GR" sz="1700" b="1" dirty="0" smtClean="0">
                <a:latin typeface="Century Gothic" panose="020B0502020202020204" pitchFamily="34" charset="0"/>
              </a:rPr>
              <a:t>προσωπικού ΔΑ</a:t>
            </a:r>
            <a:endParaRPr lang="en-GB" sz="1700" b="1" dirty="0" smtClean="0">
              <a:latin typeface="Century Gothic" panose="020B0502020202020204" pitchFamily="34" charset="0"/>
            </a:endParaRPr>
          </a:p>
          <a:p>
            <a:pPr marL="0" indent="0" algn="r">
              <a:spcBef>
                <a:spcPts val="0"/>
              </a:spcBef>
              <a:buNone/>
            </a:pPr>
            <a:endParaRPr lang="en-GB" sz="600" i="1" dirty="0" smtClean="0">
              <a:latin typeface="Century Gothic" panose="020B0502020202020204" pitchFamily="34" charset="0"/>
            </a:endParaRPr>
          </a:p>
          <a:p>
            <a:pPr marL="5294313" indent="0" algn="ctr" defTabSz="866775">
              <a:spcBef>
                <a:spcPts val="0"/>
              </a:spcBef>
              <a:buNone/>
            </a:pPr>
            <a:r>
              <a:rPr lang="el-GR" sz="2000" b="1" dirty="0" smtClean="0">
                <a:solidFill>
                  <a:srgbClr val="00B050"/>
                </a:solidFill>
                <a:latin typeface="Century Gothic" panose="020B0502020202020204" pitchFamily="34" charset="0"/>
              </a:rPr>
              <a:t>ενεργή συμμετοχή</a:t>
            </a:r>
            <a:endParaRPr lang="en-GB" sz="2000" b="1" dirty="0">
              <a:solidFill>
                <a:srgbClr val="00B050"/>
              </a:solidFill>
              <a:latin typeface="Century Gothic" panose="020B0502020202020204" pitchFamily="34" charset="0"/>
            </a:endParaRPr>
          </a:p>
          <a:p>
            <a:pPr marL="0" indent="0" algn="ctr">
              <a:buNone/>
            </a:pPr>
            <a:endParaRPr lang="en-GB" b="1" i="1" dirty="0" smtClean="0"/>
          </a:p>
          <a:p>
            <a:pPr marL="0" indent="0" algn="ctr">
              <a:buNone/>
            </a:pPr>
            <a:endParaRPr lang="en-GB" b="1" i="1" dirty="0"/>
          </a:p>
          <a:p>
            <a:pPr marL="0" indent="0" algn="ctr">
              <a:buNone/>
            </a:pPr>
            <a:endParaRPr lang="en-GB" b="1" i="1" dirty="0" smtClean="0"/>
          </a:p>
          <a:p>
            <a:pPr marL="0" indent="0" algn="ctr">
              <a:buNone/>
            </a:pPr>
            <a:endParaRPr lang="en-GB" b="1" i="1" dirty="0" smtClean="0"/>
          </a:p>
          <a:p>
            <a:pPr marL="0" indent="0" algn="ctr">
              <a:buNone/>
            </a:pPr>
            <a:endParaRPr lang="en-GB" b="1" i="1" dirty="0" smtClean="0"/>
          </a:p>
          <a:p>
            <a:pPr marL="0" indent="0" algn="ctr">
              <a:buNone/>
            </a:pPr>
            <a:endParaRPr lang="en-GB" b="1" i="1" dirty="0" smtClean="0"/>
          </a:p>
        </p:txBody>
      </p:sp>
      <p:sp>
        <p:nvSpPr>
          <p:cNvPr id="7" name="Slide Number Placeholder 5"/>
          <p:cNvSpPr>
            <a:spLocks noGrp="1"/>
          </p:cNvSpPr>
          <p:nvPr>
            <p:ph type="sldNum" sz="quarter" idx="12"/>
          </p:nvPr>
        </p:nvSpPr>
        <p:spPr>
          <a:xfrm>
            <a:off x="8600175" y="6453336"/>
            <a:ext cx="566403" cy="288032"/>
          </a:xfrm>
        </p:spPr>
        <p:txBody>
          <a:bodyPr/>
          <a:lstStyle/>
          <a:p>
            <a:r>
              <a:rPr lang="el-GR" sz="1000" b="1" dirty="0" smtClean="0">
                <a:solidFill>
                  <a:schemeClr val="bg1"/>
                </a:solidFill>
                <a:latin typeface="Arial Black" panose="020B0A04020102020204" pitchFamily="34" charset="0"/>
              </a:rPr>
              <a:t>10/26</a:t>
            </a:r>
            <a:endParaRPr lang="el-GR" sz="1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372862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052736"/>
            <a:ext cx="8784976" cy="5230257"/>
          </a:xfrm>
        </p:spPr>
        <p:txBody>
          <a:bodyPr vert="horz" lIns="91440" tIns="45720" rIns="91440" bIns="45720" rtlCol="0">
            <a:noAutofit/>
          </a:bodyPr>
          <a:lstStyle/>
          <a:p>
            <a:pPr marL="0" indent="0" algn="ctr">
              <a:buNone/>
            </a:pPr>
            <a:r>
              <a:rPr lang="el-GR" sz="2600" b="1" dirty="0" smtClean="0">
                <a:solidFill>
                  <a:srgbClr val="004376"/>
                </a:solidFill>
                <a:latin typeface="Century Gothic" panose="020B0502020202020204" pitchFamily="34" charset="0"/>
              </a:rPr>
              <a:t>2</a:t>
            </a:r>
            <a:r>
              <a:rPr lang="el-GR" sz="2600" b="1" baseline="30000" dirty="0" smtClean="0">
                <a:solidFill>
                  <a:srgbClr val="004376"/>
                </a:solidFill>
                <a:latin typeface="Century Gothic" panose="020B0502020202020204" pitchFamily="34" charset="0"/>
              </a:rPr>
              <a:t>ο</a:t>
            </a:r>
            <a:r>
              <a:rPr lang="el-GR" sz="2600" b="1" dirty="0" smtClean="0">
                <a:solidFill>
                  <a:srgbClr val="004376"/>
                </a:solidFill>
                <a:latin typeface="Century Gothic" panose="020B0502020202020204" pitchFamily="34" charset="0"/>
              </a:rPr>
              <a:t> Εργαστήριο Αθήνας</a:t>
            </a:r>
            <a:r>
              <a:rPr lang="en-GB" sz="2600" b="1" dirty="0" smtClean="0">
                <a:solidFill>
                  <a:srgbClr val="004376"/>
                </a:solidFill>
                <a:latin typeface="Century Gothic" panose="020B0502020202020204" pitchFamily="34" charset="0"/>
              </a:rPr>
              <a:t> (</a:t>
            </a:r>
            <a:r>
              <a:rPr lang="el-GR" sz="2600" b="1" dirty="0">
                <a:solidFill>
                  <a:srgbClr val="004376"/>
                </a:solidFill>
                <a:latin typeface="Century Gothic" panose="020B0502020202020204" pitchFamily="34" charset="0"/>
              </a:rPr>
              <a:t>06</a:t>
            </a:r>
            <a:r>
              <a:rPr lang="en-GB" sz="2600" b="1" dirty="0">
                <a:solidFill>
                  <a:srgbClr val="004376"/>
                </a:solidFill>
                <a:latin typeface="Century Gothic" panose="020B0502020202020204" pitchFamily="34" charset="0"/>
              </a:rPr>
              <a:t> </a:t>
            </a:r>
            <a:r>
              <a:rPr lang="el-GR" sz="2600" b="1" dirty="0">
                <a:solidFill>
                  <a:srgbClr val="004376"/>
                </a:solidFill>
                <a:latin typeface="Century Gothic" panose="020B0502020202020204" pitchFamily="34" charset="0"/>
              </a:rPr>
              <a:t>Ιουν</a:t>
            </a:r>
            <a:r>
              <a:rPr lang="en-GB" sz="2600" b="1" dirty="0">
                <a:solidFill>
                  <a:srgbClr val="004376"/>
                </a:solidFill>
                <a:latin typeface="Century Gothic" panose="020B0502020202020204" pitchFamily="34" charset="0"/>
              </a:rPr>
              <a:t> 2019</a:t>
            </a:r>
            <a:r>
              <a:rPr lang="en-GB" sz="2600" b="1" dirty="0" smtClean="0">
                <a:solidFill>
                  <a:srgbClr val="004376"/>
                </a:solidFill>
                <a:latin typeface="Century Gothic" panose="020B0502020202020204" pitchFamily="34" charset="0"/>
              </a:rPr>
              <a:t>)</a:t>
            </a:r>
          </a:p>
          <a:p>
            <a:pPr marL="0" indent="0" algn="r">
              <a:buNone/>
            </a:pPr>
            <a:endParaRPr lang="en-GB" sz="800" i="1" dirty="0" smtClean="0">
              <a:latin typeface="Century Gothic" panose="020B0502020202020204" pitchFamily="34" charset="0"/>
            </a:endParaRPr>
          </a:p>
          <a:p>
            <a:pPr marL="5746750" indent="0">
              <a:buNone/>
            </a:pPr>
            <a:endParaRPr lang="en-GB" sz="1100" i="1" dirty="0" smtClean="0">
              <a:latin typeface="Century Gothic" panose="020B0502020202020204" pitchFamily="34" charset="0"/>
            </a:endParaRPr>
          </a:p>
          <a:p>
            <a:pPr marL="5922963" indent="0">
              <a:buNone/>
            </a:pPr>
            <a:r>
              <a:rPr lang="en-GB" sz="1700" b="1" dirty="0" smtClean="0">
                <a:latin typeface="Century Gothic" panose="020B0502020202020204" pitchFamily="34" charset="0"/>
              </a:rPr>
              <a:t>~ </a:t>
            </a:r>
            <a:r>
              <a:rPr lang="en-GB" sz="1700" b="1" dirty="0">
                <a:latin typeface="Century Gothic" panose="020B0502020202020204" pitchFamily="34" charset="0"/>
              </a:rPr>
              <a:t>50 </a:t>
            </a:r>
            <a:r>
              <a:rPr lang="el-GR" sz="1700" b="1" dirty="0">
                <a:latin typeface="Century Gothic" panose="020B0502020202020204" pitchFamily="34" charset="0"/>
              </a:rPr>
              <a:t>συμμετέχοντες </a:t>
            </a:r>
            <a:endParaRPr lang="en-GB" sz="1700" b="1" dirty="0">
              <a:latin typeface="Century Gothic" panose="020B0502020202020204" pitchFamily="34" charset="0"/>
            </a:endParaRPr>
          </a:p>
          <a:p>
            <a:pPr marL="5922963" indent="0">
              <a:buNone/>
            </a:pPr>
            <a:r>
              <a:rPr lang="en-GB" sz="1700" b="1" dirty="0">
                <a:latin typeface="Century Gothic" panose="020B0502020202020204" pitchFamily="34" charset="0"/>
              </a:rPr>
              <a:t>~ 6 </a:t>
            </a:r>
            <a:r>
              <a:rPr lang="el-GR" sz="1700" b="1" dirty="0">
                <a:latin typeface="Century Gothic" panose="020B0502020202020204" pitchFamily="34" charset="0"/>
              </a:rPr>
              <a:t>εμπλεκόμενοι </a:t>
            </a:r>
            <a:r>
              <a:rPr lang="el-GR" sz="1700" b="1" dirty="0" smtClean="0">
                <a:latin typeface="Century Gothic" panose="020B0502020202020204" pitchFamily="34" charset="0"/>
              </a:rPr>
              <a:t>φορείς</a:t>
            </a:r>
            <a:endParaRPr lang="en-US" sz="1700" b="1" dirty="0" smtClean="0">
              <a:latin typeface="Century Gothic" panose="020B0502020202020204" pitchFamily="34" charset="0"/>
            </a:endParaRPr>
          </a:p>
          <a:p>
            <a:pPr marL="5922963" indent="0">
              <a:buNone/>
            </a:pPr>
            <a:r>
              <a:rPr lang="en-GB" sz="1700" b="1" dirty="0" smtClean="0">
                <a:latin typeface="Century Gothic" panose="020B0502020202020204" pitchFamily="34" charset="0"/>
              </a:rPr>
              <a:t>~ 15% </a:t>
            </a:r>
            <a:r>
              <a:rPr lang="el-GR" sz="1700" b="1" dirty="0" smtClean="0">
                <a:latin typeface="Century Gothic" panose="020B0502020202020204" pitchFamily="34" charset="0"/>
              </a:rPr>
              <a:t>προσωπικού </a:t>
            </a:r>
            <a:r>
              <a:rPr lang="el-GR" sz="1700" b="1" dirty="0">
                <a:latin typeface="Century Gothic" panose="020B0502020202020204" pitchFamily="34" charset="0"/>
              </a:rPr>
              <a:t>ΔΑ</a:t>
            </a:r>
            <a:endParaRPr lang="en-GB" sz="1700" b="1" dirty="0">
              <a:latin typeface="Century Gothic" panose="020B0502020202020204" pitchFamily="34" charset="0"/>
            </a:endParaRPr>
          </a:p>
          <a:p>
            <a:pPr marL="0" indent="0" algn="r">
              <a:spcBef>
                <a:spcPts val="0"/>
              </a:spcBef>
              <a:buNone/>
            </a:pPr>
            <a:endParaRPr lang="en-GB" sz="600" i="1" dirty="0" smtClean="0">
              <a:latin typeface="Century Gothic" panose="020B0502020202020204" pitchFamily="34" charset="0"/>
            </a:endParaRPr>
          </a:p>
          <a:p>
            <a:pPr marL="5294313" indent="0" algn="ctr" defTabSz="866775">
              <a:spcBef>
                <a:spcPts val="0"/>
              </a:spcBef>
              <a:buNone/>
            </a:pPr>
            <a:r>
              <a:rPr lang="el-GR" sz="2000" b="1" dirty="0" smtClean="0">
                <a:solidFill>
                  <a:srgbClr val="00B050"/>
                </a:solidFill>
                <a:latin typeface="Century Gothic" panose="020B0502020202020204" pitchFamily="34" charset="0"/>
              </a:rPr>
              <a:t>ενεργή συμμετοχή</a:t>
            </a:r>
            <a:endParaRPr lang="el-GR" sz="2000" b="1" i="1" dirty="0" smtClean="0">
              <a:solidFill>
                <a:srgbClr val="FF0000"/>
              </a:solidFill>
            </a:endParaRPr>
          </a:p>
          <a:p>
            <a:pPr marL="0" indent="0" algn="ctr">
              <a:buNone/>
            </a:pPr>
            <a:endParaRPr lang="el-GR" b="1" i="1" dirty="0">
              <a:solidFill>
                <a:srgbClr val="FF0000"/>
              </a:solidFill>
            </a:endParaRPr>
          </a:p>
          <a:p>
            <a:pPr marL="0" indent="0" algn="ctr">
              <a:buNone/>
            </a:pPr>
            <a:endParaRPr lang="el-GR" b="1" i="1" dirty="0" smtClean="0">
              <a:solidFill>
                <a:srgbClr val="FF0000"/>
              </a:solidFill>
            </a:endParaRPr>
          </a:p>
          <a:p>
            <a:pPr marL="0" indent="0" algn="ctr">
              <a:buNone/>
            </a:pPr>
            <a:endParaRPr lang="en-GB" b="1" i="1" dirty="0"/>
          </a:p>
          <a:p>
            <a:pPr marL="0" indent="0" algn="ctr">
              <a:buNone/>
            </a:pPr>
            <a:endParaRPr lang="en-GB" b="1" i="1" dirty="0" smtClean="0"/>
          </a:p>
          <a:p>
            <a:pPr marL="0" indent="0" algn="ctr">
              <a:buNone/>
            </a:pPr>
            <a:endParaRPr lang="en-GB" b="1" i="1" dirty="0" smtClean="0"/>
          </a:p>
          <a:p>
            <a:pPr marL="0" indent="0" algn="ctr">
              <a:buNone/>
            </a:pPr>
            <a:endParaRPr lang="en-GB" b="1" i="1" dirty="0" smtClean="0"/>
          </a:p>
          <a:p>
            <a:pPr marL="0" indent="0" algn="ctr">
              <a:buNone/>
            </a:pPr>
            <a:endParaRPr lang="en-GB" b="1" i="1" dirty="0" smtClean="0"/>
          </a:p>
        </p:txBody>
      </p:sp>
      <p:sp>
        <p:nvSpPr>
          <p:cNvPr id="7" name="Slide Number Placeholder 5"/>
          <p:cNvSpPr>
            <a:spLocks noGrp="1"/>
          </p:cNvSpPr>
          <p:nvPr>
            <p:ph type="sldNum" sz="quarter" idx="12"/>
          </p:nvPr>
        </p:nvSpPr>
        <p:spPr>
          <a:xfrm>
            <a:off x="8600175" y="6426484"/>
            <a:ext cx="566403" cy="288032"/>
          </a:xfrm>
        </p:spPr>
        <p:txBody>
          <a:bodyPr/>
          <a:lstStyle/>
          <a:p>
            <a:r>
              <a:rPr lang="el-GR" sz="1000" b="1" dirty="0" smtClean="0">
                <a:solidFill>
                  <a:schemeClr val="bg1"/>
                </a:solidFill>
                <a:latin typeface="Arial Black" panose="020B0A04020102020204" pitchFamily="34" charset="0"/>
              </a:rPr>
              <a:t>11/26</a:t>
            </a:r>
            <a:endParaRPr lang="el-GR" sz="1000" b="1" dirty="0">
              <a:solidFill>
                <a:schemeClr val="bg1"/>
              </a:solidFill>
              <a:latin typeface="Arial Black" panose="020B0A040201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00808"/>
            <a:ext cx="4723179" cy="354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9401" y="3602076"/>
            <a:ext cx="1940871" cy="25878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3068960"/>
            <a:ext cx="1800647" cy="2400862"/>
          </a:xfrm>
          <a:prstGeom prst="rect">
            <a:avLst/>
          </a:prstGeom>
          <a:noFill/>
          <a:ln w="158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7" y="3706546"/>
            <a:ext cx="1800647" cy="2400863"/>
          </a:xfrm>
          <a:prstGeom prst="rect">
            <a:avLst/>
          </a:prstGeom>
          <a:noFill/>
          <a:ln w="158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281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2060848"/>
            <a:ext cx="8856984" cy="3491955"/>
          </a:xfrm>
        </p:spPr>
        <p:txBody>
          <a:bodyPr vert="horz" lIns="91440" tIns="45720" rIns="91440" bIns="45720" rtlCol="0">
            <a:noAutofit/>
          </a:bodyPr>
          <a:lstStyle/>
          <a:p>
            <a:pPr marL="0" indent="0">
              <a:spcBef>
                <a:spcPts val="0"/>
              </a:spcBef>
              <a:spcAft>
                <a:spcPts val="600"/>
              </a:spcAft>
              <a:buNone/>
            </a:pPr>
            <a:r>
              <a:rPr lang="en-US" sz="1800" b="1" dirty="0" smtClean="0">
                <a:latin typeface="Century Gothic" panose="020B0502020202020204" pitchFamily="34" charset="0"/>
              </a:rPr>
              <a:t>29.03.2019: </a:t>
            </a:r>
            <a:r>
              <a:rPr lang="el-GR" sz="1800" b="1" dirty="0" smtClean="0">
                <a:latin typeface="Century Gothic" panose="020B0502020202020204" pitchFamily="34" charset="0"/>
              </a:rPr>
              <a:t>Αρχική έκδοση </a:t>
            </a:r>
            <a:r>
              <a:rPr lang="en-US" sz="1800" b="1" dirty="0" smtClean="0">
                <a:latin typeface="Century Gothic" panose="020B0502020202020204" pitchFamily="34" charset="0"/>
              </a:rPr>
              <a:t>– </a:t>
            </a:r>
            <a:r>
              <a:rPr lang="el-GR" sz="1800" b="1" dirty="0" smtClean="0">
                <a:latin typeface="Century Gothic" panose="020B0502020202020204" pitchFamily="34" charset="0"/>
              </a:rPr>
              <a:t>ΟΟΣΑ</a:t>
            </a:r>
            <a:r>
              <a:rPr lang="en-US" sz="1800" b="1" dirty="0" smtClean="0">
                <a:latin typeface="Century Gothic" panose="020B0502020202020204" pitchFamily="34" charset="0"/>
              </a:rPr>
              <a:t>, </a:t>
            </a:r>
            <a:r>
              <a:rPr lang="en-US" sz="1800" b="1" dirty="0">
                <a:latin typeface="Century Gothic" panose="020B0502020202020204" pitchFamily="34" charset="0"/>
              </a:rPr>
              <a:t>34 </a:t>
            </a:r>
            <a:r>
              <a:rPr lang="el-GR" sz="1800" b="1" dirty="0" smtClean="0">
                <a:latin typeface="Century Gothic" panose="020B0502020202020204" pitchFamily="34" charset="0"/>
              </a:rPr>
              <a:t>Δράσεις</a:t>
            </a:r>
            <a:endParaRPr lang="en-US" sz="1800" b="1" dirty="0">
              <a:latin typeface="Century Gothic" panose="020B0502020202020204" pitchFamily="34" charset="0"/>
            </a:endParaRPr>
          </a:p>
          <a:p>
            <a:pPr marL="0" indent="0">
              <a:spcBef>
                <a:spcPts val="0"/>
              </a:spcBef>
              <a:spcAft>
                <a:spcPts val="600"/>
              </a:spcAft>
              <a:buNone/>
            </a:pPr>
            <a:endParaRPr lang="en-US" sz="1800" b="1" dirty="0" smtClean="0">
              <a:latin typeface="Century Gothic" panose="020B0502020202020204" pitchFamily="34" charset="0"/>
            </a:endParaRPr>
          </a:p>
          <a:p>
            <a:pPr marL="400050" lvl="1" indent="0">
              <a:spcBef>
                <a:spcPts val="0"/>
              </a:spcBef>
              <a:spcAft>
                <a:spcPts val="600"/>
              </a:spcAft>
              <a:buNone/>
            </a:pPr>
            <a:r>
              <a:rPr lang="en-US" sz="1800" b="1" dirty="0" smtClean="0">
                <a:latin typeface="Century Gothic" panose="020B0502020202020204" pitchFamily="34" charset="0"/>
              </a:rPr>
              <a:t>22.05.2019: </a:t>
            </a:r>
            <a:r>
              <a:rPr lang="el-GR" sz="1800" b="1" dirty="0" smtClean="0">
                <a:latin typeface="Century Gothic" panose="020B0502020202020204" pitchFamily="34" charset="0"/>
              </a:rPr>
              <a:t>Αναθεωρημένη έκδοση</a:t>
            </a:r>
            <a:r>
              <a:rPr lang="en-US" sz="1800" b="1" dirty="0" smtClean="0">
                <a:latin typeface="Century Gothic" panose="020B0502020202020204" pitchFamily="34" charset="0"/>
              </a:rPr>
              <a:t> 1 – GR, 14 </a:t>
            </a:r>
            <a:r>
              <a:rPr lang="el-GR" sz="1800" b="1" dirty="0">
                <a:latin typeface="Century Gothic" panose="020B0502020202020204" pitchFamily="34" charset="0"/>
              </a:rPr>
              <a:t>Δράσεις</a:t>
            </a:r>
            <a:endParaRPr lang="en-US" sz="1800" b="1" dirty="0">
              <a:latin typeface="Century Gothic" panose="020B0502020202020204" pitchFamily="34" charset="0"/>
            </a:endParaRPr>
          </a:p>
          <a:p>
            <a:pPr marL="0" indent="0">
              <a:spcBef>
                <a:spcPts val="0"/>
              </a:spcBef>
              <a:spcAft>
                <a:spcPts val="600"/>
              </a:spcAft>
              <a:buNone/>
            </a:pPr>
            <a:endParaRPr lang="en-US" sz="1800" b="1" dirty="0">
              <a:latin typeface="Century Gothic" panose="020B0502020202020204" pitchFamily="34" charset="0"/>
            </a:endParaRPr>
          </a:p>
          <a:p>
            <a:pPr marL="0" indent="0">
              <a:spcBef>
                <a:spcPts val="0"/>
              </a:spcBef>
              <a:spcAft>
                <a:spcPts val="600"/>
              </a:spcAft>
              <a:buNone/>
            </a:pPr>
            <a:r>
              <a:rPr lang="en-US" sz="1800" b="1" dirty="0" smtClean="0">
                <a:latin typeface="Century Gothic" panose="020B0502020202020204" pitchFamily="34" charset="0"/>
              </a:rPr>
              <a:t>	30.05.2019: </a:t>
            </a:r>
            <a:r>
              <a:rPr lang="el-GR" sz="1800" b="1" dirty="0">
                <a:latin typeface="Century Gothic" panose="020B0502020202020204" pitchFamily="34" charset="0"/>
              </a:rPr>
              <a:t>Αναθεωρημένη έκδοση</a:t>
            </a:r>
            <a:r>
              <a:rPr lang="en-US" sz="1800" b="1" dirty="0">
                <a:latin typeface="Century Gothic" panose="020B0502020202020204" pitchFamily="34" charset="0"/>
              </a:rPr>
              <a:t> 2 </a:t>
            </a:r>
            <a:r>
              <a:rPr lang="en-US" sz="1800" b="1" dirty="0" smtClean="0">
                <a:latin typeface="Century Gothic" panose="020B0502020202020204" pitchFamily="34" charset="0"/>
              </a:rPr>
              <a:t>– </a:t>
            </a:r>
            <a:r>
              <a:rPr lang="el-GR" sz="1800" b="1" dirty="0">
                <a:latin typeface="Century Gothic" panose="020B0502020202020204" pitchFamily="34" charset="0"/>
              </a:rPr>
              <a:t>ΟΟΣΑ</a:t>
            </a:r>
            <a:r>
              <a:rPr lang="en-US" sz="1800" b="1" dirty="0" smtClean="0">
                <a:latin typeface="Century Gothic" panose="020B0502020202020204" pitchFamily="34" charset="0"/>
              </a:rPr>
              <a:t>, 24 </a:t>
            </a:r>
            <a:r>
              <a:rPr lang="el-GR" sz="1800" b="1" dirty="0">
                <a:latin typeface="Century Gothic" panose="020B0502020202020204" pitchFamily="34" charset="0"/>
              </a:rPr>
              <a:t>Δράσεις</a:t>
            </a:r>
            <a:endParaRPr lang="en-US" sz="1800" b="1" dirty="0">
              <a:latin typeface="Century Gothic" panose="020B0502020202020204" pitchFamily="34" charset="0"/>
            </a:endParaRPr>
          </a:p>
          <a:p>
            <a:pPr marL="0" indent="0">
              <a:spcBef>
                <a:spcPts val="0"/>
              </a:spcBef>
              <a:spcAft>
                <a:spcPts val="600"/>
              </a:spcAft>
              <a:buNone/>
            </a:pPr>
            <a:endParaRPr lang="en-US" sz="1800" b="1" dirty="0">
              <a:latin typeface="Century Gothic" panose="020B0502020202020204" pitchFamily="34" charset="0"/>
            </a:endParaRPr>
          </a:p>
          <a:p>
            <a:pPr marL="0" indent="0">
              <a:spcBef>
                <a:spcPts val="0"/>
              </a:spcBef>
              <a:spcAft>
                <a:spcPts val="600"/>
              </a:spcAft>
              <a:buNone/>
            </a:pPr>
            <a:r>
              <a:rPr lang="en-US" sz="1800" b="1" dirty="0" smtClean="0">
                <a:latin typeface="Century Gothic" panose="020B0502020202020204" pitchFamily="34" charset="0"/>
              </a:rPr>
              <a:t>		03.06.2019: </a:t>
            </a:r>
            <a:r>
              <a:rPr lang="el-GR" sz="1800" b="1" dirty="0">
                <a:latin typeface="Century Gothic" panose="020B0502020202020204" pitchFamily="34" charset="0"/>
              </a:rPr>
              <a:t>Αναθεωρημένη έκδοση</a:t>
            </a:r>
            <a:r>
              <a:rPr lang="en-US" sz="1800" b="1" dirty="0" smtClean="0">
                <a:latin typeface="Century Gothic" panose="020B0502020202020204" pitchFamily="34" charset="0"/>
              </a:rPr>
              <a:t> 3 – GR, 18 </a:t>
            </a:r>
            <a:r>
              <a:rPr lang="el-GR" sz="1800" b="1" dirty="0" smtClean="0">
                <a:latin typeface="Century Gothic" panose="020B0502020202020204" pitchFamily="34" charset="0"/>
              </a:rPr>
              <a:t>Δράσεις</a:t>
            </a:r>
            <a:endParaRPr lang="en-US" sz="1800" b="1" dirty="0">
              <a:latin typeface="Century Gothic" panose="020B0502020202020204" pitchFamily="34" charset="0"/>
            </a:endParaRPr>
          </a:p>
          <a:p>
            <a:pPr marL="0" indent="0">
              <a:spcBef>
                <a:spcPts val="0"/>
              </a:spcBef>
              <a:spcAft>
                <a:spcPts val="600"/>
              </a:spcAft>
              <a:buNone/>
            </a:pPr>
            <a:endParaRPr lang="en-US" sz="1800" b="1" dirty="0" smtClean="0">
              <a:latin typeface="Century Gothic" panose="020B0502020202020204" pitchFamily="34" charset="0"/>
            </a:endParaRPr>
          </a:p>
          <a:p>
            <a:pPr marL="0" indent="0">
              <a:spcBef>
                <a:spcPts val="0"/>
              </a:spcBef>
              <a:spcAft>
                <a:spcPts val="600"/>
              </a:spcAft>
              <a:buNone/>
            </a:pPr>
            <a:r>
              <a:rPr lang="el-GR" sz="1800" b="1" dirty="0" smtClean="0">
                <a:latin typeface="Century Gothic" panose="020B0502020202020204" pitchFamily="34" charset="0"/>
              </a:rPr>
              <a:t>			06.06.2019</a:t>
            </a:r>
            <a:r>
              <a:rPr lang="el-GR" sz="1800" b="1" dirty="0">
                <a:latin typeface="Century Gothic" panose="020B0502020202020204" pitchFamily="34" charset="0"/>
              </a:rPr>
              <a:t>: Αναθεωρημένη έκδοση</a:t>
            </a:r>
            <a:r>
              <a:rPr lang="en-US" sz="1800" b="1" dirty="0">
                <a:latin typeface="Century Gothic" panose="020B0502020202020204" pitchFamily="34" charset="0"/>
              </a:rPr>
              <a:t> </a:t>
            </a:r>
            <a:r>
              <a:rPr lang="el-GR" sz="1800" b="1" dirty="0" smtClean="0">
                <a:latin typeface="Century Gothic" panose="020B0502020202020204" pitchFamily="34" charset="0"/>
              </a:rPr>
              <a:t>4</a:t>
            </a:r>
            <a:r>
              <a:rPr lang="en-US" sz="1800" b="1" dirty="0" smtClean="0">
                <a:latin typeface="Century Gothic" panose="020B0502020202020204" pitchFamily="34" charset="0"/>
              </a:rPr>
              <a:t> (</a:t>
            </a:r>
            <a:r>
              <a:rPr lang="el-GR" sz="1800" b="1" dirty="0" smtClean="0">
                <a:latin typeface="Century Gothic" panose="020B0502020202020204" pitchFamily="34" charset="0"/>
              </a:rPr>
              <a:t>σε εξέλιξη)</a:t>
            </a:r>
            <a:r>
              <a:rPr lang="en-US" sz="1800" b="1" dirty="0" smtClean="0">
                <a:latin typeface="Century Gothic" panose="020B0502020202020204" pitchFamily="34" charset="0"/>
              </a:rPr>
              <a:t> </a:t>
            </a:r>
            <a:endParaRPr lang="en-GB" sz="1800" b="1" dirty="0">
              <a:latin typeface="Century Gothic" panose="020B0502020202020204" pitchFamily="34" charset="0"/>
            </a:endParaRPr>
          </a:p>
          <a:p>
            <a:pPr marL="0" indent="0">
              <a:spcBef>
                <a:spcPts val="0"/>
              </a:spcBef>
              <a:spcAft>
                <a:spcPts val="1200"/>
              </a:spcAft>
              <a:buNone/>
            </a:pPr>
            <a:endParaRPr lang="en-GB" sz="1600" dirty="0" smtClean="0">
              <a:latin typeface="Century Gothic" panose="020B0502020202020204" pitchFamily="34" charset="0"/>
            </a:endParaRPr>
          </a:p>
        </p:txBody>
      </p:sp>
      <p:sp>
        <p:nvSpPr>
          <p:cNvPr id="4" name="Θέση περιεχομένου 2"/>
          <p:cNvSpPr txBox="1">
            <a:spLocks/>
          </p:cNvSpPr>
          <p:nvPr/>
        </p:nvSpPr>
        <p:spPr>
          <a:xfrm>
            <a:off x="288148" y="1196752"/>
            <a:ext cx="85689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800" b="1" dirty="0" smtClean="0">
                <a:solidFill>
                  <a:srgbClr val="004376"/>
                </a:solidFill>
                <a:latin typeface="Century Gothic" panose="020B0502020202020204" pitchFamily="34" charset="0"/>
              </a:rPr>
              <a:t>Εξέλιξη Σχεδίου Δράσης – Οδικού Χάρτη</a:t>
            </a:r>
            <a:endParaRPr lang="en-US" sz="2800" b="1" i="1" dirty="0" smtClean="0">
              <a:solidFill>
                <a:srgbClr val="004376"/>
              </a:solidFill>
              <a:latin typeface="Century Gothic" panose="020B0502020202020204" pitchFamily="34" charset="0"/>
            </a:endParaRPr>
          </a:p>
        </p:txBody>
      </p:sp>
      <p:sp>
        <p:nvSpPr>
          <p:cNvPr id="12" name="Slide Number Placeholder 5"/>
          <p:cNvSpPr>
            <a:spLocks noGrp="1"/>
          </p:cNvSpPr>
          <p:nvPr>
            <p:ph type="sldNum" sz="quarter" idx="12"/>
          </p:nvPr>
        </p:nvSpPr>
        <p:spPr>
          <a:xfrm>
            <a:off x="8600175" y="6426484"/>
            <a:ext cx="566403" cy="288032"/>
          </a:xfrm>
        </p:spPr>
        <p:txBody>
          <a:bodyPr/>
          <a:lstStyle/>
          <a:p>
            <a:r>
              <a:rPr lang="el-GR" sz="1000" b="1" dirty="0" smtClean="0">
                <a:solidFill>
                  <a:schemeClr val="bg1"/>
                </a:solidFill>
                <a:latin typeface="Arial Black" panose="020B0A04020102020204" pitchFamily="34" charset="0"/>
              </a:rPr>
              <a:t>12/26</a:t>
            </a:r>
            <a:endParaRPr lang="el-GR" sz="1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066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592392"/>
            <a:ext cx="7920880" cy="1044520"/>
          </a:xfrm>
        </p:spPr>
        <p:txBody>
          <a:bodyPr vert="horz" lIns="91440" tIns="45720" rIns="91440" bIns="45720" rtlCol="0">
            <a:noAutofit/>
          </a:bodyPr>
          <a:lstStyle/>
          <a:p>
            <a:pPr marL="0" indent="0">
              <a:spcBef>
                <a:spcPts val="0"/>
              </a:spcBef>
              <a:spcAft>
                <a:spcPts val="600"/>
              </a:spcAft>
              <a:buNone/>
            </a:pPr>
            <a:r>
              <a:rPr lang="el-GR" sz="1800" dirty="0" smtClean="0">
                <a:latin typeface="Century Gothic" panose="020B0502020202020204" pitchFamily="34" charset="0"/>
              </a:rPr>
              <a:t>Διαμορφώνεται γύρω από </a:t>
            </a:r>
            <a:r>
              <a:rPr lang="el-GR" sz="1800" b="1" dirty="0" smtClean="0">
                <a:latin typeface="Century Gothic" panose="020B0502020202020204" pitchFamily="34" charset="0"/>
              </a:rPr>
              <a:t>3 Περιοχές Βελτίωσης.</a:t>
            </a:r>
            <a:endParaRPr lang="en-GB" sz="1800" b="1" dirty="0" smtClean="0">
              <a:latin typeface="Century Gothic" panose="020B0502020202020204" pitchFamily="34" charset="0"/>
            </a:endParaRPr>
          </a:p>
          <a:p>
            <a:pPr marL="0" indent="0">
              <a:spcBef>
                <a:spcPts val="0"/>
              </a:spcBef>
              <a:spcAft>
                <a:spcPts val="1200"/>
              </a:spcAft>
              <a:buNone/>
            </a:pPr>
            <a:r>
              <a:rPr lang="el-GR" sz="1800" dirty="0" smtClean="0">
                <a:latin typeface="Century Gothic" panose="020B0502020202020204" pitchFamily="34" charset="0"/>
              </a:rPr>
              <a:t>Κάθε </a:t>
            </a:r>
            <a:r>
              <a:rPr lang="el-GR" sz="1800" b="1" dirty="0" smtClean="0">
                <a:latin typeface="Century Gothic" panose="020B0502020202020204" pitchFamily="34" charset="0"/>
              </a:rPr>
              <a:t>Περιοχή Βελτίωσης </a:t>
            </a:r>
            <a:r>
              <a:rPr lang="el-GR" sz="1800" dirty="0" smtClean="0">
                <a:latin typeface="Century Gothic" panose="020B0502020202020204" pitchFamily="34" charset="0"/>
              </a:rPr>
              <a:t>περιλαμβάνει</a:t>
            </a:r>
            <a:r>
              <a:rPr lang="en-GB" sz="1800" dirty="0" smtClean="0">
                <a:latin typeface="Century Gothic" panose="020B0502020202020204" pitchFamily="34" charset="0"/>
              </a:rPr>
              <a:t> </a:t>
            </a:r>
            <a:r>
              <a:rPr lang="el-GR" sz="1800" b="1" dirty="0" smtClean="0">
                <a:latin typeface="Century Gothic" panose="020B0502020202020204" pitchFamily="34" charset="0"/>
              </a:rPr>
              <a:t>Στόχους </a:t>
            </a:r>
            <a:r>
              <a:rPr lang="el-GR" sz="1800" dirty="0" smtClean="0">
                <a:latin typeface="Century Gothic" panose="020B0502020202020204" pitchFamily="34" charset="0"/>
              </a:rPr>
              <a:t>που επιτυγχάνονται με επιμέρους </a:t>
            </a:r>
            <a:r>
              <a:rPr lang="el-GR" sz="1800" b="1" dirty="0" smtClean="0">
                <a:latin typeface="Century Gothic" panose="020B0502020202020204" pitchFamily="34" charset="0"/>
              </a:rPr>
              <a:t>Δράσεις.</a:t>
            </a:r>
            <a:endParaRPr lang="en-GB" sz="1800" b="1" dirty="0">
              <a:latin typeface="Century Gothic" panose="020B0502020202020204" pitchFamily="34" charset="0"/>
            </a:endParaRPr>
          </a:p>
          <a:p>
            <a:pPr marL="0" indent="0">
              <a:spcBef>
                <a:spcPts val="0"/>
              </a:spcBef>
              <a:spcAft>
                <a:spcPts val="1200"/>
              </a:spcAft>
              <a:buNone/>
            </a:pPr>
            <a:endParaRPr lang="en-GB" sz="1600" dirty="0" smtClean="0">
              <a:latin typeface="Century Gothic" panose="020B0502020202020204" pitchFamily="34" charset="0"/>
            </a:endParaRPr>
          </a:p>
        </p:txBody>
      </p:sp>
      <p:sp>
        <p:nvSpPr>
          <p:cNvPr id="4" name="Θέση περιεχομένου 2"/>
          <p:cNvSpPr txBox="1">
            <a:spLocks/>
          </p:cNvSpPr>
          <p:nvPr/>
        </p:nvSpPr>
        <p:spPr>
          <a:xfrm>
            <a:off x="179512" y="1043683"/>
            <a:ext cx="85689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800" b="1" dirty="0" smtClean="0">
                <a:solidFill>
                  <a:srgbClr val="004376"/>
                </a:solidFill>
                <a:latin typeface="Century Gothic" panose="020B0502020202020204" pitchFamily="34" charset="0"/>
              </a:rPr>
              <a:t>Σχέδιο Δράσης (</a:t>
            </a:r>
            <a:r>
              <a:rPr lang="en-US" sz="2800" b="1" dirty="0" smtClean="0">
                <a:solidFill>
                  <a:srgbClr val="004376"/>
                </a:solidFill>
                <a:latin typeface="Century Gothic" panose="020B0502020202020204" pitchFamily="34" charset="0"/>
              </a:rPr>
              <a:t>Road Map)</a:t>
            </a:r>
            <a:endParaRPr lang="en-US" sz="2800" b="1" i="1" dirty="0" smtClean="0">
              <a:solidFill>
                <a:srgbClr val="004376"/>
              </a:solidFill>
              <a:latin typeface="Century Gothic" panose="020B0502020202020204" pitchFamily="34" charset="0"/>
            </a:endParaRPr>
          </a:p>
        </p:txBody>
      </p:sp>
      <p:sp>
        <p:nvSpPr>
          <p:cNvPr id="2" name="Ορθογώνιο 1"/>
          <p:cNvSpPr/>
          <p:nvPr/>
        </p:nvSpPr>
        <p:spPr>
          <a:xfrm>
            <a:off x="514931" y="4481961"/>
            <a:ext cx="4273093"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l-GR" b="1" u="sng" dirty="0" smtClean="0">
                <a:solidFill>
                  <a:srgbClr val="0070C0"/>
                </a:solidFill>
                <a:latin typeface="Century Gothic" panose="020B0502020202020204" pitchFamily="34" charset="0"/>
              </a:rPr>
              <a:t>Δράσεις</a:t>
            </a:r>
            <a:r>
              <a:rPr lang="en-GB" dirty="0" smtClean="0">
                <a:solidFill>
                  <a:srgbClr val="0070C0"/>
                </a:solidFill>
                <a:latin typeface="Century Gothic" panose="020B0502020202020204" pitchFamily="34" charset="0"/>
              </a:rPr>
              <a:t> </a:t>
            </a:r>
            <a:endParaRPr lang="en-US" dirty="0" smtClean="0">
              <a:solidFill>
                <a:srgbClr val="0070C0"/>
              </a:solidFill>
              <a:latin typeface="Century Gothic" panose="020B0502020202020204" pitchFamily="34" charset="0"/>
            </a:endParaRPr>
          </a:p>
          <a:p>
            <a:pPr marL="376237" lvl="1" indent="-285750">
              <a:buFontTx/>
              <a:buChar char="-"/>
            </a:pPr>
            <a:r>
              <a:rPr lang="el-GR" sz="1600" dirty="0" smtClean="0">
                <a:solidFill>
                  <a:srgbClr val="0070C0"/>
                </a:solidFill>
                <a:latin typeface="Century Gothic" panose="020B0502020202020204" pitchFamily="34" charset="0"/>
              </a:rPr>
              <a:t>Ρεαλιστικές</a:t>
            </a:r>
            <a:endParaRPr lang="en-GB" sz="1600" dirty="0" smtClean="0">
              <a:solidFill>
                <a:srgbClr val="0070C0"/>
              </a:solidFill>
              <a:latin typeface="Century Gothic" panose="020B0502020202020204" pitchFamily="34" charset="0"/>
            </a:endParaRPr>
          </a:p>
          <a:p>
            <a:pPr marL="376237" lvl="1" indent="-285750">
              <a:buFontTx/>
              <a:buChar char="-"/>
            </a:pPr>
            <a:r>
              <a:rPr lang="el-GR" sz="1600" dirty="0" err="1" smtClean="0">
                <a:solidFill>
                  <a:srgbClr val="0070C0"/>
                </a:solidFill>
                <a:latin typeface="Century Gothic" panose="020B0502020202020204" pitchFamily="34" charset="0"/>
              </a:rPr>
              <a:t>Αλληλο</a:t>
            </a:r>
            <a:r>
              <a:rPr lang="el-GR" sz="1600" dirty="0" smtClean="0">
                <a:solidFill>
                  <a:srgbClr val="0070C0"/>
                </a:solidFill>
                <a:latin typeface="Century Gothic" panose="020B0502020202020204" pitchFamily="34" charset="0"/>
              </a:rPr>
              <a:t>-υποστηριζόμενες </a:t>
            </a:r>
            <a:endParaRPr lang="en-GB" sz="1600" dirty="0" smtClean="0">
              <a:solidFill>
                <a:srgbClr val="0070C0"/>
              </a:solidFill>
              <a:latin typeface="Century Gothic" panose="020B0502020202020204" pitchFamily="34" charset="0"/>
            </a:endParaRPr>
          </a:p>
          <a:p>
            <a:pPr marL="376237" lvl="1" indent="-285750">
              <a:buFontTx/>
              <a:buChar char="-"/>
            </a:pPr>
            <a:r>
              <a:rPr lang="el-GR" sz="1600" dirty="0" smtClean="0">
                <a:solidFill>
                  <a:srgbClr val="0070C0"/>
                </a:solidFill>
                <a:latin typeface="Century Gothic" panose="020B0502020202020204" pitchFamily="34" charset="0"/>
              </a:rPr>
              <a:t>Κατανεμημένες στο χρόνο</a:t>
            </a:r>
            <a:endParaRPr lang="en-GB" sz="1600" strike="sngStrike" dirty="0">
              <a:solidFill>
                <a:srgbClr val="0070C0"/>
              </a:solidFill>
              <a:latin typeface="Century Gothic" panose="020B0502020202020204" pitchFamily="34" charset="0"/>
            </a:endParaRPr>
          </a:p>
        </p:txBody>
      </p:sp>
      <p:sp>
        <p:nvSpPr>
          <p:cNvPr id="7" name="Ορθογώνιο 6"/>
          <p:cNvSpPr/>
          <p:nvPr/>
        </p:nvSpPr>
        <p:spPr>
          <a:xfrm>
            <a:off x="4902626" y="4356720"/>
            <a:ext cx="4133870" cy="1880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l-GR" b="1" u="sng" dirty="0" smtClean="0">
                <a:solidFill>
                  <a:srgbClr val="0070C0"/>
                </a:solidFill>
                <a:latin typeface="Century Gothic" panose="020B0502020202020204" pitchFamily="34" charset="0"/>
              </a:rPr>
              <a:t>Προϋποθέσεις για την επιτυχία</a:t>
            </a:r>
            <a:endParaRPr lang="en-GB" b="1" dirty="0">
              <a:solidFill>
                <a:srgbClr val="0070C0"/>
              </a:solidFill>
              <a:latin typeface="Century Gothic" panose="020B0502020202020204" pitchFamily="34" charset="0"/>
            </a:endParaRPr>
          </a:p>
          <a:p>
            <a:pPr marL="285750" indent="-285750">
              <a:buFontTx/>
              <a:buChar char="-"/>
            </a:pPr>
            <a:r>
              <a:rPr lang="el-GR" sz="1600" dirty="0" smtClean="0">
                <a:solidFill>
                  <a:srgbClr val="0070C0"/>
                </a:solidFill>
                <a:latin typeface="Century Gothic" panose="020B0502020202020204" pitchFamily="34" charset="0"/>
              </a:rPr>
              <a:t>Δέσμευση για αλλαγές και υποστήριξη αυτών από τη Διοίκηση</a:t>
            </a:r>
            <a:endParaRPr lang="en-GB" sz="1600" dirty="0" smtClean="0">
              <a:solidFill>
                <a:srgbClr val="0070C0"/>
              </a:solidFill>
              <a:latin typeface="Century Gothic" panose="020B0502020202020204" pitchFamily="34" charset="0"/>
            </a:endParaRPr>
          </a:p>
          <a:p>
            <a:pPr marL="285750" indent="-285750">
              <a:buFontTx/>
              <a:buChar char="-"/>
            </a:pPr>
            <a:r>
              <a:rPr lang="el-GR" sz="1600" dirty="0" smtClean="0">
                <a:solidFill>
                  <a:srgbClr val="0070C0"/>
                </a:solidFill>
                <a:latin typeface="Century Gothic" panose="020B0502020202020204" pitchFamily="34" charset="0"/>
              </a:rPr>
              <a:t>Αποδοχή του ρίσκου των αλλαγών</a:t>
            </a:r>
            <a:endParaRPr lang="el-GR" sz="1600" dirty="0">
              <a:solidFill>
                <a:srgbClr val="0070C0"/>
              </a:solidFill>
              <a:latin typeface="Century Gothic" panose="020B0502020202020204" pitchFamily="34" charset="0"/>
            </a:endParaRPr>
          </a:p>
        </p:txBody>
      </p:sp>
      <p:sp>
        <p:nvSpPr>
          <p:cNvPr id="12" name="Slide Number Placeholder 5"/>
          <p:cNvSpPr>
            <a:spLocks noGrp="1"/>
          </p:cNvSpPr>
          <p:nvPr>
            <p:ph type="sldNum" sz="quarter" idx="12"/>
          </p:nvPr>
        </p:nvSpPr>
        <p:spPr>
          <a:xfrm>
            <a:off x="8600175" y="6426484"/>
            <a:ext cx="566403" cy="288032"/>
          </a:xfrm>
        </p:spPr>
        <p:txBody>
          <a:bodyPr/>
          <a:lstStyle/>
          <a:p>
            <a:r>
              <a:rPr lang="el-GR" sz="1000" b="1" dirty="0" smtClean="0">
                <a:solidFill>
                  <a:schemeClr val="bg1"/>
                </a:solidFill>
                <a:latin typeface="Arial Black" panose="020B0A04020102020204" pitchFamily="34" charset="0"/>
              </a:rPr>
              <a:t>13/26</a:t>
            </a:r>
            <a:endParaRPr lang="el-GR" sz="1000" b="1" dirty="0">
              <a:solidFill>
                <a:schemeClr val="bg1"/>
              </a:solidFill>
              <a:latin typeface="Arial Black" panose="020B0A04020102020204" pitchFamily="34" charset="0"/>
            </a:endParaRPr>
          </a:p>
        </p:txBody>
      </p:sp>
      <p:grpSp>
        <p:nvGrpSpPr>
          <p:cNvPr id="5" name="Ομάδα 4"/>
          <p:cNvGrpSpPr/>
          <p:nvPr/>
        </p:nvGrpSpPr>
        <p:grpSpPr>
          <a:xfrm>
            <a:off x="395535" y="2626279"/>
            <a:ext cx="8352929" cy="1882841"/>
            <a:chOff x="395535" y="2562908"/>
            <a:chExt cx="8352929" cy="1882841"/>
          </a:xfrm>
        </p:grpSpPr>
        <p:sp>
          <p:nvSpPr>
            <p:cNvPr id="6" name="Rounded Rectangle 5"/>
            <p:cNvSpPr/>
            <p:nvPr/>
          </p:nvSpPr>
          <p:spPr>
            <a:xfrm>
              <a:off x="395537" y="2586299"/>
              <a:ext cx="2520280" cy="13553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smtClean="0">
                  <a:solidFill>
                    <a:srgbClr val="0070C0"/>
                  </a:solidFill>
                  <a:latin typeface="Century Gothic" panose="020B0502020202020204" pitchFamily="34" charset="0"/>
                </a:rPr>
                <a:t>1</a:t>
              </a:r>
            </a:p>
            <a:p>
              <a:pPr algn="ctr"/>
              <a:r>
                <a:rPr lang="el-GR" sz="1600" b="1" dirty="0">
                  <a:solidFill>
                    <a:srgbClr val="0070C0"/>
                  </a:solidFill>
                  <a:latin typeface="Century Gothic" panose="020B0502020202020204" pitchFamily="34" charset="0"/>
                </a:rPr>
                <a:t>Δ</a:t>
              </a:r>
              <a:r>
                <a:rPr lang="el-GR" sz="1600" b="1" dirty="0" smtClean="0">
                  <a:solidFill>
                    <a:srgbClr val="0070C0"/>
                  </a:solidFill>
                  <a:latin typeface="Century Gothic" panose="020B0502020202020204" pitchFamily="34" charset="0"/>
                </a:rPr>
                <a:t>ιαχείριση Ανθρώπινων </a:t>
              </a:r>
              <a:r>
                <a:rPr lang="el-GR" sz="1600" b="1" dirty="0">
                  <a:solidFill>
                    <a:srgbClr val="0070C0"/>
                  </a:solidFill>
                  <a:latin typeface="Century Gothic" panose="020B0502020202020204" pitchFamily="34" charset="0"/>
                </a:rPr>
                <a:t>Π</a:t>
              </a:r>
              <a:r>
                <a:rPr lang="el-GR" sz="1600" b="1" dirty="0" smtClean="0">
                  <a:solidFill>
                    <a:srgbClr val="0070C0"/>
                  </a:solidFill>
                  <a:latin typeface="Century Gothic" panose="020B0502020202020204" pitchFamily="34" charset="0"/>
                </a:rPr>
                <a:t>όρων</a:t>
              </a:r>
              <a:endParaRPr lang="el-GR" sz="1600" dirty="0">
                <a:solidFill>
                  <a:srgbClr val="0070C0"/>
                </a:solidFill>
              </a:endParaRPr>
            </a:p>
          </p:txBody>
        </p:sp>
        <p:sp>
          <p:nvSpPr>
            <p:cNvPr id="9" name="Rounded Rectangle 8"/>
            <p:cNvSpPr/>
            <p:nvPr/>
          </p:nvSpPr>
          <p:spPr>
            <a:xfrm>
              <a:off x="3347864" y="2562908"/>
              <a:ext cx="2484276" cy="137878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smtClean="0">
                  <a:solidFill>
                    <a:srgbClr val="0070C0"/>
                  </a:solidFill>
                  <a:latin typeface="Century Gothic" panose="020B0502020202020204" pitchFamily="34" charset="0"/>
                </a:rPr>
                <a:t>2</a:t>
              </a:r>
            </a:p>
            <a:p>
              <a:pPr algn="ctr"/>
              <a:r>
                <a:rPr lang="el-GR" sz="1600" b="1" dirty="0" smtClean="0">
                  <a:solidFill>
                    <a:srgbClr val="0070C0"/>
                  </a:solidFill>
                  <a:latin typeface="Century Gothic" panose="020B0502020202020204" pitchFamily="34" charset="0"/>
                </a:rPr>
                <a:t>Συντονισμός Επιπέδων Διακυβέρνησης</a:t>
              </a:r>
              <a:endParaRPr lang="en-GB" sz="1600" b="1" dirty="0">
                <a:solidFill>
                  <a:srgbClr val="0070C0"/>
                </a:solidFill>
                <a:latin typeface="Century Gothic" panose="020B0502020202020204" pitchFamily="34" charset="0"/>
              </a:endParaRPr>
            </a:p>
          </p:txBody>
        </p:sp>
        <p:sp>
          <p:nvSpPr>
            <p:cNvPr id="10" name="Rounded Rectangle 9"/>
            <p:cNvSpPr/>
            <p:nvPr/>
          </p:nvSpPr>
          <p:spPr>
            <a:xfrm>
              <a:off x="6228184" y="2586299"/>
              <a:ext cx="2520280" cy="135539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smtClean="0">
                  <a:solidFill>
                    <a:srgbClr val="0070C0"/>
                  </a:solidFill>
                  <a:latin typeface="Century Gothic" panose="020B0502020202020204" pitchFamily="34" charset="0"/>
                </a:rPr>
                <a:t>3</a:t>
              </a:r>
            </a:p>
            <a:p>
              <a:pPr algn="ctr"/>
              <a:r>
                <a:rPr lang="el-GR" sz="1600" b="1" dirty="0">
                  <a:solidFill>
                    <a:srgbClr val="0070C0"/>
                  </a:solidFill>
                  <a:latin typeface="Century Gothic" panose="020B0502020202020204" pitchFamily="34" charset="0"/>
                </a:rPr>
                <a:t>Σ</a:t>
              </a:r>
              <a:r>
                <a:rPr lang="el-GR" sz="1600" b="1" dirty="0" smtClean="0">
                  <a:solidFill>
                    <a:srgbClr val="0070C0"/>
                  </a:solidFill>
                  <a:latin typeface="Century Gothic" panose="020B0502020202020204" pitchFamily="34" charset="0"/>
                </a:rPr>
                <a:t>ταθερότητα </a:t>
              </a:r>
              <a:r>
                <a:rPr lang="el-GR" sz="1600" b="1" dirty="0">
                  <a:solidFill>
                    <a:srgbClr val="0070C0"/>
                  </a:solidFill>
                  <a:latin typeface="Century Gothic" panose="020B0502020202020204" pitchFamily="34" charset="0"/>
                </a:rPr>
                <a:t>&amp;</a:t>
              </a:r>
              <a:r>
                <a:rPr lang="el-GR" sz="1600" b="1" dirty="0" smtClean="0">
                  <a:solidFill>
                    <a:srgbClr val="0070C0"/>
                  </a:solidFill>
                  <a:latin typeface="Century Gothic" panose="020B0502020202020204" pitchFamily="34" charset="0"/>
                </a:rPr>
                <a:t> ευελιξία εντός του ΣΔΕ και του θεσμικού πλαισίου</a:t>
              </a:r>
              <a:endParaRPr lang="en-US" sz="1600" b="1" dirty="0">
                <a:solidFill>
                  <a:srgbClr val="0070C0"/>
                </a:solidFill>
                <a:latin typeface="Century Gothic" panose="020B0502020202020204" pitchFamily="34" charset="0"/>
              </a:endParaRPr>
            </a:p>
          </p:txBody>
        </p:sp>
        <p:sp>
          <p:nvSpPr>
            <p:cNvPr id="13" name="Rounded Rectangle 12"/>
            <p:cNvSpPr/>
            <p:nvPr/>
          </p:nvSpPr>
          <p:spPr>
            <a:xfrm>
              <a:off x="395535" y="4006364"/>
              <a:ext cx="2520281" cy="43938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b="1" dirty="0" smtClean="0">
                  <a:solidFill>
                    <a:srgbClr val="0070C0"/>
                  </a:solidFill>
                  <a:latin typeface="Century Gothic" panose="020B0502020202020204" pitchFamily="34" charset="0"/>
                </a:rPr>
                <a:t>10</a:t>
              </a:r>
              <a:r>
                <a:rPr lang="en-GB" b="1" dirty="0" smtClean="0">
                  <a:solidFill>
                    <a:srgbClr val="0070C0"/>
                  </a:solidFill>
                  <a:latin typeface="Century Gothic" panose="020B0502020202020204" pitchFamily="34" charset="0"/>
                </a:rPr>
                <a:t> </a:t>
              </a:r>
              <a:r>
                <a:rPr lang="el-GR" b="1" dirty="0" smtClean="0">
                  <a:solidFill>
                    <a:srgbClr val="0070C0"/>
                  </a:solidFill>
                  <a:latin typeface="Century Gothic" panose="020B0502020202020204" pitchFamily="34" charset="0"/>
                </a:rPr>
                <a:t>Δράσεις</a:t>
              </a:r>
              <a:endParaRPr lang="en-GB" b="1" dirty="0" smtClean="0">
                <a:solidFill>
                  <a:srgbClr val="0070C0"/>
                </a:solidFill>
                <a:latin typeface="Century Gothic" panose="020B0502020202020204" pitchFamily="34" charset="0"/>
              </a:endParaRPr>
            </a:p>
          </p:txBody>
        </p:sp>
        <p:sp>
          <p:nvSpPr>
            <p:cNvPr id="14" name="Rounded Rectangle 13"/>
            <p:cNvSpPr/>
            <p:nvPr/>
          </p:nvSpPr>
          <p:spPr>
            <a:xfrm>
              <a:off x="3347864" y="4006364"/>
              <a:ext cx="2484276" cy="43938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b="1" dirty="0" smtClean="0">
                  <a:solidFill>
                    <a:srgbClr val="0070C0"/>
                  </a:solidFill>
                  <a:latin typeface="Century Gothic" panose="020B0502020202020204" pitchFamily="34" charset="0"/>
                </a:rPr>
                <a:t>6</a:t>
              </a:r>
              <a:r>
                <a:rPr lang="en-GB" b="1" dirty="0" smtClean="0">
                  <a:solidFill>
                    <a:srgbClr val="0070C0"/>
                  </a:solidFill>
                  <a:latin typeface="Century Gothic" panose="020B0502020202020204" pitchFamily="34" charset="0"/>
                </a:rPr>
                <a:t> </a:t>
              </a:r>
              <a:r>
                <a:rPr lang="el-GR" b="1" dirty="0">
                  <a:solidFill>
                    <a:srgbClr val="0070C0"/>
                  </a:solidFill>
                  <a:latin typeface="Century Gothic" panose="020B0502020202020204" pitchFamily="34" charset="0"/>
                </a:rPr>
                <a:t>Δράσεις</a:t>
              </a:r>
              <a:endParaRPr lang="en-GB" b="1" dirty="0">
                <a:solidFill>
                  <a:srgbClr val="0070C0"/>
                </a:solidFill>
                <a:latin typeface="Century Gothic" panose="020B0502020202020204" pitchFamily="34" charset="0"/>
              </a:endParaRPr>
            </a:p>
          </p:txBody>
        </p:sp>
        <p:sp>
          <p:nvSpPr>
            <p:cNvPr id="15" name="Rounded Rectangle 14"/>
            <p:cNvSpPr/>
            <p:nvPr/>
          </p:nvSpPr>
          <p:spPr>
            <a:xfrm>
              <a:off x="6228184" y="4005317"/>
              <a:ext cx="2520280" cy="44043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0070C0"/>
                  </a:solidFill>
                  <a:latin typeface="Century Gothic" panose="020B0502020202020204" pitchFamily="34" charset="0"/>
                </a:rPr>
                <a:t>2 </a:t>
              </a:r>
              <a:r>
                <a:rPr lang="el-GR" b="1" dirty="0">
                  <a:solidFill>
                    <a:srgbClr val="0070C0"/>
                  </a:solidFill>
                  <a:latin typeface="Century Gothic" panose="020B0502020202020204" pitchFamily="34" charset="0"/>
                </a:rPr>
                <a:t>Δράσεις</a:t>
              </a:r>
              <a:endParaRPr lang="en-GB" b="1" dirty="0">
                <a:solidFill>
                  <a:srgbClr val="0070C0"/>
                </a:solidFill>
                <a:latin typeface="Century Gothic" panose="020B0502020202020204" pitchFamily="34" charset="0"/>
              </a:endParaRPr>
            </a:p>
          </p:txBody>
        </p:sp>
      </p:grpSp>
    </p:spTree>
    <p:extLst>
      <p:ext uri="{BB962C8B-B14F-4D97-AF65-F5344CB8AC3E}">
        <p14:creationId xmlns:p14="http://schemas.microsoft.com/office/powerpoint/2010/main" val="2584600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2780928"/>
            <a:ext cx="8352928" cy="2592288"/>
          </a:xfrm>
          <a:solidFill>
            <a:schemeClr val="accent1">
              <a:lumMod val="20000"/>
              <a:lumOff val="80000"/>
            </a:schemeClr>
          </a:solidFill>
          <a:ln w="19050">
            <a:solidFill>
              <a:schemeClr val="accent1">
                <a:shade val="50000"/>
              </a:schemeClr>
            </a:solidFill>
          </a:ln>
        </p:spPr>
        <p:txBody>
          <a:bodyPr vert="horz" lIns="108000" tIns="144000" rIns="108000" bIns="144000" rtlCol="0">
            <a:noAutofit/>
          </a:bodyPr>
          <a:lstStyle/>
          <a:p>
            <a:pPr marL="541338" lvl="1" indent="-457200">
              <a:spcBef>
                <a:spcPts val="2400"/>
              </a:spcBef>
              <a:spcAft>
                <a:spcPts val="1200"/>
              </a:spcAft>
              <a:buFont typeface="+mj-lt"/>
              <a:buAutoNum type="arabicPeriod"/>
            </a:pPr>
            <a:r>
              <a:rPr lang="el-GR" sz="1800" b="1" dirty="0" smtClean="0">
                <a:latin typeface="Century Gothic" panose="020B0502020202020204" pitchFamily="34" charset="0"/>
              </a:rPr>
              <a:t>Ευαισθητοποίηση, κινητοποίηση του ανθρώπινου δυναμικού </a:t>
            </a:r>
            <a:r>
              <a:rPr lang="en-US" sz="1800" b="1" dirty="0" smtClean="0">
                <a:solidFill>
                  <a:srgbClr val="00B050"/>
                </a:solidFill>
                <a:latin typeface="Century Gothic" panose="020B0502020202020204" pitchFamily="34" charset="0"/>
              </a:rPr>
              <a:t>(2</a:t>
            </a:r>
            <a:r>
              <a:rPr lang="el-GR" sz="1800" b="1" dirty="0" smtClean="0">
                <a:solidFill>
                  <a:schemeClr val="tx2">
                    <a:lumMod val="20000"/>
                    <a:lumOff val="80000"/>
                  </a:schemeClr>
                </a:solidFill>
                <a:latin typeface="Century Gothic" panose="020B0502020202020204" pitchFamily="34" charset="0"/>
              </a:rPr>
              <a:t>.</a:t>
            </a:r>
            <a:r>
              <a:rPr lang="el-GR" sz="1800" b="1" dirty="0" smtClean="0">
                <a:solidFill>
                  <a:srgbClr val="00B050"/>
                </a:solidFill>
                <a:latin typeface="Century Gothic" panose="020B0502020202020204" pitchFamily="34" charset="0"/>
              </a:rPr>
              <a:t>Δράσεις</a:t>
            </a:r>
            <a:r>
              <a:rPr lang="en-US" sz="1800" b="1" dirty="0" smtClean="0">
                <a:solidFill>
                  <a:srgbClr val="00B050"/>
                </a:solidFill>
                <a:latin typeface="Century Gothic" panose="020B0502020202020204" pitchFamily="34" charset="0"/>
              </a:rPr>
              <a:t>)</a:t>
            </a:r>
          </a:p>
          <a:p>
            <a:pPr marL="541338" lvl="1" indent="-457200">
              <a:spcBef>
                <a:spcPts val="1200"/>
              </a:spcBef>
              <a:spcAft>
                <a:spcPts val="1200"/>
              </a:spcAft>
              <a:buFont typeface="+mj-lt"/>
              <a:buAutoNum type="arabicPeriod"/>
            </a:pPr>
            <a:r>
              <a:rPr lang="el-GR" sz="1800" b="1" dirty="0">
                <a:latin typeface="Century Gothic" panose="020B0502020202020204" pitchFamily="34" charset="0"/>
              </a:rPr>
              <a:t>Διεύρυνση του πεδίου </a:t>
            </a:r>
            <a:r>
              <a:rPr lang="el-GR" sz="1800" b="1" dirty="0" smtClean="0">
                <a:latin typeface="Century Gothic" panose="020B0502020202020204" pitchFamily="34" charset="0"/>
              </a:rPr>
              <a:t>εκπαίδευσης </a:t>
            </a:r>
            <a:r>
              <a:rPr lang="el-GR" sz="1800" b="1" dirty="0">
                <a:latin typeface="Century Gothic" panose="020B0502020202020204" pitchFamily="34" charset="0"/>
              </a:rPr>
              <a:t>και </a:t>
            </a:r>
            <a:r>
              <a:rPr lang="el-GR" sz="1800" b="1" dirty="0" smtClean="0">
                <a:latin typeface="Century Gothic" panose="020B0502020202020204" pitchFamily="34" charset="0"/>
              </a:rPr>
              <a:t>ανάπτυξης πρωτοβουλιών </a:t>
            </a:r>
            <a:r>
              <a:rPr lang="en-US" sz="1800" b="1" dirty="0" smtClean="0">
                <a:solidFill>
                  <a:srgbClr val="00B050"/>
                </a:solidFill>
                <a:latin typeface="Century Gothic" panose="020B0502020202020204" pitchFamily="34" charset="0"/>
              </a:rPr>
              <a:t>(</a:t>
            </a:r>
            <a:r>
              <a:rPr lang="el-GR" sz="1800" b="1" dirty="0" smtClean="0">
                <a:solidFill>
                  <a:srgbClr val="00B050"/>
                </a:solidFill>
                <a:latin typeface="Century Gothic" panose="020B0502020202020204" pitchFamily="34" charset="0"/>
              </a:rPr>
              <a:t>4</a:t>
            </a:r>
            <a:r>
              <a:rPr lang="el-GR" sz="1800" b="1" dirty="0">
                <a:solidFill>
                  <a:schemeClr val="tx2">
                    <a:lumMod val="20000"/>
                    <a:lumOff val="80000"/>
                  </a:schemeClr>
                </a:solidFill>
                <a:latin typeface="Century Gothic" panose="020B0502020202020204" pitchFamily="34" charset="0"/>
              </a:rPr>
              <a:t>.</a:t>
            </a:r>
            <a:r>
              <a:rPr lang="el-GR" sz="1800" b="1" dirty="0" smtClean="0">
                <a:solidFill>
                  <a:srgbClr val="00B050"/>
                </a:solidFill>
                <a:latin typeface="Century Gothic" panose="020B0502020202020204" pitchFamily="34" charset="0"/>
              </a:rPr>
              <a:t>Δράσεις</a:t>
            </a:r>
            <a:r>
              <a:rPr lang="en-US" sz="1800" b="1" dirty="0" smtClean="0">
                <a:solidFill>
                  <a:srgbClr val="00B050"/>
                </a:solidFill>
                <a:latin typeface="Century Gothic" panose="020B0502020202020204" pitchFamily="34" charset="0"/>
              </a:rPr>
              <a:t>)</a:t>
            </a:r>
          </a:p>
          <a:p>
            <a:pPr marL="541338" lvl="1" indent="-457200">
              <a:spcBef>
                <a:spcPts val="1200"/>
              </a:spcBef>
              <a:spcAft>
                <a:spcPts val="1200"/>
              </a:spcAft>
              <a:buFont typeface="+mj-lt"/>
              <a:buAutoNum type="arabicPeriod"/>
            </a:pPr>
            <a:r>
              <a:rPr lang="el-GR" sz="1800" b="1" dirty="0" err="1" smtClean="0">
                <a:latin typeface="Century Gothic" panose="020B0502020202020204" pitchFamily="34" charset="0"/>
              </a:rPr>
              <a:t>Ομογενοποίηση</a:t>
            </a:r>
            <a:r>
              <a:rPr lang="el-GR" sz="1800" b="1" dirty="0" smtClean="0">
                <a:latin typeface="Century Gothic" panose="020B0502020202020204" pitchFamily="34" charset="0"/>
              </a:rPr>
              <a:t> / εναρμόνιση λειτουργίας τομέων / μονάδων</a:t>
            </a:r>
            <a:r>
              <a:rPr lang="en-US" sz="1800" b="1" dirty="0" smtClean="0">
                <a:solidFill>
                  <a:srgbClr val="FF0000"/>
                </a:solidFill>
                <a:latin typeface="Century Gothic" panose="020B0502020202020204" pitchFamily="34" charset="0"/>
              </a:rPr>
              <a:t> </a:t>
            </a:r>
            <a:r>
              <a:rPr lang="en-US" sz="1800" b="1" dirty="0" smtClean="0">
                <a:solidFill>
                  <a:srgbClr val="00B050"/>
                </a:solidFill>
                <a:latin typeface="Century Gothic" panose="020B0502020202020204" pitchFamily="34" charset="0"/>
              </a:rPr>
              <a:t>(</a:t>
            </a:r>
            <a:r>
              <a:rPr lang="el-GR" sz="1800" b="1" dirty="0" smtClean="0">
                <a:solidFill>
                  <a:srgbClr val="00B050"/>
                </a:solidFill>
                <a:latin typeface="Century Gothic" panose="020B0502020202020204" pitchFamily="34" charset="0"/>
              </a:rPr>
              <a:t>4</a:t>
            </a:r>
            <a:r>
              <a:rPr lang="el-GR" sz="1800" b="1" dirty="0" smtClean="0">
                <a:solidFill>
                  <a:schemeClr val="tx2">
                    <a:lumMod val="20000"/>
                    <a:lumOff val="80000"/>
                  </a:schemeClr>
                </a:solidFill>
                <a:latin typeface="Century Gothic" panose="020B0502020202020204" pitchFamily="34" charset="0"/>
              </a:rPr>
              <a:t>.</a:t>
            </a:r>
            <a:r>
              <a:rPr lang="el-GR" sz="1800" b="1" dirty="0" smtClean="0">
                <a:solidFill>
                  <a:srgbClr val="00B050"/>
                </a:solidFill>
                <a:latin typeface="Century Gothic" panose="020B0502020202020204" pitchFamily="34" charset="0"/>
              </a:rPr>
              <a:t>Δράσεις</a:t>
            </a:r>
            <a:r>
              <a:rPr lang="en-US" sz="1800" b="1" dirty="0" smtClean="0">
                <a:solidFill>
                  <a:srgbClr val="00B050"/>
                </a:solidFill>
                <a:latin typeface="Century Gothic" panose="020B0502020202020204" pitchFamily="34" charset="0"/>
              </a:rPr>
              <a:t>)</a:t>
            </a:r>
          </a:p>
          <a:p>
            <a:pPr marL="0" indent="0">
              <a:spcBef>
                <a:spcPts val="600"/>
              </a:spcBef>
              <a:spcAft>
                <a:spcPts val="600"/>
              </a:spcAft>
              <a:buNone/>
            </a:pPr>
            <a:endParaRPr lang="en-US" sz="2000" dirty="0" smtClean="0">
              <a:latin typeface="Century Gothic" panose="020B0502020202020204" pitchFamily="34" charset="0"/>
            </a:endParaRPr>
          </a:p>
          <a:p>
            <a:pPr marL="457200" indent="-457200">
              <a:buAutoNum type="arabicPeriod"/>
            </a:pPr>
            <a:endParaRPr lang="en-US" sz="2000" dirty="0" smtClean="0">
              <a:latin typeface="Century Gothic" panose="020B0502020202020204" pitchFamily="34" charset="0"/>
            </a:endParaRPr>
          </a:p>
          <a:p>
            <a:pPr marL="457200" indent="-457200">
              <a:buAutoNum type="arabicPeriod"/>
            </a:pPr>
            <a:endParaRPr lang="en-US" sz="2000" dirty="0" smtClean="0">
              <a:latin typeface="Century Gothic" panose="020B0502020202020204" pitchFamily="34" charset="0"/>
            </a:endParaRPr>
          </a:p>
          <a:p>
            <a:pPr marL="457200" indent="-457200">
              <a:buAutoNum type="arabicPeriod"/>
            </a:pPr>
            <a:endParaRPr lang="el-GR" sz="2000" dirty="0">
              <a:latin typeface="Century Gothic" panose="020B0502020202020204" pitchFamily="34" charset="0"/>
            </a:endParaRPr>
          </a:p>
        </p:txBody>
      </p:sp>
      <p:sp>
        <p:nvSpPr>
          <p:cNvPr id="4" name="Θέση περιεχομένου 2"/>
          <p:cNvSpPr txBox="1">
            <a:spLocks/>
          </p:cNvSpPr>
          <p:nvPr/>
        </p:nvSpPr>
        <p:spPr>
          <a:xfrm>
            <a:off x="288148" y="1061789"/>
            <a:ext cx="8568952"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1</a:t>
            </a:r>
            <a:r>
              <a:rPr lang="el-GR" sz="2800" b="1" baseline="30000" dirty="0" smtClean="0">
                <a:solidFill>
                  <a:srgbClr val="004376"/>
                </a:solidFill>
                <a:latin typeface="Century Gothic" panose="020B0502020202020204" pitchFamily="34" charset="0"/>
              </a:rPr>
              <a:t>η</a:t>
            </a:r>
            <a:r>
              <a:rPr lang="el-GR" sz="2800" b="1" dirty="0" smtClean="0">
                <a:solidFill>
                  <a:srgbClr val="004376"/>
                </a:solidFill>
                <a:latin typeface="Century Gothic" panose="020B0502020202020204" pitchFamily="34" charset="0"/>
              </a:rPr>
              <a:t> Περιοχή Βελτίωσης:</a:t>
            </a:r>
            <a:endParaRPr lang="en-GB" sz="2800" b="1" dirty="0" smtClean="0">
              <a:solidFill>
                <a:srgbClr val="004376"/>
              </a:solidFill>
              <a:latin typeface="Century Gothic" panose="020B0502020202020204" pitchFamily="34" charset="0"/>
            </a:endParaRPr>
          </a:p>
          <a:p>
            <a:pPr marL="0" indent="0" algn="ctr">
              <a:spcBef>
                <a:spcPts val="0"/>
              </a:spcBef>
              <a:buNone/>
            </a:pPr>
            <a:r>
              <a:rPr lang="el-GR" sz="2800" b="1" dirty="0">
                <a:solidFill>
                  <a:srgbClr val="004376"/>
                </a:solidFill>
                <a:latin typeface="Century Gothic" panose="020B0502020202020204" pitchFamily="34" charset="0"/>
              </a:rPr>
              <a:t>Διαχείριση Ανθρώπινων </a:t>
            </a:r>
            <a:r>
              <a:rPr lang="el-GR" sz="2800" b="1" dirty="0" smtClean="0">
                <a:solidFill>
                  <a:srgbClr val="004376"/>
                </a:solidFill>
                <a:latin typeface="Century Gothic" panose="020B0502020202020204" pitchFamily="34" charset="0"/>
              </a:rPr>
              <a:t>Πόρων</a:t>
            </a:r>
            <a:endParaRPr lang="el-GR" sz="2800" b="1" dirty="0">
              <a:solidFill>
                <a:srgbClr val="004376"/>
              </a:solidFill>
              <a:latin typeface="Century Gothic" panose="020B0502020202020204" pitchFamily="34" charset="0"/>
            </a:endParaRPr>
          </a:p>
        </p:txBody>
      </p:sp>
      <p:sp>
        <p:nvSpPr>
          <p:cNvPr id="13" name="Ορθογώνιο 12"/>
          <p:cNvSpPr/>
          <p:nvPr/>
        </p:nvSpPr>
        <p:spPr>
          <a:xfrm>
            <a:off x="395536" y="2348880"/>
            <a:ext cx="8352928" cy="3600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l-GR" sz="2000" b="1" dirty="0" smtClean="0">
                <a:latin typeface="Century Gothic" panose="020B0502020202020204" pitchFamily="34" charset="0"/>
              </a:rPr>
              <a:t>Στόχοι</a:t>
            </a:r>
            <a:endParaRPr lang="en-US" sz="2000" dirty="0">
              <a:latin typeface="Century Gothic" panose="020B0502020202020204" pitchFamily="34" charset="0"/>
            </a:endParaRPr>
          </a:p>
        </p:txBody>
      </p:sp>
      <p:sp>
        <p:nvSpPr>
          <p:cNvPr id="7" name="Slide Number Placeholder 5"/>
          <p:cNvSpPr>
            <a:spLocks noGrp="1"/>
          </p:cNvSpPr>
          <p:nvPr>
            <p:ph type="sldNum" sz="quarter" idx="12"/>
          </p:nvPr>
        </p:nvSpPr>
        <p:spPr>
          <a:xfrm>
            <a:off x="8600175" y="6426484"/>
            <a:ext cx="566403" cy="288032"/>
          </a:xfrm>
        </p:spPr>
        <p:txBody>
          <a:bodyPr/>
          <a:lstStyle/>
          <a:p>
            <a:r>
              <a:rPr lang="el-GR" sz="1000" b="1" dirty="0" smtClean="0">
                <a:solidFill>
                  <a:schemeClr val="bg1"/>
                </a:solidFill>
                <a:latin typeface="Arial Black" panose="020B0A04020102020204" pitchFamily="34" charset="0"/>
              </a:rPr>
              <a:t>14/26</a:t>
            </a:r>
            <a:endParaRPr lang="el-GR" sz="1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94873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2780928"/>
            <a:ext cx="8496944" cy="3069492"/>
          </a:xfrm>
        </p:spPr>
        <p:txBody>
          <a:bodyPr vert="horz" lIns="91440" tIns="45720" rIns="91440" bIns="45720" rtlCol="0">
            <a:noAutofit/>
          </a:bodyPr>
          <a:lstStyle/>
          <a:p>
            <a:pPr marL="271463" indent="-271463" algn="just">
              <a:spcBef>
                <a:spcPts val="600"/>
              </a:spcBef>
              <a:spcAft>
                <a:spcPts val="2400"/>
              </a:spcAft>
              <a:buFont typeface="+mj-lt"/>
              <a:buAutoNum type="romanLcPeriod"/>
            </a:pPr>
            <a:r>
              <a:rPr lang="el-GR" sz="1600" b="1" dirty="0" smtClean="0">
                <a:latin typeface="Century Gothic" panose="020B0502020202020204" pitchFamily="34" charset="0"/>
              </a:rPr>
              <a:t>Ετήσια έρευνα εντοπισμού των παραγόντων ενεργοποίησης του προσωπικού</a:t>
            </a:r>
            <a:endParaRPr lang="en-GB" sz="1600" b="1" dirty="0">
              <a:latin typeface="Century Gothic" panose="020B0502020202020204" pitchFamily="34" charset="0"/>
            </a:endParaRPr>
          </a:p>
          <a:p>
            <a:pPr marL="271463" indent="-271463" algn="just">
              <a:spcBef>
                <a:spcPts val="1800"/>
              </a:spcBef>
              <a:spcAft>
                <a:spcPts val="2400"/>
              </a:spcAft>
              <a:buFont typeface="+mj-lt"/>
              <a:buAutoNum type="romanLcPeriod"/>
            </a:pPr>
            <a:r>
              <a:rPr lang="el-GR" sz="1600" b="1" dirty="0">
                <a:latin typeface="Century Gothic" panose="020B0502020202020204" pitchFamily="34" charset="0"/>
              </a:rPr>
              <a:t>Αποτύπωση δεξιοτήτων / ικανοτήτων του </a:t>
            </a:r>
            <a:r>
              <a:rPr lang="el-GR" sz="1600" b="1" dirty="0" smtClean="0">
                <a:latin typeface="Century Gothic" panose="020B0502020202020204" pitchFamily="34" charset="0"/>
              </a:rPr>
              <a:t>προσωπικού</a:t>
            </a:r>
          </a:p>
          <a:p>
            <a:pPr marL="271463" indent="-271463" algn="just">
              <a:spcBef>
                <a:spcPts val="1800"/>
              </a:spcBef>
              <a:spcAft>
                <a:spcPts val="2400"/>
              </a:spcAft>
              <a:buFont typeface="+mj-lt"/>
              <a:buAutoNum type="romanLcPeriod"/>
            </a:pPr>
            <a:r>
              <a:rPr lang="el-GR" sz="1600" b="1" dirty="0" smtClean="0">
                <a:latin typeface="Century Gothic" panose="020B0502020202020204" pitchFamily="34" charset="0"/>
              </a:rPr>
              <a:t>Σχέδιο δράσης ανάπτυξης </a:t>
            </a:r>
            <a:r>
              <a:rPr lang="el-GR" sz="1600" b="1" dirty="0">
                <a:latin typeface="Century Gothic" panose="020B0502020202020204" pitchFamily="34" charset="0"/>
              </a:rPr>
              <a:t>ατομικών πλάνων κατάρτισης</a:t>
            </a:r>
          </a:p>
          <a:p>
            <a:pPr marL="271463" indent="-271463" algn="just">
              <a:spcBef>
                <a:spcPts val="1800"/>
              </a:spcBef>
              <a:spcAft>
                <a:spcPts val="1800"/>
              </a:spcAft>
              <a:buFont typeface="+mj-lt"/>
              <a:buAutoNum type="romanLcPeriod"/>
            </a:pPr>
            <a:r>
              <a:rPr lang="el-GR" sz="1600" b="1" dirty="0" smtClean="0">
                <a:latin typeface="Century Gothic" panose="020B0502020202020204" pitchFamily="34" charset="0"/>
              </a:rPr>
              <a:t>Διοργάνωση </a:t>
            </a:r>
            <a:r>
              <a:rPr lang="el-GR" sz="1600" b="1" dirty="0">
                <a:latin typeface="Century Gothic" panose="020B0502020202020204" pitchFamily="34" charset="0"/>
              </a:rPr>
              <a:t>εσωτερικών παρουσιάσεων μεταξύ των </a:t>
            </a:r>
            <a:r>
              <a:rPr lang="el-GR" sz="1600" b="1" dirty="0" smtClean="0">
                <a:latin typeface="Century Gothic" panose="020B0502020202020204" pitchFamily="34" charset="0"/>
              </a:rPr>
              <a:t>μονάδων / τομέων </a:t>
            </a:r>
            <a:r>
              <a:rPr lang="el-GR" sz="1600" b="1" dirty="0">
                <a:latin typeface="Century Gothic" panose="020B0502020202020204" pitchFamily="34" charset="0"/>
              </a:rPr>
              <a:t>της </a:t>
            </a:r>
            <a:r>
              <a:rPr lang="el-GR" sz="1600" b="1" dirty="0" smtClean="0">
                <a:latin typeface="Century Gothic" panose="020B0502020202020204" pitchFamily="34" charset="0"/>
              </a:rPr>
              <a:t>ΔΑ</a:t>
            </a:r>
            <a:endParaRPr lang="en-US" sz="1600" b="1" dirty="0">
              <a:latin typeface="Century Gothic" panose="020B0502020202020204" pitchFamily="34" charset="0"/>
            </a:endParaRPr>
          </a:p>
        </p:txBody>
      </p:sp>
      <p:sp>
        <p:nvSpPr>
          <p:cNvPr id="4" name="Θέση περιεχομένου 2"/>
          <p:cNvSpPr txBox="1">
            <a:spLocks/>
          </p:cNvSpPr>
          <p:nvPr/>
        </p:nvSpPr>
        <p:spPr>
          <a:xfrm>
            <a:off x="288148" y="1052736"/>
            <a:ext cx="8568952"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1</a:t>
            </a:r>
            <a:r>
              <a:rPr lang="el-GR" sz="2800" b="1" baseline="30000" dirty="0" smtClean="0">
                <a:solidFill>
                  <a:srgbClr val="004376"/>
                </a:solidFill>
                <a:latin typeface="Century Gothic" panose="020B0502020202020204" pitchFamily="34" charset="0"/>
              </a:rPr>
              <a:t>η</a:t>
            </a:r>
            <a:r>
              <a:rPr lang="el-GR" sz="2800" b="1" dirty="0" smtClean="0">
                <a:solidFill>
                  <a:srgbClr val="004376"/>
                </a:solidFill>
                <a:latin typeface="Century Gothic" panose="020B0502020202020204" pitchFamily="34" charset="0"/>
              </a:rPr>
              <a:t> Περιοχή Βελτίωσης:</a:t>
            </a:r>
            <a:endParaRPr lang="en-GB" sz="2800" b="1" dirty="0">
              <a:solidFill>
                <a:srgbClr val="004376"/>
              </a:solidFill>
              <a:latin typeface="Century Gothic" panose="020B0502020202020204" pitchFamily="34" charset="0"/>
            </a:endParaRPr>
          </a:p>
          <a:p>
            <a:pPr marL="0" indent="0" algn="ctr">
              <a:spcBef>
                <a:spcPts val="0"/>
              </a:spcBef>
              <a:buNone/>
            </a:pPr>
            <a:r>
              <a:rPr lang="el-GR" sz="2800" b="1" dirty="0">
                <a:solidFill>
                  <a:srgbClr val="004376"/>
                </a:solidFill>
                <a:latin typeface="Century Gothic" panose="020B0502020202020204" pitchFamily="34" charset="0"/>
              </a:rPr>
              <a:t>Διαχείριση Ανθρώπινων </a:t>
            </a:r>
            <a:r>
              <a:rPr lang="el-GR" sz="2800" b="1" dirty="0" smtClean="0">
                <a:solidFill>
                  <a:srgbClr val="004376"/>
                </a:solidFill>
                <a:latin typeface="Century Gothic" panose="020B0502020202020204" pitchFamily="34" charset="0"/>
              </a:rPr>
              <a:t>Πόρων</a:t>
            </a:r>
            <a:endParaRPr lang="en-US" sz="2800" b="1" i="1" dirty="0" smtClean="0">
              <a:solidFill>
                <a:srgbClr val="004376"/>
              </a:solidFill>
              <a:latin typeface="Century Gothic" panose="020B0502020202020204" pitchFamily="34" charset="0"/>
            </a:endParaRPr>
          </a:p>
        </p:txBody>
      </p:sp>
      <p:sp>
        <p:nvSpPr>
          <p:cNvPr id="6" name="Ορθογώνιο 5"/>
          <p:cNvSpPr/>
          <p:nvPr/>
        </p:nvSpPr>
        <p:spPr>
          <a:xfrm>
            <a:off x="395536" y="2204864"/>
            <a:ext cx="8352928" cy="3600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l-GR" b="1" dirty="0" smtClean="0">
                <a:latin typeface="Century Gothic" panose="020B0502020202020204" pitchFamily="34" charset="0"/>
              </a:rPr>
              <a:t>Δράσεις - Κλειδιά</a:t>
            </a:r>
            <a:endParaRPr lang="en-US" dirty="0">
              <a:latin typeface="Century Gothic" panose="020B0502020202020204" pitchFamily="34" charset="0"/>
            </a:endParaRPr>
          </a:p>
        </p:txBody>
      </p:sp>
      <p:sp>
        <p:nvSpPr>
          <p:cNvPr id="7" name="Στρογγυλεμένο ορθογώνιο 6"/>
          <p:cNvSpPr/>
          <p:nvPr/>
        </p:nvSpPr>
        <p:spPr>
          <a:xfrm>
            <a:off x="7632548" y="3131915"/>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Φεβ</a:t>
            </a:r>
            <a:r>
              <a:rPr lang="en-GB" sz="1400" b="1" dirty="0" smtClean="0">
                <a:solidFill>
                  <a:srgbClr val="0070C0"/>
                </a:solidFill>
                <a:latin typeface="Century Gothic" panose="020B0502020202020204" pitchFamily="34" charset="0"/>
              </a:rPr>
              <a:t> </a:t>
            </a:r>
            <a:r>
              <a:rPr lang="en-GB" sz="1400" b="1" dirty="0">
                <a:solidFill>
                  <a:srgbClr val="0070C0"/>
                </a:solidFill>
                <a:latin typeface="Century Gothic" panose="020B0502020202020204" pitchFamily="34" charset="0"/>
              </a:rPr>
              <a:t>2020</a:t>
            </a:r>
            <a:endParaRPr lang="el-GR" sz="1400" b="1" dirty="0">
              <a:solidFill>
                <a:srgbClr val="0070C0"/>
              </a:solidFill>
              <a:latin typeface="Century Gothic" panose="020B0502020202020204" pitchFamily="34" charset="0"/>
            </a:endParaRPr>
          </a:p>
        </p:txBody>
      </p:sp>
      <p:sp>
        <p:nvSpPr>
          <p:cNvPr id="9" name="Στρογγυλεμένο ορθογώνιο 8"/>
          <p:cNvSpPr/>
          <p:nvPr/>
        </p:nvSpPr>
        <p:spPr>
          <a:xfrm>
            <a:off x="7632548" y="3879856"/>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Μαρ</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20</a:t>
            </a:r>
            <a:endParaRPr lang="el-GR" sz="1400" b="1" dirty="0">
              <a:solidFill>
                <a:srgbClr val="0070C0"/>
              </a:solidFill>
              <a:latin typeface="Century Gothic" panose="020B0502020202020204" pitchFamily="34" charset="0"/>
            </a:endParaRPr>
          </a:p>
        </p:txBody>
      </p:sp>
      <p:sp>
        <p:nvSpPr>
          <p:cNvPr id="10" name="Slide Number Placeholder 5"/>
          <p:cNvSpPr>
            <a:spLocks noGrp="1"/>
          </p:cNvSpPr>
          <p:nvPr>
            <p:ph type="sldNum" sz="quarter" idx="12"/>
          </p:nvPr>
        </p:nvSpPr>
        <p:spPr>
          <a:xfrm>
            <a:off x="8600175" y="6426484"/>
            <a:ext cx="566403" cy="288032"/>
          </a:xfrm>
        </p:spPr>
        <p:txBody>
          <a:bodyPr/>
          <a:lstStyle/>
          <a:p>
            <a:r>
              <a:rPr lang="el-GR" sz="1000" b="1" dirty="0" smtClean="0">
                <a:solidFill>
                  <a:schemeClr val="bg1"/>
                </a:solidFill>
                <a:latin typeface="Arial Black" panose="020B0A04020102020204" pitchFamily="34" charset="0"/>
              </a:rPr>
              <a:t>15/26</a:t>
            </a:r>
            <a:endParaRPr lang="el-GR" sz="1000" b="1" dirty="0">
              <a:solidFill>
                <a:schemeClr val="bg1"/>
              </a:solidFill>
              <a:latin typeface="Arial Black" panose="020B0A04020102020204" pitchFamily="34" charset="0"/>
            </a:endParaRPr>
          </a:p>
        </p:txBody>
      </p:sp>
      <p:sp>
        <p:nvSpPr>
          <p:cNvPr id="8" name="Στρογγυλεμένο ορθογώνιο 7"/>
          <p:cNvSpPr/>
          <p:nvPr/>
        </p:nvSpPr>
        <p:spPr>
          <a:xfrm>
            <a:off x="7632548" y="4627797"/>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err="1" smtClean="0">
                <a:solidFill>
                  <a:srgbClr val="0070C0"/>
                </a:solidFill>
                <a:latin typeface="Century Gothic" panose="020B0502020202020204" pitchFamily="34" charset="0"/>
              </a:rPr>
              <a:t>Μαι</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20</a:t>
            </a:r>
            <a:endParaRPr lang="el-GR" sz="1400" b="1" dirty="0">
              <a:solidFill>
                <a:srgbClr val="0070C0"/>
              </a:solidFill>
              <a:latin typeface="Century Gothic" panose="020B0502020202020204" pitchFamily="34" charset="0"/>
            </a:endParaRPr>
          </a:p>
        </p:txBody>
      </p:sp>
      <p:sp>
        <p:nvSpPr>
          <p:cNvPr id="11" name="Στρογγυλεμένο ορθογώνιο 10"/>
          <p:cNvSpPr/>
          <p:nvPr/>
        </p:nvSpPr>
        <p:spPr>
          <a:xfrm>
            <a:off x="7632548" y="5491893"/>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Φεβ</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20</a:t>
            </a:r>
            <a:endParaRPr lang="el-GR" sz="1400" b="1" dirty="0">
              <a:solidFill>
                <a:srgbClr val="0070C0"/>
              </a:solidFill>
              <a:latin typeface="Century Gothic" panose="020B0502020202020204" pitchFamily="34" charset="0"/>
            </a:endParaRPr>
          </a:p>
        </p:txBody>
      </p:sp>
      <p:sp>
        <p:nvSpPr>
          <p:cNvPr id="12" name="Στρογγυλεμένο ορθογώνιο 11"/>
          <p:cNvSpPr/>
          <p:nvPr/>
        </p:nvSpPr>
        <p:spPr>
          <a:xfrm>
            <a:off x="6354302" y="5490489"/>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Ιαν</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20</a:t>
            </a:r>
            <a:endParaRPr lang="el-GR" sz="1400" b="1" dirty="0">
              <a:solidFill>
                <a:srgbClr val="0070C0"/>
              </a:solidFill>
              <a:latin typeface="Century Gothic" panose="020B0502020202020204" pitchFamily="34" charset="0"/>
            </a:endParaRPr>
          </a:p>
        </p:txBody>
      </p:sp>
      <p:sp>
        <p:nvSpPr>
          <p:cNvPr id="13" name="Στρογγυλεμένο ορθογώνιο 12"/>
          <p:cNvSpPr/>
          <p:nvPr/>
        </p:nvSpPr>
        <p:spPr>
          <a:xfrm>
            <a:off x="5076056" y="5490489"/>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Οκτ</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19</a:t>
            </a:r>
            <a:endParaRPr lang="el-GR" sz="14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2759155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2780928"/>
            <a:ext cx="8496944" cy="3069492"/>
          </a:xfrm>
        </p:spPr>
        <p:txBody>
          <a:bodyPr vert="horz" lIns="91440" tIns="45720" rIns="91440" bIns="45720" rtlCol="0">
            <a:noAutofit/>
          </a:bodyPr>
          <a:lstStyle/>
          <a:p>
            <a:pPr marL="271463" indent="-271463" algn="just">
              <a:spcBef>
                <a:spcPts val="600"/>
              </a:spcBef>
              <a:spcAft>
                <a:spcPts val="2400"/>
              </a:spcAft>
              <a:buFont typeface="+mj-lt"/>
              <a:buAutoNum type="romanLcPeriod" startAt="5"/>
            </a:pPr>
            <a:r>
              <a:rPr lang="el-GR" sz="1600" b="1" dirty="0" smtClean="0">
                <a:latin typeface="Century Gothic" panose="020B0502020202020204" pitchFamily="34" charset="0"/>
              </a:rPr>
              <a:t>Ημέρα ενίσχυσης της ομαδικότητας – συζήτησης των ευρημάτων των ερευνών</a:t>
            </a:r>
            <a:endParaRPr lang="en-GB" sz="1600" b="1" dirty="0">
              <a:latin typeface="Century Gothic" panose="020B0502020202020204" pitchFamily="34" charset="0"/>
            </a:endParaRPr>
          </a:p>
          <a:p>
            <a:pPr marL="271463" indent="-271463" algn="just">
              <a:spcBef>
                <a:spcPts val="1800"/>
              </a:spcBef>
              <a:spcAft>
                <a:spcPts val="2400"/>
              </a:spcAft>
              <a:buFont typeface="+mj-lt"/>
              <a:buAutoNum type="romanLcPeriod" startAt="5"/>
            </a:pPr>
            <a:r>
              <a:rPr lang="el-GR" sz="1600" b="1" dirty="0" smtClean="0">
                <a:latin typeface="Century Gothic" panose="020B0502020202020204" pitchFamily="34" charset="0"/>
              </a:rPr>
              <a:t>Περαιτέρω ανάπτυξη δια-τομεακών δράσεων (πχ </a:t>
            </a:r>
            <a:r>
              <a:rPr lang="en-US" sz="1600" b="1" dirty="0" smtClean="0">
                <a:latin typeface="Century Gothic" panose="020B0502020202020204" pitchFamily="34" charset="0"/>
              </a:rPr>
              <a:t>“</a:t>
            </a:r>
            <a:r>
              <a:rPr lang="el-GR" sz="1600" b="1" dirty="0" smtClean="0">
                <a:latin typeface="Century Gothic" panose="020B0502020202020204" pitchFamily="34" charset="0"/>
              </a:rPr>
              <a:t>μικτές</a:t>
            </a:r>
            <a:r>
              <a:rPr lang="en-US" sz="1600" b="1" dirty="0" smtClean="0">
                <a:latin typeface="Century Gothic" panose="020B0502020202020204" pitchFamily="34" charset="0"/>
              </a:rPr>
              <a:t>”</a:t>
            </a:r>
            <a:r>
              <a:rPr lang="el-GR" sz="1600" b="1" dirty="0" smtClean="0">
                <a:latin typeface="Century Gothic" panose="020B0502020202020204" pitchFamily="34" charset="0"/>
              </a:rPr>
              <a:t> αξιολογήσεις πράξεων) </a:t>
            </a:r>
          </a:p>
          <a:p>
            <a:pPr marL="271463" indent="-271463" algn="just">
              <a:spcBef>
                <a:spcPts val="1800"/>
              </a:spcBef>
              <a:spcAft>
                <a:spcPts val="2400"/>
              </a:spcAft>
              <a:buFont typeface="+mj-lt"/>
              <a:buAutoNum type="romanLcPeriod" startAt="5"/>
            </a:pPr>
            <a:r>
              <a:rPr lang="el-GR" sz="1600" b="1" dirty="0" smtClean="0">
                <a:latin typeface="Century Gothic" panose="020B0502020202020204" pitchFamily="34" charset="0"/>
              </a:rPr>
              <a:t>Ιστοχώρος ανάρτησης ευκαιριών εσωτερικών μετακινήσεων / ομάδων εργασίας</a:t>
            </a:r>
            <a:endParaRPr lang="el-GR" sz="1600" b="1" dirty="0">
              <a:latin typeface="Century Gothic" panose="020B0502020202020204" pitchFamily="34" charset="0"/>
            </a:endParaRPr>
          </a:p>
          <a:p>
            <a:pPr marL="271463" indent="-271463" algn="just">
              <a:spcBef>
                <a:spcPts val="1800"/>
              </a:spcBef>
              <a:spcAft>
                <a:spcPts val="1800"/>
              </a:spcAft>
              <a:buFont typeface="+mj-lt"/>
              <a:buAutoNum type="romanLcPeriod" startAt="5"/>
            </a:pPr>
            <a:r>
              <a:rPr lang="el-GR" sz="1600" b="1" dirty="0" smtClean="0">
                <a:latin typeface="Century Gothic" panose="020B0502020202020204" pitchFamily="34" charset="0"/>
              </a:rPr>
              <a:t>Εντοπισμός / υιοθέτηση καλών πρακτικών από παρόμοια ΔΑ / παρόμοιο ΕΠ</a:t>
            </a:r>
            <a:endParaRPr lang="en-US" sz="1600" b="1" dirty="0">
              <a:latin typeface="Century Gothic" panose="020B0502020202020204" pitchFamily="34" charset="0"/>
            </a:endParaRPr>
          </a:p>
        </p:txBody>
      </p:sp>
      <p:sp>
        <p:nvSpPr>
          <p:cNvPr id="4" name="Θέση περιεχομένου 2"/>
          <p:cNvSpPr txBox="1">
            <a:spLocks/>
          </p:cNvSpPr>
          <p:nvPr/>
        </p:nvSpPr>
        <p:spPr>
          <a:xfrm>
            <a:off x="270042" y="1052736"/>
            <a:ext cx="8568952"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1</a:t>
            </a:r>
            <a:r>
              <a:rPr lang="el-GR" sz="2800" b="1" baseline="30000" dirty="0" smtClean="0">
                <a:solidFill>
                  <a:srgbClr val="004376"/>
                </a:solidFill>
                <a:latin typeface="Century Gothic" panose="020B0502020202020204" pitchFamily="34" charset="0"/>
              </a:rPr>
              <a:t>η</a:t>
            </a:r>
            <a:r>
              <a:rPr lang="el-GR" sz="2800" b="1" dirty="0" smtClean="0">
                <a:solidFill>
                  <a:srgbClr val="004376"/>
                </a:solidFill>
                <a:latin typeface="Century Gothic" panose="020B0502020202020204" pitchFamily="34" charset="0"/>
              </a:rPr>
              <a:t> Περιοχή Βελτίωσης:</a:t>
            </a:r>
            <a:endParaRPr lang="en-GB" sz="2800" b="1" dirty="0">
              <a:solidFill>
                <a:srgbClr val="004376"/>
              </a:solidFill>
              <a:latin typeface="Century Gothic" panose="020B0502020202020204" pitchFamily="34" charset="0"/>
            </a:endParaRPr>
          </a:p>
          <a:p>
            <a:pPr marL="0" indent="0" algn="ctr">
              <a:spcBef>
                <a:spcPts val="0"/>
              </a:spcBef>
              <a:buNone/>
            </a:pPr>
            <a:r>
              <a:rPr lang="el-GR" sz="2800" b="1" dirty="0">
                <a:solidFill>
                  <a:srgbClr val="004376"/>
                </a:solidFill>
                <a:latin typeface="Century Gothic" panose="020B0502020202020204" pitchFamily="34" charset="0"/>
              </a:rPr>
              <a:t>Διαχείριση Ανθρώπινων </a:t>
            </a:r>
            <a:r>
              <a:rPr lang="el-GR" sz="2800" b="1" dirty="0" smtClean="0">
                <a:solidFill>
                  <a:srgbClr val="004376"/>
                </a:solidFill>
                <a:latin typeface="Century Gothic" panose="020B0502020202020204" pitchFamily="34" charset="0"/>
              </a:rPr>
              <a:t>Πόρων</a:t>
            </a:r>
            <a:endParaRPr lang="en-US" sz="2800" b="1" i="1" dirty="0" smtClean="0">
              <a:solidFill>
                <a:srgbClr val="004376"/>
              </a:solidFill>
              <a:latin typeface="Century Gothic" panose="020B0502020202020204" pitchFamily="34" charset="0"/>
            </a:endParaRPr>
          </a:p>
        </p:txBody>
      </p:sp>
      <p:sp>
        <p:nvSpPr>
          <p:cNvPr id="6" name="Ορθογώνιο 5"/>
          <p:cNvSpPr/>
          <p:nvPr/>
        </p:nvSpPr>
        <p:spPr>
          <a:xfrm>
            <a:off x="395536" y="2204864"/>
            <a:ext cx="8352928" cy="3600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l-GR" b="1" dirty="0" smtClean="0">
                <a:latin typeface="Century Gothic" panose="020B0502020202020204" pitchFamily="34" charset="0"/>
              </a:rPr>
              <a:t>Δράσεις - Κλειδιά</a:t>
            </a:r>
            <a:endParaRPr lang="en-US" dirty="0">
              <a:latin typeface="Century Gothic" panose="020B0502020202020204" pitchFamily="34" charset="0"/>
            </a:endParaRPr>
          </a:p>
        </p:txBody>
      </p:sp>
      <p:sp>
        <p:nvSpPr>
          <p:cNvPr id="7" name="Στρογγυλεμένο ορθογώνιο 6"/>
          <p:cNvSpPr/>
          <p:nvPr/>
        </p:nvSpPr>
        <p:spPr>
          <a:xfrm>
            <a:off x="7632548" y="3131915"/>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Μαρ</a:t>
            </a:r>
            <a:r>
              <a:rPr lang="en-GB" sz="1400" b="1" dirty="0" smtClean="0">
                <a:solidFill>
                  <a:srgbClr val="0070C0"/>
                </a:solidFill>
                <a:latin typeface="Century Gothic" panose="020B0502020202020204" pitchFamily="34" charset="0"/>
              </a:rPr>
              <a:t> </a:t>
            </a:r>
            <a:r>
              <a:rPr lang="en-GB" sz="1400" b="1" dirty="0">
                <a:solidFill>
                  <a:srgbClr val="0070C0"/>
                </a:solidFill>
                <a:latin typeface="Century Gothic" panose="020B0502020202020204" pitchFamily="34" charset="0"/>
              </a:rPr>
              <a:t>2020</a:t>
            </a:r>
            <a:endParaRPr lang="el-GR" sz="1400" b="1" dirty="0">
              <a:solidFill>
                <a:srgbClr val="0070C0"/>
              </a:solidFill>
              <a:latin typeface="Century Gothic" panose="020B0502020202020204" pitchFamily="34" charset="0"/>
            </a:endParaRPr>
          </a:p>
        </p:txBody>
      </p:sp>
      <p:sp>
        <p:nvSpPr>
          <p:cNvPr id="9" name="Στρογγυλεμένο ορθογώνιο 8"/>
          <p:cNvSpPr/>
          <p:nvPr/>
        </p:nvSpPr>
        <p:spPr>
          <a:xfrm>
            <a:off x="7632548" y="3879856"/>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Σεπ</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19</a:t>
            </a:r>
            <a:endParaRPr lang="el-GR" sz="1400" b="1" dirty="0">
              <a:solidFill>
                <a:srgbClr val="0070C0"/>
              </a:solidFill>
              <a:latin typeface="Century Gothic" panose="020B0502020202020204" pitchFamily="34" charset="0"/>
            </a:endParaRPr>
          </a:p>
        </p:txBody>
      </p:sp>
      <p:sp>
        <p:nvSpPr>
          <p:cNvPr id="10" name="Slide Number Placeholder 5"/>
          <p:cNvSpPr>
            <a:spLocks noGrp="1"/>
          </p:cNvSpPr>
          <p:nvPr>
            <p:ph type="sldNum" sz="quarter" idx="12"/>
          </p:nvPr>
        </p:nvSpPr>
        <p:spPr>
          <a:xfrm>
            <a:off x="8600175" y="6426484"/>
            <a:ext cx="566403" cy="288032"/>
          </a:xfrm>
        </p:spPr>
        <p:txBody>
          <a:bodyPr/>
          <a:lstStyle/>
          <a:p>
            <a:r>
              <a:rPr lang="el-GR" sz="1000" b="1" dirty="0" smtClean="0">
                <a:solidFill>
                  <a:schemeClr val="bg1"/>
                </a:solidFill>
                <a:latin typeface="Arial Black" panose="020B0A04020102020204" pitchFamily="34" charset="0"/>
              </a:rPr>
              <a:t>16/26</a:t>
            </a:r>
            <a:endParaRPr lang="el-GR" sz="1000" b="1" dirty="0">
              <a:solidFill>
                <a:schemeClr val="bg1"/>
              </a:solidFill>
              <a:latin typeface="Arial Black" panose="020B0A04020102020204" pitchFamily="34" charset="0"/>
            </a:endParaRPr>
          </a:p>
        </p:txBody>
      </p:sp>
      <p:sp>
        <p:nvSpPr>
          <p:cNvPr id="8" name="Στρογγυλεμένο ορθογώνιο 7"/>
          <p:cNvSpPr/>
          <p:nvPr/>
        </p:nvSpPr>
        <p:spPr>
          <a:xfrm>
            <a:off x="7632548" y="4645903"/>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Οκτ</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19</a:t>
            </a:r>
            <a:endParaRPr lang="el-GR" sz="1400" b="1" dirty="0">
              <a:solidFill>
                <a:srgbClr val="0070C0"/>
              </a:solidFill>
              <a:latin typeface="Century Gothic" panose="020B0502020202020204" pitchFamily="34" charset="0"/>
            </a:endParaRPr>
          </a:p>
        </p:txBody>
      </p:sp>
      <p:sp>
        <p:nvSpPr>
          <p:cNvPr id="11" name="Στρογγυλεμένο ορθογώνιο 10"/>
          <p:cNvSpPr/>
          <p:nvPr/>
        </p:nvSpPr>
        <p:spPr>
          <a:xfrm>
            <a:off x="7632548" y="5436171"/>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Απρ</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20</a:t>
            </a:r>
            <a:endParaRPr lang="el-GR" sz="14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2574652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3095812"/>
            <a:ext cx="8496944" cy="1727688"/>
          </a:xfrm>
        </p:spPr>
        <p:txBody>
          <a:bodyPr vert="horz" lIns="91440" tIns="45720" rIns="91440" bIns="45720" rtlCol="0">
            <a:noAutofit/>
          </a:bodyPr>
          <a:lstStyle/>
          <a:p>
            <a:pPr marL="271463" indent="-271463" algn="just">
              <a:spcBef>
                <a:spcPts val="600"/>
              </a:spcBef>
              <a:spcAft>
                <a:spcPts val="2400"/>
              </a:spcAft>
              <a:buFont typeface="+mj-lt"/>
              <a:buAutoNum type="romanLcPeriod" startAt="9"/>
            </a:pPr>
            <a:r>
              <a:rPr lang="el-GR" sz="1600" b="1" dirty="0" smtClean="0">
                <a:latin typeface="Century Gothic" panose="020B0502020202020204" pitchFamily="34" charset="0"/>
              </a:rPr>
              <a:t>Εργαλειοθήκη για τις θέσεις ευθύνης (διαχείριση προσωπικού, …)</a:t>
            </a:r>
            <a:endParaRPr lang="en-GB" sz="1600" b="1" dirty="0">
              <a:latin typeface="Century Gothic" panose="020B0502020202020204" pitchFamily="34" charset="0"/>
            </a:endParaRPr>
          </a:p>
          <a:p>
            <a:pPr marL="271463" indent="-271463" algn="just">
              <a:spcBef>
                <a:spcPts val="1800"/>
              </a:spcBef>
              <a:spcAft>
                <a:spcPts val="2400"/>
              </a:spcAft>
              <a:buFont typeface="+mj-lt"/>
              <a:buAutoNum type="romanLcPeriod" startAt="9"/>
            </a:pPr>
            <a:r>
              <a:rPr lang="el-GR" sz="1600" b="1" dirty="0" smtClean="0">
                <a:latin typeface="Century Gothic" panose="020B0502020202020204" pitchFamily="34" charset="0"/>
              </a:rPr>
              <a:t>Ανασκόπηση συστήματος αξιολόγησης προσωπικού (προτάσεις βελτίωσης, …) </a:t>
            </a:r>
          </a:p>
        </p:txBody>
      </p:sp>
      <p:sp>
        <p:nvSpPr>
          <p:cNvPr id="4" name="Θέση περιεχομένου 2"/>
          <p:cNvSpPr txBox="1">
            <a:spLocks/>
          </p:cNvSpPr>
          <p:nvPr/>
        </p:nvSpPr>
        <p:spPr>
          <a:xfrm>
            <a:off x="279095" y="1052736"/>
            <a:ext cx="8568952"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1</a:t>
            </a:r>
            <a:r>
              <a:rPr lang="el-GR" sz="2800" b="1" baseline="30000" dirty="0" smtClean="0">
                <a:solidFill>
                  <a:srgbClr val="004376"/>
                </a:solidFill>
                <a:latin typeface="Century Gothic" panose="020B0502020202020204" pitchFamily="34" charset="0"/>
              </a:rPr>
              <a:t>η</a:t>
            </a:r>
            <a:r>
              <a:rPr lang="el-GR" sz="2800" b="1" dirty="0" smtClean="0">
                <a:solidFill>
                  <a:srgbClr val="004376"/>
                </a:solidFill>
                <a:latin typeface="Century Gothic" panose="020B0502020202020204" pitchFamily="34" charset="0"/>
              </a:rPr>
              <a:t> Περιοχή Βελτίωσης:</a:t>
            </a:r>
            <a:endParaRPr lang="en-GB" sz="2800" b="1" dirty="0">
              <a:solidFill>
                <a:srgbClr val="004376"/>
              </a:solidFill>
              <a:latin typeface="Century Gothic" panose="020B0502020202020204" pitchFamily="34" charset="0"/>
            </a:endParaRPr>
          </a:p>
          <a:p>
            <a:pPr marL="0" indent="0" algn="ctr">
              <a:spcBef>
                <a:spcPts val="0"/>
              </a:spcBef>
              <a:buNone/>
            </a:pPr>
            <a:r>
              <a:rPr lang="el-GR" sz="2800" b="1" dirty="0">
                <a:solidFill>
                  <a:srgbClr val="004376"/>
                </a:solidFill>
                <a:latin typeface="Century Gothic" panose="020B0502020202020204" pitchFamily="34" charset="0"/>
              </a:rPr>
              <a:t>Διαχείριση Ανθρώπινων </a:t>
            </a:r>
            <a:r>
              <a:rPr lang="el-GR" sz="2800" b="1" dirty="0" smtClean="0">
                <a:solidFill>
                  <a:srgbClr val="004376"/>
                </a:solidFill>
                <a:latin typeface="Century Gothic" panose="020B0502020202020204" pitchFamily="34" charset="0"/>
              </a:rPr>
              <a:t>Πόρων</a:t>
            </a:r>
            <a:endParaRPr lang="en-US" sz="2800" b="1" i="1" dirty="0" smtClean="0">
              <a:solidFill>
                <a:srgbClr val="004376"/>
              </a:solidFill>
              <a:latin typeface="Century Gothic" panose="020B0502020202020204" pitchFamily="34" charset="0"/>
            </a:endParaRPr>
          </a:p>
        </p:txBody>
      </p:sp>
      <p:sp>
        <p:nvSpPr>
          <p:cNvPr id="6" name="Ορθογώνιο 5"/>
          <p:cNvSpPr/>
          <p:nvPr/>
        </p:nvSpPr>
        <p:spPr>
          <a:xfrm>
            <a:off x="395536" y="2204864"/>
            <a:ext cx="8352928" cy="3600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l-GR" b="1" dirty="0" smtClean="0">
                <a:latin typeface="Century Gothic" panose="020B0502020202020204" pitchFamily="34" charset="0"/>
              </a:rPr>
              <a:t>Δράσεις - Κλειδιά</a:t>
            </a:r>
            <a:endParaRPr lang="en-US" dirty="0">
              <a:latin typeface="Century Gothic" panose="020B0502020202020204" pitchFamily="34" charset="0"/>
            </a:endParaRPr>
          </a:p>
        </p:txBody>
      </p:sp>
      <p:sp>
        <p:nvSpPr>
          <p:cNvPr id="7" name="Στρογγυλεμένο ορθογώνιο 6"/>
          <p:cNvSpPr/>
          <p:nvPr/>
        </p:nvSpPr>
        <p:spPr>
          <a:xfrm>
            <a:off x="7632548" y="3429000"/>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err="1" smtClean="0">
                <a:solidFill>
                  <a:srgbClr val="0070C0"/>
                </a:solidFill>
                <a:latin typeface="Century Gothic" panose="020B0502020202020204" pitchFamily="34" charset="0"/>
              </a:rPr>
              <a:t>Μαι</a:t>
            </a:r>
            <a:r>
              <a:rPr lang="en-GB" sz="1400" b="1" dirty="0" smtClean="0">
                <a:solidFill>
                  <a:srgbClr val="0070C0"/>
                </a:solidFill>
                <a:latin typeface="Century Gothic" panose="020B0502020202020204" pitchFamily="34" charset="0"/>
              </a:rPr>
              <a:t> </a:t>
            </a:r>
            <a:r>
              <a:rPr lang="en-GB" sz="1400" b="1" dirty="0">
                <a:solidFill>
                  <a:srgbClr val="0070C0"/>
                </a:solidFill>
                <a:latin typeface="Century Gothic" panose="020B0502020202020204" pitchFamily="34" charset="0"/>
              </a:rPr>
              <a:t>2020</a:t>
            </a:r>
            <a:endParaRPr lang="el-GR" sz="1400" b="1" dirty="0">
              <a:solidFill>
                <a:srgbClr val="0070C0"/>
              </a:solidFill>
              <a:latin typeface="Century Gothic" panose="020B0502020202020204" pitchFamily="34" charset="0"/>
            </a:endParaRPr>
          </a:p>
        </p:txBody>
      </p:sp>
      <p:sp>
        <p:nvSpPr>
          <p:cNvPr id="9" name="Στρογγυλεμένο ορθογώνιο 8"/>
          <p:cNvSpPr/>
          <p:nvPr/>
        </p:nvSpPr>
        <p:spPr>
          <a:xfrm>
            <a:off x="7632548" y="4221088"/>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Δεκ</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19</a:t>
            </a:r>
            <a:endParaRPr lang="el-GR" sz="1400" b="1" dirty="0">
              <a:solidFill>
                <a:srgbClr val="0070C0"/>
              </a:solidFill>
              <a:latin typeface="Century Gothic" panose="020B0502020202020204" pitchFamily="34" charset="0"/>
            </a:endParaRPr>
          </a:p>
        </p:txBody>
      </p:sp>
      <p:sp>
        <p:nvSpPr>
          <p:cNvPr id="10" name="Slide Number Placeholder 5"/>
          <p:cNvSpPr>
            <a:spLocks noGrp="1"/>
          </p:cNvSpPr>
          <p:nvPr>
            <p:ph type="sldNum" sz="quarter" idx="12"/>
          </p:nvPr>
        </p:nvSpPr>
        <p:spPr>
          <a:xfrm>
            <a:off x="8600175" y="6426484"/>
            <a:ext cx="566403" cy="288032"/>
          </a:xfrm>
        </p:spPr>
        <p:txBody>
          <a:bodyPr/>
          <a:lstStyle/>
          <a:p>
            <a:r>
              <a:rPr lang="el-GR" sz="1000" b="1" dirty="0" smtClean="0">
                <a:solidFill>
                  <a:schemeClr val="bg1"/>
                </a:solidFill>
                <a:latin typeface="Arial Black" panose="020B0A04020102020204" pitchFamily="34" charset="0"/>
              </a:rPr>
              <a:t>17/26</a:t>
            </a:r>
            <a:endParaRPr lang="el-GR" sz="1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49535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88426" y="2924944"/>
            <a:ext cx="8568952" cy="2592288"/>
          </a:xfrm>
          <a:solidFill>
            <a:schemeClr val="accent3">
              <a:lumMod val="20000"/>
              <a:lumOff val="80000"/>
            </a:schemeClr>
          </a:solidFill>
          <a:ln w="19050">
            <a:solidFill>
              <a:schemeClr val="accent1">
                <a:shade val="50000"/>
              </a:schemeClr>
            </a:solidFill>
          </a:ln>
        </p:spPr>
        <p:txBody>
          <a:bodyPr vert="horz" lIns="91440" tIns="45720" rIns="91440" bIns="45720" rtlCol="0">
            <a:noAutofit/>
          </a:bodyPr>
          <a:lstStyle/>
          <a:p>
            <a:pPr marL="398463" indent="-398463" algn="just">
              <a:spcBef>
                <a:spcPts val="1200"/>
              </a:spcBef>
              <a:spcAft>
                <a:spcPts val="1800"/>
              </a:spcAft>
              <a:buFont typeface="+mj-lt"/>
              <a:buAutoNum type="arabicPeriod"/>
            </a:pPr>
            <a:r>
              <a:rPr lang="el-GR" sz="1800" b="1" dirty="0">
                <a:latin typeface="Century Gothic" panose="020B0502020202020204" pitchFamily="34" charset="0"/>
              </a:rPr>
              <a:t>Ενίσχυση της συμπληρωματικότητας μεταξύ </a:t>
            </a:r>
            <a:r>
              <a:rPr lang="el-GR" sz="1800" b="1" dirty="0" smtClean="0">
                <a:latin typeface="Century Gothic" panose="020B0502020202020204" pitchFamily="34" charset="0"/>
              </a:rPr>
              <a:t>των τομέων / μονάδων της ΔΑ και μεταξύ της ΔΑ και των Ενδιάμεσων Φορέων (ΕΦ)</a:t>
            </a:r>
            <a:r>
              <a:rPr lang="en-US" sz="1800" b="1" dirty="0" smtClean="0">
                <a:latin typeface="Century Gothic" panose="020B0502020202020204" pitchFamily="34" charset="0"/>
              </a:rPr>
              <a:t> </a:t>
            </a:r>
            <a:r>
              <a:rPr lang="en-US" sz="1800" b="1" dirty="0" smtClean="0">
                <a:solidFill>
                  <a:srgbClr val="00B050"/>
                </a:solidFill>
                <a:latin typeface="Century Gothic" panose="020B0502020202020204" pitchFamily="34" charset="0"/>
              </a:rPr>
              <a:t>(</a:t>
            </a:r>
            <a:r>
              <a:rPr lang="el-GR" sz="1800" b="1" dirty="0" smtClean="0">
                <a:solidFill>
                  <a:srgbClr val="00B050"/>
                </a:solidFill>
                <a:latin typeface="Century Gothic" panose="020B0502020202020204" pitchFamily="34" charset="0"/>
              </a:rPr>
              <a:t>2 Δράσεις</a:t>
            </a:r>
            <a:r>
              <a:rPr lang="en-US" sz="1800" b="1" dirty="0" smtClean="0">
                <a:solidFill>
                  <a:srgbClr val="00B050"/>
                </a:solidFill>
                <a:latin typeface="Century Gothic" panose="020B0502020202020204" pitchFamily="34" charset="0"/>
              </a:rPr>
              <a:t>)</a:t>
            </a:r>
          </a:p>
          <a:p>
            <a:pPr marL="360363" algn="just">
              <a:spcBef>
                <a:spcPts val="900"/>
              </a:spcBef>
              <a:spcAft>
                <a:spcPts val="1800"/>
              </a:spcAft>
              <a:buFont typeface="+mj-lt"/>
              <a:buAutoNum type="arabicPeriod"/>
            </a:pPr>
            <a:r>
              <a:rPr lang="el-GR" sz="1800" b="1" dirty="0" smtClean="0">
                <a:latin typeface="Century Gothic" panose="020B0502020202020204" pitchFamily="34" charset="0"/>
              </a:rPr>
              <a:t>Συνεργασία, διάχυση γνώσης / εμπειρίας μεταξύ ΔΑ και δικαιούχων </a:t>
            </a:r>
            <a:r>
              <a:rPr lang="en-US" sz="1800" b="1" dirty="0" smtClean="0">
                <a:solidFill>
                  <a:srgbClr val="00B050"/>
                </a:solidFill>
                <a:latin typeface="Century Gothic" panose="020B0502020202020204" pitchFamily="34" charset="0"/>
              </a:rPr>
              <a:t>(</a:t>
            </a:r>
            <a:r>
              <a:rPr lang="el-GR" sz="1800" b="1" dirty="0" smtClean="0">
                <a:solidFill>
                  <a:srgbClr val="00B050"/>
                </a:solidFill>
                <a:latin typeface="Century Gothic" panose="020B0502020202020204" pitchFamily="34" charset="0"/>
              </a:rPr>
              <a:t>3</a:t>
            </a:r>
            <a:r>
              <a:rPr lang="el-GR" sz="1800" b="1" dirty="0" smtClean="0">
                <a:solidFill>
                  <a:srgbClr val="C0E399"/>
                </a:solidFill>
                <a:latin typeface="Century Gothic" panose="020B0502020202020204" pitchFamily="34" charset="0"/>
              </a:rPr>
              <a:t>.</a:t>
            </a:r>
            <a:r>
              <a:rPr lang="el-GR" sz="1800" b="1" dirty="0" smtClean="0">
                <a:solidFill>
                  <a:srgbClr val="00B050"/>
                </a:solidFill>
                <a:latin typeface="Century Gothic" panose="020B0502020202020204" pitchFamily="34" charset="0"/>
              </a:rPr>
              <a:t>Δράσεις</a:t>
            </a:r>
            <a:r>
              <a:rPr lang="en-US" sz="1800" b="1" dirty="0" smtClean="0">
                <a:solidFill>
                  <a:srgbClr val="00B050"/>
                </a:solidFill>
                <a:latin typeface="Century Gothic" panose="020B0502020202020204" pitchFamily="34" charset="0"/>
              </a:rPr>
              <a:t>)</a:t>
            </a:r>
          </a:p>
          <a:p>
            <a:pPr marL="360363">
              <a:spcBef>
                <a:spcPts val="900"/>
              </a:spcBef>
              <a:spcAft>
                <a:spcPts val="1800"/>
              </a:spcAft>
              <a:buFont typeface="+mj-lt"/>
              <a:buAutoNum type="arabicPeriod"/>
            </a:pPr>
            <a:r>
              <a:rPr lang="el-GR" sz="1800" b="1" dirty="0" smtClean="0">
                <a:latin typeface="Century Gothic" panose="020B0502020202020204" pitchFamily="34" charset="0"/>
              </a:rPr>
              <a:t>Βελτίωση της </a:t>
            </a:r>
            <a:r>
              <a:rPr lang="el-GR" sz="1800" b="1" dirty="0">
                <a:latin typeface="Century Gothic" panose="020B0502020202020204" pitchFamily="34" charset="0"/>
              </a:rPr>
              <a:t>ποιότητας διαδικασιών και διοικητικών </a:t>
            </a:r>
            <a:r>
              <a:rPr lang="el-GR" sz="1800" b="1" dirty="0" smtClean="0">
                <a:latin typeface="Century Gothic" panose="020B0502020202020204" pitchFamily="34" charset="0"/>
              </a:rPr>
              <a:t>πρακτικών </a:t>
            </a:r>
            <a:r>
              <a:rPr lang="el-GR" sz="1800" b="1" dirty="0" smtClean="0">
                <a:solidFill>
                  <a:srgbClr val="00B050"/>
                </a:solidFill>
                <a:latin typeface="Century Gothic" panose="020B0502020202020204" pitchFamily="34" charset="0"/>
              </a:rPr>
              <a:t>(1</a:t>
            </a:r>
            <a:r>
              <a:rPr lang="el-GR" sz="1800" b="1" dirty="0">
                <a:solidFill>
                  <a:srgbClr val="C0E399"/>
                </a:solidFill>
                <a:latin typeface="Century Gothic" panose="020B0502020202020204" pitchFamily="34" charset="0"/>
              </a:rPr>
              <a:t>.</a:t>
            </a:r>
            <a:r>
              <a:rPr lang="el-GR" sz="1800" b="1" dirty="0" smtClean="0">
                <a:solidFill>
                  <a:srgbClr val="00B050"/>
                </a:solidFill>
                <a:latin typeface="Century Gothic" panose="020B0502020202020204" pitchFamily="34" charset="0"/>
              </a:rPr>
              <a:t>Δράση) </a:t>
            </a:r>
            <a:endParaRPr lang="en-GB" sz="1800" dirty="0" smtClean="0">
              <a:latin typeface="Century Gothic" panose="020B0502020202020204" pitchFamily="34" charset="0"/>
            </a:endParaRPr>
          </a:p>
          <a:p>
            <a:pPr marL="715963" indent="0">
              <a:spcBef>
                <a:spcPts val="1200"/>
              </a:spcBef>
              <a:buNone/>
            </a:pPr>
            <a:endParaRPr lang="en-US" sz="1800" dirty="0">
              <a:latin typeface="Century Gothic" panose="020B0502020202020204" pitchFamily="34" charset="0"/>
            </a:endParaRPr>
          </a:p>
          <a:p>
            <a:pPr marL="17463" indent="0">
              <a:spcBef>
                <a:spcPts val="1200"/>
              </a:spcBef>
              <a:buNone/>
            </a:pPr>
            <a:r>
              <a:rPr lang="en-US" sz="1800" b="1" dirty="0" smtClean="0">
                <a:latin typeface="Century Gothic" panose="020B0502020202020204" pitchFamily="34" charset="0"/>
              </a:rPr>
              <a:t> </a:t>
            </a:r>
            <a:endParaRPr lang="en-US" sz="1800" b="1" dirty="0">
              <a:latin typeface="Century Gothic" panose="020B0502020202020204" pitchFamily="34" charset="0"/>
            </a:endParaRPr>
          </a:p>
          <a:p>
            <a:pPr marL="442913" lvl="1" indent="-80963">
              <a:spcBef>
                <a:spcPts val="0"/>
              </a:spcBef>
              <a:buNone/>
            </a:pPr>
            <a:endParaRPr lang="en-US" sz="1800" b="1" dirty="0" smtClean="0">
              <a:solidFill>
                <a:srgbClr val="00B050"/>
              </a:solidFill>
              <a:latin typeface="Century Gothic" panose="020B0502020202020204" pitchFamily="34" charset="0"/>
            </a:endParaRPr>
          </a:p>
          <a:p>
            <a:pPr marL="0" indent="0">
              <a:spcBef>
                <a:spcPts val="600"/>
              </a:spcBef>
              <a:spcAft>
                <a:spcPts val="600"/>
              </a:spcAft>
              <a:buNone/>
            </a:pPr>
            <a:endParaRPr lang="en-US" sz="1800" dirty="0" smtClean="0">
              <a:latin typeface="Century Gothic" panose="020B0502020202020204" pitchFamily="34" charset="0"/>
            </a:endParaRPr>
          </a:p>
          <a:p>
            <a:pPr marL="457200" indent="-457200">
              <a:buAutoNum type="arabicPeriod"/>
            </a:pPr>
            <a:endParaRPr lang="en-US" sz="1800" dirty="0" smtClean="0">
              <a:latin typeface="Century Gothic" panose="020B0502020202020204" pitchFamily="34" charset="0"/>
            </a:endParaRPr>
          </a:p>
          <a:p>
            <a:pPr marL="457200" indent="-457200">
              <a:buAutoNum type="arabicPeriod"/>
            </a:pPr>
            <a:endParaRPr lang="en-US" sz="1800" dirty="0" smtClean="0">
              <a:latin typeface="Century Gothic" panose="020B0502020202020204" pitchFamily="34" charset="0"/>
            </a:endParaRPr>
          </a:p>
          <a:p>
            <a:pPr marL="457200" indent="-457200">
              <a:buAutoNum type="arabicPeriod"/>
            </a:pPr>
            <a:endParaRPr lang="el-GR" sz="1800" dirty="0">
              <a:latin typeface="Century Gothic" panose="020B0502020202020204" pitchFamily="34" charset="0"/>
            </a:endParaRPr>
          </a:p>
        </p:txBody>
      </p:sp>
      <p:sp>
        <p:nvSpPr>
          <p:cNvPr id="4" name="Θέση περιεχομένου 2"/>
          <p:cNvSpPr txBox="1">
            <a:spLocks/>
          </p:cNvSpPr>
          <p:nvPr/>
        </p:nvSpPr>
        <p:spPr>
          <a:xfrm>
            <a:off x="287909" y="1088116"/>
            <a:ext cx="8568952" cy="93610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2</a:t>
            </a:r>
            <a:r>
              <a:rPr lang="el-GR" sz="2800" b="1" baseline="30000" dirty="0" smtClean="0">
                <a:solidFill>
                  <a:srgbClr val="004376"/>
                </a:solidFill>
                <a:latin typeface="Century Gothic" panose="020B0502020202020204" pitchFamily="34" charset="0"/>
              </a:rPr>
              <a:t>η</a:t>
            </a:r>
            <a:r>
              <a:rPr lang="el-GR" sz="2800" b="1" dirty="0" smtClean="0">
                <a:solidFill>
                  <a:srgbClr val="004376"/>
                </a:solidFill>
                <a:latin typeface="Century Gothic" panose="020B0502020202020204" pitchFamily="34" charset="0"/>
              </a:rPr>
              <a:t> Περιοχή Βελτίωσης:</a:t>
            </a:r>
            <a:endParaRPr lang="en-GB" sz="2800" b="1" dirty="0" smtClean="0">
              <a:solidFill>
                <a:srgbClr val="004376"/>
              </a:solidFill>
              <a:latin typeface="Century Gothic" panose="020B0502020202020204" pitchFamily="34" charset="0"/>
            </a:endParaRPr>
          </a:p>
          <a:p>
            <a:pPr marL="0" indent="0" algn="ctr">
              <a:spcBef>
                <a:spcPts val="0"/>
              </a:spcBef>
              <a:buNone/>
            </a:pPr>
            <a:r>
              <a:rPr lang="el-GR" sz="2800" b="1" dirty="0">
                <a:solidFill>
                  <a:srgbClr val="004376"/>
                </a:solidFill>
                <a:latin typeface="Century Gothic" panose="020B0502020202020204" pitchFamily="34" charset="0"/>
              </a:rPr>
              <a:t>Συντονισμός Επιπέδων Διακυβέρνησης</a:t>
            </a:r>
          </a:p>
          <a:p>
            <a:pPr marL="0" indent="0" algn="ctr">
              <a:spcBef>
                <a:spcPts val="0"/>
              </a:spcBef>
              <a:buNone/>
            </a:pPr>
            <a:endParaRPr lang="en-GB" sz="2800" b="1" dirty="0" smtClean="0">
              <a:solidFill>
                <a:srgbClr val="004376"/>
              </a:solidFill>
              <a:latin typeface="Century Gothic" panose="020B0502020202020204" pitchFamily="34" charset="0"/>
            </a:endParaRPr>
          </a:p>
        </p:txBody>
      </p:sp>
      <p:sp>
        <p:nvSpPr>
          <p:cNvPr id="6" name="Ορθογώνιο 5"/>
          <p:cNvSpPr/>
          <p:nvPr/>
        </p:nvSpPr>
        <p:spPr>
          <a:xfrm>
            <a:off x="287909" y="2366312"/>
            <a:ext cx="8568952" cy="36004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l-GR" sz="2000" b="1" dirty="0" smtClean="0">
                <a:latin typeface="Century Gothic" panose="020B0502020202020204" pitchFamily="34" charset="0"/>
              </a:rPr>
              <a:t>Στόχοι</a:t>
            </a:r>
            <a:endParaRPr lang="en-GB" sz="2000" b="1" dirty="0">
              <a:latin typeface="Century Gothic" panose="020B0502020202020204" pitchFamily="34" charset="0"/>
            </a:endParaRPr>
          </a:p>
        </p:txBody>
      </p:sp>
      <p:sp>
        <p:nvSpPr>
          <p:cNvPr id="8" name="Slide Number Placeholder 5"/>
          <p:cNvSpPr>
            <a:spLocks noGrp="1"/>
          </p:cNvSpPr>
          <p:nvPr>
            <p:ph type="sldNum" sz="quarter" idx="12"/>
          </p:nvPr>
        </p:nvSpPr>
        <p:spPr>
          <a:xfrm>
            <a:off x="8600175" y="6426484"/>
            <a:ext cx="566403" cy="288032"/>
          </a:xfrm>
        </p:spPr>
        <p:txBody>
          <a:bodyPr/>
          <a:lstStyle/>
          <a:p>
            <a:r>
              <a:rPr lang="el-GR" sz="1000" b="1" dirty="0" smtClean="0">
                <a:solidFill>
                  <a:schemeClr val="bg1"/>
                </a:solidFill>
                <a:latin typeface="Arial Black" panose="020B0A04020102020204" pitchFamily="34" charset="0"/>
              </a:rPr>
              <a:t>18/26</a:t>
            </a:r>
            <a:endParaRPr lang="el-GR" sz="1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595640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Θέση περιεχομένου 2"/>
          <p:cNvSpPr>
            <a:spLocks noGrp="1"/>
          </p:cNvSpPr>
          <p:nvPr>
            <p:ph idx="1"/>
          </p:nvPr>
        </p:nvSpPr>
        <p:spPr>
          <a:xfrm>
            <a:off x="323528" y="3095812"/>
            <a:ext cx="8496944" cy="2925476"/>
          </a:xfrm>
        </p:spPr>
        <p:txBody>
          <a:bodyPr vert="horz" lIns="91440" tIns="45720" rIns="91440" bIns="45720" rtlCol="0">
            <a:noAutofit/>
          </a:bodyPr>
          <a:lstStyle/>
          <a:p>
            <a:pPr marL="271463" indent="-271463" algn="just">
              <a:spcBef>
                <a:spcPts val="600"/>
              </a:spcBef>
              <a:spcAft>
                <a:spcPts val="2400"/>
              </a:spcAft>
              <a:buFont typeface="+mj-lt"/>
              <a:buAutoNum type="romanLcPeriod"/>
            </a:pPr>
            <a:r>
              <a:rPr lang="el-GR" sz="1600" b="1" dirty="0" smtClean="0">
                <a:latin typeface="Century Gothic" panose="020B0502020202020204" pitchFamily="34" charset="0"/>
              </a:rPr>
              <a:t>Πιλοτική δράση συνέργειας των δύο τομέων της ΔΑ στην υλοποίηση έργων (αντιπλημμυρική προστασία) </a:t>
            </a:r>
            <a:endParaRPr lang="en-GB" sz="1600" b="1" dirty="0">
              <a:latin typeface="Century Gothic" panose="020B0502020202020204" pitchFamily="34" charset="0"/>
            </a:endParaRPr>
          </a:p>
          <a:p>
            <a:pPr marL="271463" indent="-271463" algn="just">
              <a:spcBef>
                <a:spcPts val="1800"/>
              </a:spcBef>
              <a:spcAft>
                <a:spcPts val="2400"/>
              </a:spcAft>
              <a:buFont typeface="+mj-lt"/>
              <a:buAutoNum type="romanLcPeriod"/>
            </a:pPr>
            <a:r>
              <a:rPr lang="el-GR" sz="1600" b="1" dirty="0" smtClean="0">
                <a:latin typeface="Century Gothic" panose="020B0502020202020204" pitchFamily="34" charset="0"/>
              </a:rPr>
              <a:t>Ετήσια τεχνική συνάντηση ΔΑ / ΕΦ για συντονισμό / επίλυση προβλημάτων / ιεράρχηση προτεραιοτήτων </a:t>
            </a:r>
          </a:p>
          <a:p>
            <a:pPr marL="271463" indent="-271463" algn="just">
              <a:spcBef>
                <a:spcPts val="1800"/>
              </a:spcBef>
              <a:spcAft>
                <a:spcPts val="2400"/>
              </a:spcAft>
              <a:buFont typeface="+mj-lt"/>
              <a:buAutoNum type="romanLcPeriod"/>
            </a:pPr>
            <a:r>
              <a:rPr lang="el-GR" sz="1600" b="1" dirty="0" smtClean="0">
                <a:latin typeface="Century Gothic" panose="020B0502020202020204" pitchFamily="34" charset="0"/>
              </a:rPr>
              <a:t>Θεματικά </a:t>
            </a:r>
            <a:r>
              <a:rPr lang="en-US" sz="1600" b="1" dirty="0" smtClean="0">
                <a:latin typeface="Century Gothic" panose="020B0502020202020204" pitchFamily="34" charset="0"/>
              </a:rPr>
              <a:t>“</a:t>
            </a:r>
            <a:r>
              <a:rPr lang="el-GR" sz="1600" b="1" dirty="0" smtClean="0">
                <a:latin typeface="Century Gothic" panose="020B0502020202020204" pitchFamily="34" charset="0"/>
              </a:rPr>
              <a:t>εργαστήρια</a:t>
            </a:r>
            <a:r>
              <a:rPr lang="en-US" sz="1600" b="1" dirty="0" smtClean="0">
                <a:latin typeface="Century Gothic" panose="020B0502020202020204" pitchFamily="34" charset="0"/>
              </a:rPr>
              <a:t> </a:t>
            </a:r>
            <a:r>
              <a:rPr lang="el-GR" sz="1600" b="1" dirty="0" smtClean="0">
                <a:latin typeface="Century Gothic" panose="020B0502020202020204" pitchFamily="34" charset="0"/>
              </a:rPr>
              <a:t>διάχυσης γνώσης</a:t>
            </a:r>
            <a:r>
              <a:rPr lang="en-US" sz="1600" b="1" dirty="0" smtClean="0">
                <a:latin typeface="Century Gothic" panose="020B0502020202020204" pitchFamily="34" charset="0"/>
              </a:rPr>
              <a:t>”</a:t>
            </a:r>
            <a:r>
              <a:rPr lang="el-GR" sz="1600" b="1" dirty="0" smtClean="0">
                <a:latin typeface="Century Gothic" panose="020B0502020202020204" pitchFamily="34" charset="0"/>
              </a:rPr>
              <a:t> για δικαιούχους </a:t>
            </a:r>
          </a:p>
        </p:txBody>
      </p:sp>
      <p:sp>
        <p:nvSpPr>
          <p:cNvPr id="4" name="Θέση περιεχομένου 2"/>
          <p:cNvSpPr txBox="1">
            <a:spLocks/>
          </p:cNvSpPr>
          <p:nvPr/>
        </p:nvSpPr>
        <p:spPr>
          <a:xfrm>
            <a:off x="287909" y="1124744"/>
            <a:ext cx="8568952" cy="93610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2</a:t>
            </a:r>
            <a:r>
              <a:rPr lang="el-GR" sz="2800" b="1" baseline="30000" dirty="0" smtClean="0">
                <a:solidFill>
                  <a:srgbClr val="004376"/>
                </a:solidFill>
                <a:latin typeface="Century Gothic" panose="020B0502020202020204" pitchFamily="34" charset="0"/>
              </a:rPr>
              <a:t>η</a:t>
            </a:r>
            <a:r>
              <a:rPr lang="el-GR" sz="2800" b="1" dirty="0" smtClean="0">
                <a:solidFill>
                  <a:srgbClr val="004376"/>
                </a:solidFill>
                <a:latin typeface="Century Gothic" panose="020B0502020202020204" pitchFamily="34" charset="0"/>
              </a:rPr>
              <a:t> Περιοχή Βελτίωσης:</a:t>
            </a:r>
            <a:endParaRPr lang="en-GB" sz="2800" b="1" dirty="0" smtClean="0">
              <a:solidFill>
                <a:srgbClr val="004376"/>
              </a:solidFill>
              <a:latin typeface="Century Gothic" panose="020B0502020202020204" pitchFamily="34" charset="0"/>
            </a:endParaRPr>
          </a:p>
          <a:p>
            <a:pPr marL="0" indent="0" algn="ctr">
              <a:spcBef>
                <a:spcPts val="0"/>
              </a:spcBef>
              <a:buNone/>
            </a:pPr>
            <a:r>
              <a:rPr lang="el-GR" sz="2800" b="1" dirty="0">
                <a:solidFill>
                  <a:srgbClr val="004376"/>
                </a:solidFill>
                <a:latin typeface="Century Gothic" panose="020B0502020202020204" pitchFamily="34" charset="0"/>
              </a:rPr>
              <a:t>Συντονισμός Επιπέδων Διακυβέρνησης</a:t>
            </a:r>
          </a:p>
          <a:p>
            <a:pPr marL="0" indent="0" algn="ctr">
              <a:spcBef>
                <a:spcPts val="0"/>
              </a:spcBef>
              <a:buNone/>
            </a:pPr>
            <a:endParaRPr lang="en-GB" sz="2800" b="1" dirty="0" smtClean="0">
              <a:solidFill>
                <a:srgbClr val="004376"/>
              </a:solidFill>
              <a:latin typeface="Century Gothic" panose="020B0502020202020204" pitchFamily="34" charset="0"/>
            </a:endParaRPr>
          </a:p>
        </p:txBody>
      </p:sp>
      <p:sp>
        <p:nvSpPr>
          <p:cNvPr id="6" name="Ορθογώνιο 5"/>
          <p:cNvSpPr/>
          <p:nvPr/>
        </p:nvSpPr>
        <p:spPr>
          <a:xfrm>
            <a:off x="287909" y="2366312"/>
            <a:ext cx="8568952" cy="36004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l-GR" sz="2000" b="1" dirty="0" smtClean="0">
                <a:latin typeface="Century Gothic" panose="020B0502020202020204" pitchFamily="34" charset="0"/>
              </a:rPr>
              <a:t>Δράσεις - Κλειδιά</a:t>
            </a:r>
            <a:endParaRPr lang="en-GB" sz="2000" b="1" dirty="0">
              <a:latin typeface="Century Gothic" panose="020B0502020202020204" pitchFamily="34" charset="0"/>
            </a:endParaRPr>
          </a:p>
        </p:txBody>
      </p:sp>
      <p:sp>
        <p:nvSpPr>
          <p:cNvPr id="8" name="Slide Number Placeholder 5"/>
          <p:cNvSpPr>
            <a:spLocks noGrp="1"/>
          </p:cNvSpPr>
          <p:nvPr>
            <p:ph type="sldNum" sz="quarter" idx="12"/>
          </p:nvPr>
        </p:nvSpPr>
        <p:spPr>
          <a:xfrm>
            <a:off x="8600175" y="6426484"/>
            <a:ext cx="566403" cy="288032"/>
          </a:xfrm>
        </p:spPr>
        <p:txBody>
          <a:bodyPr/>
          <a:lstStyle/>
          <a:p>
            <a:r>
              <a:rPr lang="el-GR" sz="1000" b="1" dirty="0" smtClean="0">
                <a:solidFill>
                  <a:schemeClr val="bg1"/>
                </a:solidFill>
                <a:latin typeface="Arial Black" panose="020B0A04020102020204" pitchFamily="34" charset="0"/>
              </a:rPr>
              <a:t>19/26</a:t>
            </a:r>
            <a:endParaRPr lang="el-GR" sz="1000" b="1" dirty="0">
              <a:solidFill>
                <a:schemeClr val="bg1"/>
              </a:solidFill>
              <a:latin typeface="Arial Black" panose="020B0A04020102020204" pitchFamily="34" charset="0"/>
            </a:endParaRPr>
          </a:p>
        </p:txBody>
      </p:sp>
      <p:sp>
        <p:nvSpPr>
          <p:cNvPr id="7" name="Στρογγυλεμένο ορθογώνιο 6"/>
          <p:cNvSpPr/>
          <p:nvPr/>
        </p:nvSpPr>
        <p:spPr>
          <a:xfrm>
            <a:off x="7668344" y="3501008"/>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Σεπ</a:t>
            </a:r>
            <a:r>
              <a:rPr lang="en-GB" sz="1400" b="1" dirty="0" smtClean="0">
                <a:solidFill>
                  <a:srgbClr val="0070C0"/>
                </a:solidFill>
                <a:latin typeface="Century Gothic" panose="020B0502020202020204" pitchFamily="34" charset="0"/>
              </a:rPr>
              <a:t> 2019</a:t>
            </a:r>
            <a:endParaRPr lang="el-GR" sz="1400" b="1" dirty="0">
              <a:solidFill>
                <a:srgbClr val="0070C0"/>
              </a:solidFill>
              <a:latin typeface="Century Gothic" panose="020B0502020202020204" pitchFamily="34" charset="0"/>
            </a:endParaRPr>
          </a:p>
        </p:txBody>
      </p:sp>
      <p:sp>
        <p:nvSpPr>
          <p:cNvPr id="9" name="Στρογγυλεμένο ορθογώνιο 8"/>
          <p:cNvSpPr/>
          <p:nvPr/>
        </p:nvSpPr>
        <p:spPr>
          <a:xfrm>
            <a:off x="7668344" y="4509120"/>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Οκτ</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19</a:t>
            </a:r>
            <a:endParaRPr lang="el-GR" sz="1400" b="1" dirty="0">
              <a:solidFill>
                <a:srgbClr val="0070C0"/>
              </a:solidFill>
              <a:latin typeface="Century Gothic" panose="020B0502020202020204" pitchFamily="34" charset="0"/>
            </a:endParaRPr>
          </a:p>
        </p:txBody>
      </p:sp>
      <p:sp>
        <p:nvSpPr>
          <p:cNvPr id="13" name="Στρογγυλεμένο ορθογώνιο 12"/>
          <p:cNvSpPr/>
          <p:nvPr/>
        </p:nvSpPr>
        <p:spPr>
          <a:xfrm>
            <a:off x="7668344" y="5517232"/>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err="1" smtClean="0">
                <a:solidFill>
                  <a:srgbClr val="0070C0"/>
                </a:solidFill>
                <a:latin typeface="Century Gothic" panose="020B0502020202020204" pitchFamily="34" charset="0"/>
              </a:rPr>
              <a:t>Μαι</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20</a:t>
            </a:r>
            <a:endParaRPr lang="el-GR" sz="14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2774876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txBox="1">
            <a:spLocks/>
          </p:cNvSpPr>
          <p:nvPr/>
        </p:nvSpPr>
        <p:spPr>
          <a:xfrm>
            <a:off x="323528" y="1034630"/>
            <a:ext cx="85689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Wingdings" panose="05000000000000000000" pitchFamily="2" charset="2"/>
              <a:buNone/>
            </a:pPr>
            <a:endParaRPr lang="en-GB" b="1" dirty="0" smtClean="0">
              <a:solidFill>
                <a:srgbClr val="004376"/>
              </a:solidFill>
              <a:latin typeface="Century Gothic" panose="020B0502020202020204" pitchFamily="34" charset="0"/>
            </a:endParaRPr>
          </a:p>
        </p:txBody>
      </p:sp>
      <p:sp>
        <p:nvSpPr>
          <p:cNvPr id="6" name="Slide Number Placeholder 5"/>
          <p:cNvSpPr>
            <a:spLocks noGrp="1"/>
          </p:cNvSpPr>
          <p:nvPr>
            <p:ph type="sldNum" sz="quarter" idx="12"/>
          </p:nvPr>
        </p:nvSpPr>
        <p:spPr>
          <a:xfrm>
            <a:off x="8600175" y="6426484"/>
            <a:ext cx="566403" cy="288032"/>
          </a:xfrm>
        </p:spPr>
        <p:txBody>
          <a:bodyPr/>
          <a:lstStyle/>
          <a:p>
            <a:fld id="{3DF53439-851E-44AD-84B1-B6BFC3D0C743}" type="slidenum">
              <a:rPr lang="el-GR" sz="1200" b="1" smtClean="0">
                <a:solidFill>
                  <a:schemeClr val="bg1"/>
                </a:solidFill>
                <a:latin typeface="Arial Black" panose="020B0A04020102020204" pitchFamily="34" charset="0"/>
              </a:rPr>
              <a:t>2</a:t>
            </a:fld>
            <a:r>
              <a:rPr lang="el-GR" sz="1200" b="1" dirty="0" smtClean="0">
                <a:solidFill>
                  <a:schemeClr val="bg1"/>
                </a:solidFill>
                <a:latin typeface="Arial Black" panose="020B0A04020102020204" pitchFamily="34" charset="0"/>
              </a:rPr>
              <a:t>/26</a:t>
            </a:r>
            <a:endParaRPr lang="el-GR" sz="1200" b="1" dirty="0">
              <a:solidFill>
                <a:schemeClr val="bg1"/>
              </a:solidFill>
              <a:latin typeface="Arial Black" panose="020B0A04020102020204" pitchFamily="34" charset="0"/>
            </a:endParaRPr>
          </a:p>
        </p:txBody>
      </p:sp>
      <p:sp>
        <p:nvSpPr>
          <p:cNvPr id="7" name="Θέση περιεχομένου 2"/>
          <p:cNvSpPr txBox="1">
            <a:spLocks/>
          </p:cNvSpPr>
          <p:nvPr/>
        </p:nvSpPr>
        <p:spPr>
          <a:xfrm>
            <a:off x="296369" y="1124744"/>
            <a:ext cx="8568952"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7</a:t>
            </a:r>
            <a:r>
              <a:rPr lang="el-GR" sz="2800" b="1" baseline="30000" dirty="0" smtClean="0">
                <a:solidFill>
                  <a:srgbClr val="004376"/>
                </a:solidFill>
                <a:latin typeface="Century Gothic" panose="020B0502020202020204" pitchFamily="34" charset="0"/>
              </a:rPr>
              <a:t>η</a:t>
            </a:r>
            <a:r>
              <a:rPr lang="el-GR" sz="2800" b="1" dirty="0" smtClean="0">
                <a:solidFill>
                  <a:srgbClr val="004376"/>
                </a:solidFill>
                <a:latin typeface="Century Gothic" panose="020B0502020202020204" pitchFamily="34" charset="0"/>
              </a:rPr>
              <a:t> Έκθεση της </a:t>
            </a:r>
            <a:r>
              <a:rPr lang="el-GR" sz="2800" b="1" dirty="0" err="1" smtClean="0">
                <a:solidFill>
                  <a:srgbClr val="004376"/>
                </a:solidFill>
                <a:latin typeface="Century Gothic" panose="020B0502020202020204" pitchFamily="34" charset="0"/>
              </a:rPr>
              <a:t>Ευρ</a:t>
            </a:r>
            <a:r>
              <a:rPr lang="el-GR" sz="2800" b="1" dirty="0" smtClean="0">
                <a:solidFill>
                  <a:srgbClr val="004376"/>
                </a:solidFill>
                <a:latin typeface="Century Gothic" panose="020B0502020202020204" pitchFamily="34" charset="0"/>
              </a:rPr>
              <a:t>. Επιτροπής για τη συνοχή </a:t>
            </a:r>
            <a:endParaRPr lang="el-GR" sz="2800" b="1" dirty="0">
              <a:solidFill>
                <a:srgbClr val="004376"/>
              </a:solidFill>
              <a:latin typeface="Century Gothic" panose="020B0502020202020204" pitchFamily="34" charset="0"/>
            </a:endParaRPr>
          </a:p>
        </p:txBody>
      </p:sp>
      <p:sp>
        <p:nvSpPr>
          <p:cNvPr id="12" name="Θέση περιεχομένου 2"/>
          <p:cNvSpPr txBox="1">
            <a:spLocks/>
          </p:cNvSpPr>
          <p:nvPr/>
        </p:nvSpPr>
        <p:spPr>
          <a:xfrm>
            <a:off x="575764" y="1700808"/>
            <a:ext cx="7992888" cy="4392488"/>
          </a:xfrm>
          <a:prstGeom prst="rect">
            <a:avLst/>
          </a:prstGeom>
          <a:solidFill>
            <a:schemeClr val="bg1">
              <a:lumMod val="95000"/>
            </a:schemeClr>
          </a:solidFill>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l-GR" sz="2400" b="1" i="1" dirty="0" smtClean="0">
                <a:latin typeface="Century Gothic" panose="020B0502020202020204" pitchFamily="34" charset="0"/>
              </a:rPr>
              <a:t>Οι </a:t>
            </a:r>
            <a:r>
              <a:rPr lang="en-US" sz="2400" b="1" i="1" dirty="0" smtClean="0">
                <a:latin typeface="Century Gothic" panose="020B0502020202020204" pitchFamily="34" charset="0"/>
              </a:rPr>
              <a:t>“</a:t>
            </a:r>
            <a:r>
              <a:rPr lang="el-GR" sz="2400" b="1" i="1" dirty="0" smtClean="0">
                <a:latin typeface="Century Gothic" panose="020B0502020202020204" pitchFamily="34" charset="0"/>
              </a:rPr>
              <a:t>παραδοσιακές</a:t>
            </a:r>
            <a:r>
              <a:rPr lang="en-US" sz="2400" b="1" i="1" dirty="0" smtClean="0">
                <a:latin typeface="Century Gothic" panose="020B0502020202020204" pitchFamily="34" charset="0"/>
              </a:rPr>
              <a:t>”</a:t>
            </a:r>
            <a:r>
              <a:rPr lang="el-GR" sz="2400" b="1" i="1" dirty="0" smtClean="0">
                <a:latin typeface="Century Gothic" panose="020B0502020202020204" pitchFamily="34" charset="0"/>
              </a:rPr>
              <a:t> επενδύσεις κεφαλαίων σε:</a:t>
            </a:r>
          </a:p>
          <a:p>
            <a:pPr>
              <a:lnSpc>
                <a:spcPct val="150000"/>
              </a:lnSpc>
              <a:spcBef>
                <a:spcPts val="0"/>
              </a:spcBef>
            </a:pPr>
            <a:r>
              <a:rPr lang="el-GR" sz="2400" b="1" i="1" dirty="0" smtClean="0">
                <a:latin typeface="Century Gothic" panose="020B0502020202020204" pitchFamily="34" charset="0"/>
              </a:rPr>
              <a:t>Έργα υποδομών</a:t>
            </a:r>
          </a:p>
          <a:p>
            <a:pPr>
              <a:lnSpc>
                <a:spcPct val="150000"/>
              </a:lnSpc>
              <a:spcBef>
                <a:spcPts val="0"/>
              </a:spcBef>
            </a:pPr>
            <a:r>
              <a:rPr lang="el-GR" sz="2400" b="1" i="1" dirty="0" smtClean="0">
                <a:latin typeface="Century Gothic" panose="020B0502020202020204" pitchFamily="34" charset="0"/>
              </a:rPr>
              <a:t>Ανάπτυξη δεξιοτήτων προσωπικού</a:t>
            </a:r>
          </a:p>
          <a:p>
            <a:pPr>
              <a:lnSpc>
                <a:spcPct val="150000"/>
              </a:lnSpc>
              <a:spcBef>
                <a:spcPts val="0"/>
              </a:spcBef>
            </a:pPr>
            <a:r>
              <a:rPr lang="el-GR" sz="2400" b="1" i="1" dirty="0" smtClean="0">
                <a:latin typeface="Century Gothic" panose="020B0502020202020204" pitchFamily="34" charset="0"/>
              </a:rPr>
              <a:t>Επιχειρηματικότητα/καινοτομία</a:t>
            </a:r>
          </a:p>
          <a:p>
            <a:pPr marL="0" indent="0" algn="r">
              <a:lnSpc>
                <a:spcPct val="150000"/>
              </a:lnSpc>
              <a:spcBef>
                <a:spcPts val="0"/>
              </a:spcBef>
              <a:buNone/>
            </a:pPr>
            <a:r>
              <a:rPr lang="el-GR" sz="2400" b="1" i="1" dirty="0" smtClean="0">
                <a:latin typeface="Century Gothic" panose="020B0502020202020204" pitchFamily="34" charset="0"/>
              </a:rPr>
              <a:t>…δεν αρκούν</a:t>
            </a:r>
          </a:p>
          <a:p>
            <a:pPr marL="0" indent="0" algn="r">
              <a:spcBef>
                <a:spcPts val="0"/>
              </a:spcBef>
              <a:buNone/>
            </a:pPr>
            <a:endParaRPr lang="el-GR" sz="1000" b="1" i="1" dirty="0" smtClean="0">
              <a:solidFill>
                <a:srgbClr val="004376"/>
              </a:solidFill>
              <a:latin typeface="Century Gothic" panose="020B0502020202020204" pitchFamily="34" charset="0"/>
            </a:endParaRPr>
          </a:p>
          <a:p>
            <a:pPr marL="0" indent="0" algn="r">
              <a:spcBef>
                <a:spcPts val="0"/>
              </a:spcBef>
              <a:buNone/>
            </a:pPr>
            <a:r>
              <a:rPr lang="el-GR" sz="2400" b="1" i="1" dirty="0" smtClean="0">
                <a:solidFill>
                  <a:srgbClr val="C00000"/>
                </a:solidFill>
                <a:latin typeface="Century Gothic" panose="020B0502020202020204" pitchFamily="34" charset="0"/>
              </a:rPr>
              <a:t>4</a:t>
            </a:r>
            <a:r>
              <a:rPr lang="el-GR" sz="2400" b="1" i="1" baseline="30000" dirty="0" smtClean="0">
                <a:solidFill>
                  <a:srgbClr val="C00000"/>
                </a:solidFill>
                <a:latin typeface="Century Gothic" panose="020B0502020202020204" pitchFamily="34" charset="0"/>
              </a:rPr>
              <a:t>ο</a:t>
            </a:r>
            <a:r>
              <a:rPr lang="el-GR" sz="2400" b="1" i="1" dirty="0" smtClean="0">
                <a:solidFill>
                  <a:srgbClr val="C00000"/>
                </a:solidFill>
                <a:latin typeface="Century Gothic" panose="020B0502020202020204" pitchFamily="34" charset="0"/>
              </a:rPr>
              <a:t> ζητούμενο:</a:t>
            </a:r>
          </a:p>
          <a:p>
            <a:pPr marL="0" indent="0" algn="r">
              <a:spcBef>
                <a:spcPts val="0"/>
              </a:spcBef>
              <a:buNone/>
            </a:pPr>
            <a:r>
              <a:rPr lang="el-GR" sz="2400" b="1" i="1" dirty="0" smtClean="0">
                <a:solidFill>
                  <a:srgbClr val="C00000"/>
                </a:solidFill>
                <a:latin typeface="Century Gothic" panose="020B0502020202020204" pitchFamily="34" charset="0"/>
              </a:rPr>
              <a:t>Η βελτίωση της ποιότητας της Δημόσιας Διοίκησης</a:t>
            </a:r>
          </a:p>
          <a:p>
            <a:pPr marL="0" indent="0" algn="r">
              <a:spcBef>
                <a:spcPts val="1200"/>
              </a:spcBef>
              <a:buNone/>
            </a:pPr>
            <a:r>
              <a:rPr lang="en-US" sz="1200" dirty="0">
                <a:hlinkClick r:id="rId3"/>
              </a:rPr>
              <a:t>(</a:t>
            </a:r>
            <a:r>
              <a:rPr lang="en-US" sz="1200" dirty="0" smtClean="0">
                <a:hlinkClick r:id="rId3"/>
              </a:rPr>
              <a:t>Rodriguez-Pose</a:t>
            </a:r>
            <a:r>
              <a:rPr lang="en-US" sz="1200" dirty="0">
                <a:hlinkClick r:id="rId3"/>
              </a:rPr>
              <a:t>, </a:t>
            </a:r>
            <a:r>
              <a:rPr lang="en-US" sz="1200" dirty="0" err="1">
                <a:hlinkClick r:id="rId3"/>
              </a:rPr>
              <a:t>Garcilazo</a:t>
            </a:r>
            <a:r>
              <a:rPr lang="en-US" sz="1200" dirty="0">
                <a:hlinkClick r:id="rId3"/>
              </a:rPr>
              <a:t>, </a:t>
            </a:r>
            <a:r>
              <a:rPr lang="en-US" sz="1200" dirty="0" smtClean="0">
                <a:hlinkClick r:id="rId3"/>
              </a:rPr>
              <a:t>2014) https</a:t>
            </a:r>
            <a:r>
              <a:rPr lang="en-US" sz="1200" dirty="0">
                <a:hlinkClick r:id="rId3"/>
              </a:rPr>
              <a:t>://ec.europa.eu/regional_policy/sources/docoffic/official/reports/cohesion7/7cr_el.pdf</a:t>
            </a:r>
            <a:r>
              <a:rPr lang="el-GR" sz="2400" b="1" i="1" dirty="0" smtClean="0">
                <a:solidFill>
                  <a:srgbClr val="FF0000"/>
                </a:solidFill>
                <a:latin typeface="Century Gothic" panose="020B0502020202020204" pitchFamily="34" charset="0"/>
              </a:rPr>
              <a:t> </a:t>
            </a:r>
            <a:endParaRPr lang="el-GR" sz="2400" b="1" i="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167193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Θέση περιεχομένου 2"/>
          <p:cNvSpPr>
            <a:spLocks noGrp="1"/>
          </p:cNvSpPr>
          <p:nvPr>
            <p:ph idx="1"/>
          </p:nvPr>
        </p:nvSpPr>
        <p:spPr>
          <a:xfrm>
            <a:off x="323528" y="3095812"/>
            <a:ext cx="8496944" cy="2925476"/>
          </a:xfrm>
        </p:spPr>
        <p:txBody>
          <a:bodyPr vert="horz" lIns="91440" tIns="45720" rIns="91440" bIns="45720" rtlCol="0">
            <a:noAutofit/>
          </a:bodyPr>
          <a:lstStyle/>
          <a:p>
            <a:pPr marL="271463" indent="-271463" algn="just">
              <a:spcBef>
                <a:spcPts val="600"/>
              </a:spcBef>
              <a:spcAft>
                <a:spcPts val="2400"/>
              </a:spcAft>
              <a:buFont typeface="+mj-lt"/>
              <a:buAutoNum type="romanLcPeriod" startAt="4"/>
            </a:pPr>
            <a:r>
              <a:rPr lang="el-GR" sz="1600" b="1" dirty="0" smtClean="0">
                <a:latin typeface="Century Gothic" panose="020B0502020202020204" pitchFamily="34" charset="0"/>
              </a:rPr>
              <a:t>Πληροφοριακό υλικό για το ΕΠ-ΥΜΕΠΕΡΑΑ σε </a:t>
            </a:r>
            <a:r>
              <a:rPr lang="en-US" sz="1600" b="1" dirty="0" smtClean="0">
                <a:latin typeface="Century Gothic" panose="020B0502020202020204" pitchFamily="34" charset="0"/>
              </a:rPr>
              <a:t>“</a:t>
            </a:r>
            <a:r>
              <a:rPr lang="el-GR" sz="1600" b="1" dirty="0" smtClean="0">
                <a:latin typeface="Century Gothic" panose="020B0502020202020204" pitchFamily="34" charset="0"/>
              </a:rPr>
              <a:t>απλ</a:t>
            </a:r>
            <a:r>
              <a:rPr lang="el-GR" sz="1600" b="1" dirty="0">
                <a:latin typeface="Century Gothic" panose="020B0502020202020204" pitchFamily="34" charset="0"/>
              </a:rPr>
              <a:t>ή</a:t>
            </a:r>
            <a:r>
              <a:rPr lang="en-US" sz="1600" b="1" dirty="0" smtClean="0">
                <a:latin typeface="Century Gothic" panose="020B0502020202020204" pitchFamily="34" charset="0"/>
              </a:rPr>
              <a:t>”</a:t>
            </a:r>
            <a:r>
              <a:rPr lang="el-GR" sz="1600" b="1" dirty="0" smtClean="0">
                <a:latin typeface="Century Gothic" panose="020B0502020202020204" pitchFamily="34" charset="0"/>
              </a:rPr>
              <a:t> γλώσσα </a:t>
            </a:r>
            <a:endParaRPr lang="en-GB" sz="1600" b="1" dirty="0">
              <a:latin typeface="Century Gothic" panose="020B0502020202020204" pitchFamily="34" charset="0"/>
            </a:endParaRPr>
          </a:p>
          <a:p>
            <a:pPr marL="271463" indent="-271463" algn="just">
              <a:spcBef>
                <a:spcPts val="1800"/>
              </a:spcBef>
              <a:spcAft>
                <a:spcPts val="2400"/>
              </a:spcAft>
              <a:buFont typeface="+mj-lt"/>
              <a:buAutoNum type="romanLcPeriod" startAt="4"/>
            </a:pPr>
            <a:r>
              <a:rPr lang="el-GR" sz="1600" b="1" dirty="0" smtClean="0">
                <a:latin typeface="Century Gothic" panose="020B0502020202020204" pitchFamily="34" charset="0"/>
              </a:rPr>
              <a:t>Περαιτέρω εμπλουτισμός της αξιολόγησης κινδύνων του ΕΠ</a:t>
            </a:r>
          </a:p>
          <a:p>
            <a:pPr marL="271463" indent="-271463" algn="just">
              <a:spcBef>
                <a:spcPts val="1800"/>
              </a:spcBef>
              <a:spcAft>
                <a:spcPts val="2400"/>
              </a:spcAft>
              <a:buFont typeface="+mj-lt"/>
              <a:buAutoNum type="romanLcPeriod" startAt="4"/>
            </a:pPr>
            <a:r>
              <a:rPr lang="el-GR" sz="1600" b="1" dirty="0" smtClean="0">
                <a:latin typeface="Century Gothic" panose="020B0502020202020204" pitchFamily="34" charset="0"/>
              </a:rPr>
              <a:t>Στρατηγικό πλάνο ενεργοποίησης σύγχρονων χρηματοδοτικών εργαλείων για τη χρηματοδότηση έργων μεταφορών / περιβάλλοντος </a:t>
            </a:r>
          </a:p>
        </p:txBody>
      </p:sp>
      <p:sp>
        <p:nvSpPr>
          <p:cNvPr id="4" name="Θέση περιεχομένου 2"/>
          <p:cNvSpPr txBox="1">
            <a:spLocks/>
          </p:cNvSpPr>
          <p:nvPr/>
        </p:nvSpPr>
        <p:spPr>
          <a:xfrm>
            <a:off x="287909" y="1124744"/>
            <a:ext cx="8568952" cy="93610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2</a:t>
            </a:r>
            <a:r>
              <a:rPr lang="el-GR" sz="2800" b="1" baseline="30000" dirty="0" smtClean="0">
                <a:solidFill>
                  <a:srgbClr val="004376"/>
                </a:solidFill>
                <a:latin typeface="Century Gothic" panose="020B0502020202020204" pitchFamily="34" charset="0"/>
              </a:rPr>
              <a:t>η</a:t>
            </a:r>
            <a:r>
              <a:rPr lang="el-GR" sz="2800" b="1" dirty="0" smtClean="0">
                <a:solidFill>
                  <a:srgbClr val="004376"/>
                </a:solidFill>
                <a:latin typeface="Century Gothic" panose="020B0502020202020204" pitchFamily="34" charset="0"/>
              </a:rPr>
              <a:t> Περιοχή Βελτίωσης:</a:t>
            </a:r>
            <a:endParaRPr lang="en-GB" sz="2800" b="1" dirty="0" smtClean="0">
              <a:solidFill>
                <a:srgbClr val="004376"/>
              </a:solidFill>
              <a:latin typeface="Century Gothic" panose="020B0502020202020204" pitchFamily="34" charset="0"/>
            </a:endParaRPr>
          </a:p>
          <a:p>
            <a:pPr marL="0" indent="0" algn="ctr">
              <a:spcBef>
                <a:spcPts val="0"/>
              </a:spcBef>
              <a:buNone/>
            </a:pPr>
            <a:r>
              <a:rPr lang="el-GR" sz="2800" b="1" dirty="0">
                <a:solidFill>
                  <a:srgbClr val="004376"/>
                </a:solidFill>
                <a:latin typeface="Century Gothic" panose="020B0502020202020204" pitchFamily="34" charset="0"/>
              </a:rPr>
              <a:t>Συντονισμός Επιπέδων Διακυβέρνησης</a:t>
            </a:r>
          </a:p>
          <a:p>
            <a:pPr marL="0" indent="0" algn="ctr">
              <a:spcBef>
                <a:spcPts val="0"/>
              </a:spcBef>
              <a:buNone/>
            </a:pPr>
            <a:endParaRPr lang="en-GB" sz="2800" b="1" dirty="0" smtClean="0">
              <a:solidFill>
                <a:srgbClr val="004376"/>
              </a:solidFill>
              <a:latin typeface="Century Gothic" panose="020B0502020202020204" pitchFamily="34" charset="0"/>
            </a:endParaRPr>
          </a:p>
        </p:txBody>
      </p:sp>
      <p:sp>
        <p:nvSpPr>
          <p:cNvPr id="6" name="Ορθογώνιο 5"/>
          <p:cNvSpPr/>
          <p:nvPr/>
        </p:nvSpPr>
        <p:spPr>
          <a:xfrm>
            <a:off x="287909" y="2366312"/>
            <a:ext cx="8568952" cy="36004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l-GR" sz="2000" b="1" dirty="0" smtClean="0">
                <a:latin typeface="Century Gothic" panose="020B0502020202020204" pitchFamily="34" charset="0"/>
              </a:rPr>
              <a:t>Δράσεις - Κλειδιά</a:t>
            </a:r>
            <a:endParaRPr lang="en-GB" sz="2000" b="1" dirty="0">
              <a:latin typeface="Century Gothic" panose="020B0502020202020204" pitchFamily="34" charset="0"/>
            </a:endParaRPr>
          </a:p>
        </p:txBody>
      </p:sp>
      <p:sp>
        <p:nvSpPr>
          <p:cNvPr id="8" name="Slide Number Placeholder 5"/>
          <p:cNvSpPr>
            <a:spLocks noGrp="1"/>
          </p:cNvSpPr>
          <p:nvPr>
            <p:ph type="sldNum" sz="quarter" idx="12"/>
          </p:nvPr>
        </p:nvSpPr>
        <p:spPr>
          <a:xfrm>
            <a:off x="8600175" y="6426484"/>
            <a:ext cx="566403" cy="288032"/>
          </a:xfrm>
        </p:spPr>
        <p:txBody>
          <a:bodyPr/>
          <a:lstStyle/>
          <a:p>
            <a:r>
              <a:rPr lang="el-GR" sz="1000" b="1" dirty="0" smtClean="0">
                <a:solidFill>
                  <a:schemeClr val="bg1"/>
                </a:solidFill>
                <a:latin typeface="Arial Black" panose="020B0A04020102020204" pitchFamily="34" charset="0"/>
              </a:rPr>
              <a:t>20/26</a:t>
            </a:r>
            <a:endParaRPr lang="el-GR" sz="1000" b="1" dirty="0">
              <a:solidFill>
                <a:schemeClr val="bg1"/>
              </a:solidFill>
              <a:latin typeface="Arial Black" panose="020B0A04020102020204" pitchFamily="34" charset="0"/>
            </a:endParaRPr>
          </a:p>
        </p:txBody>
      </p:sp>
      <p:sp>
        <p:nvSpPr>
          <p:cNvPr id="7" name="Στρογγυλεμένο ορθογώνιο 6"/>
          <p:cNvSpPr/>
          <p:nvPr/>
        </p:nvSpPr>
        <p:spPr>
          <a:xfrm>
            <a:off x="7668344" y="3446432"/>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Φεβ</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20</a:t>
            </a:r>
            <a:endParaRPr lang="el-GR" sz="1400" b="1" dirty="0">
              <a:solidFill>
                <a:srgbClr val="0070C0"/>
              </a:solidFill>
              <a:latin typeface="Century Gothic" panose="020B0502020202020204" pitchFamily="34" charset="0"/>
            </a:endParaRPr>
          </a:p>
        </p:txBody>
      </p:sp>
      <p:sp>
        <p:nvSpPr>
          <p:cNvPr id="9" name="Στρογγυλεμένο ορθογώνιο 8"/>
          <p:cNvSpPr/>
          <p:nvPr/>
        </p:nvSpPr>
        <p:spPr>
          <a:xfrm>
            <a:off x="7676197" y="4194345"/>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Οκτ</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19</a:t>
            </a:r>
            <a:endParaRPr lang="el-GR" sz="1400" b="1" dirty="0">
              <a:solidFill>
                <a:srgbClr val="0070C0"/>
              </a:solidFill>
              <a:latin typeface="Century Gothic" panose="020B0502020202020204" pitchFamily="34" charset="0"/>
            </a:endParaRPr>
          </a:p>
        </p:txBody>
      </p:sp>
      <p:sp>
        <p:nvSpPr>
          <p:cNvPr id="13" name="Στρογγυλεμένο ορθογώνιο 12"/>
          <p:cNvSpPr/>
          <p:nvPr/>
        </p:nvSpPr>
        <p:spPr>
          <a:xfrm>
            <a:off x="7676197" y="5085184"/>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Απρ</a:t>
            </a:r>
            <a:r>
              <a:rPr lang="en-GB" sz="1400" b="1" dirty="0" smtClean="0">
                <a:solidFill>
                  <a:srgbClr val="0070C0"/>
                </a:solidFill>
                <a:latin typeface="Century Gothic" panose="020B0502020202020204" pitchFamily="34" charset="0"/>
              </a:rPr>
              <a:t> 20</a:t>
            </a:r>
            <a:r>
              <a:rPr lang="el-GR" sz="1400" b="1" dirty="0" smtClean="0">
                <a:solidFill>
                  <a:srgbClr val="0070C0"/>
                </a:solidFill>
                <a:latin typeface="Century Gothic" panose="020B0502020202020204" pitchFamily="34" charset="0"/>
              </a:rPr>
              <a:t>20</a:t>
            </a:r>
            <a:endParaRPr lang="el-GR" sz="14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3046454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96369" y="2852936"/>
            <a:ext cx="8568952" cy="1800200"/>
          </a:xfrm>
          <a:solidFill>
            <a:schemeClr val="accent2">
              <a:lumMod val="20000"/>
              <a:lumOff val="80000"/>
            </a:schemeClr>
          </a:solidFill>
          <a:ln w="19050">
            <a:solidFill>
              <a:schemeClr val="accent1">
                <a:shade val="50000"/>
              </a:schemeClr>
            </a:solidFill>
          </a:ln>
        </p:spPr>
        <p:txBody>
          <a:bodyPr vert="horz" lIns="91440" tIns="45720" rIns="91440" bIns="45720" rtlCol="0">
            <a:noAutofit/>
          </a:bodyPr>
          <a:lstStyle/>
          <a:p>
            <a:pPr marL="400050" lvl="2" indent="-400050">
              <a:spcBef>
                <a:spcPts val="1200"/>
              </a:spcBef>
              <a:buFont typeface="+mj-lt"/>
              <a:buAutoNum type="arabicPeriod"/>
            </a:pPr>
            <a:r>
              <a:rPr lang="el-GR" sz="1800" b="1" dirty="0" smtClean="0">
                <a:latin typeface="Century Gothic" panose="020B0502020202020204" pitchFamily="34" charset="0"/>
              </a:rPr>
              <a:t>Ευελιξία κατά τη λειτουργία</a:t>
            </a:r>
            <a:r>
              <a:rPr lang="el-GR" sz="1800" b="1" dirty="0">
                <a:latin typeface="Century Gothic" panose="020B0502020202020204" pitchFamily="34" charset="0"/>
              </a:rPr>
              <a:t> </a:t>
            </a:r>
            <a:r>
              <a:rPr lang="el-GR" sz="1800" b="1" dirty="0" smtClean="0">
                <a:latin typeface="Century Gothic" panose="020B0502020202020204" pitchFamily="34" charset="0"/>
              </a:rPr>
              <a:t>/ Διατήρηση της σταθερότητας που ορίζει το Σύστημα </a:t>
            </a:r>
            <a:r>
              <a:rPr lang="el-GR" sz="1800" b="1" dirty="0">
                <a:latin typeface="Century Gothic" panose="020B0502020202020204" pitchFamily="34" charset="0"/>
              </a:rPr>
              <a:t>Διαχείρισης και </a:t>
            </a:r>
            <a:r>
              <a:rPr lang="el-GR" sz="1800" b="1" dirty="0" smtClean="0">
                <a:latin typeface="Century Gothic" panose="020B0502020202020204" pitchFamily="34" charset="0"/>
              </a:rPr>
              <a:t>Ελέγχου </a:t>
            </a:r>
            <a:r>
              <a:rPr lang="en-US" sz="1800" b="1" dirty="0" smtClean="0">
                <a:solidFill>
                  <a:srgbClr val="00B050"/>
                </a:solidFill>
                <a:latin typeface="Century Gothic" panose="020B0502020202020204" pitchFamily="34" charset="0"/>
              </a:rPr>
              <a:t>(</a:t>
            </a:r>
            <a:r>
              <a:rPr lang="el-GR" sz="1800" b="1" dirty="0" smtClean="0">
                <a:solidFill>
                  <a:srgbClr val="00B050"/>
                </a:solidFill>
                <a:latin typeface="Century Gothic" panose="020B0502020202020204" pitchFamily="34" charset="0"/>
              </a:rPr>
              <a:t>1 Δράση</a:t>
            </a:r>
            <a:r>
              <a:rPr lang="en-US" sz="1800" b="1" dirty="0">
                <a:solidFill>
                  <a:srgbClr val="00B050"/>
                </a:solidFill>
                <a:latin typeface="Century Gothic" panose="020B0502020202020204" pitchFamily="34" charset="0"/>
              </a:rPr>
              <a:t>)</a:t>
            </a:r>
            <a:endParaRPr lang="en-US" sz="1800" dirty="0">
              <a:latin typeface="Century Gothic" panose="020B0502020202020204" pitchFamily="34" charset="0"/>
            </a:endParaRPr>
          </a:p>
          <a:p>
            <a:pPr marL="842963" lvl="2" indent="-80963">
              <a:spcBef>
                <a:spcPts val="0"/>
              </a:spcBef>
              <a:buNone/>
            </a:pPr>
            <a:endParaRPr lang="en-US" sz="1400" b="1" dirty="0" smtClean="0">
              <a:solidFill>
                <a:srgbClr val="00B050"/>
              </a:solidFill>
              <a:latin typeface="Century Gothic" panose="020B0502020202020204" pitchFamily="34" charset="0"/>
            </a:endParaRPr>
          </a:p>
          <a:p>
            <a:pPr marL="360363">
              <a:spcBef>
                <a:spcPts val="700"/>
              </a:spcBef>
              <a:buFont typeface="+mj-lt"/>
              <a:buAutoNum type="arabicPeriod" startAt="2"/>
            </a:pPr>
            <a:r>
              <a:rPr lang="el-GR" sz="1800" b="1" dirty="0" smtClean="0">
                <a:latin typeface="Century Gothic" panose="020B0502020202020204" pitchFamily="34" charset="0"/>
              </a:rPr>
              <a:t>Απλοποίηση του εθνικού θεσμικού κανονιστικού / </a:t>
            </a:r>
            <a:r>
              <a:rPr lang="el-GR" sz="1800" b="1" dirty="0">
                <a:latin typeface="Century Gothic" panose="020B0502020202020204" pitchFamily="34" charset="0"/>
              </a:rPr>
              <a:t>Μείωση διοικητικού </a:t>
            </a:r>
            <a:r>
              <a:rPr lang="el-GR" sz="1800" b="1" dirty="0" smtClean="0">
                <a:latin typeface="Century Gothic" panose="020B0502020202020204" pitchFamily="34" charset="0"/>
              </a:rPr>
              <a:t>φορτίου </a:t>
            </a:r>
            <a:r>
              <a:rPr lang="en-US" sz="1800" b="1" dirty="0" smtClean="0">
                <a:solidFill>
                  <a:srgbClr val="00B050"/>
                </a:solidFill>
                <a:latin typeface="Century Gothic" panose="020B0502020202020204" pitchFamily="34" charset="0"/>
              </a:rPr>
              <a:t>(</a:t>
            </a:r>
            <a:r>
              <a:rPr lang="el-GR" sz="1800" b="1" dirty="0" smtClean="0">
                <a:solidFill>
                  <a:srgbClr val="00B050"/>
                </a:solidFill>
                <a:latin typeface="Century Gothic" panose="020B0502020202020204" pitchFamily="34" charset="0"/>
              </a:rPr>
              <a:t>1 Δράση</a:t>
            </a:r>
            <a:r>
              <a:rPr lang="en-US" sz="1800" b="1" dirty="0" smtClean="0">
                <a:solidFill>
                  <a:srgbClr val="00B050"/>
                </a:solidFill>
                <a:latin typeface="Century Gothic" panose="020B0502020202020204" pitchFamily="34" charset="0"/>
              </a:rPr>
              <a:t>)</a:t>
            </a:r>
            <a:endParaRPr lang="en-US" sz="1800" dirty="0">
              <a:latin typeface="Century Gothic" panose="020B0502020202020204" pitchFamily="34" charset="0"/>
            </a:endParaRPr>
          </a:p>
          <a:p>
            <a:pPr marL="17463" indent="0">
              <a:spcBef>
                <a:spcPts val="1200"/>
              </a:spcBef>
              <a:buNone/>
            </a:pPr>
            <a:endParaRPr lang="en-US" sz="1600" b="1" dirty="0">
              <a:latin typeface="Century Gothic" panose="020B0502020202020204" pitchFamily="34" charset="0"/>
            </a:endParaRPr>
          </a:p>
          <a:p>
            <a:pPr marL="442913" lvl="1" indent="-80963">
              <a:spcBef>
                <a:spcPts val="0"/>
              </a:spcBef>
              <a:buNone/>
            </a:pPr>
            <a:endParaRPr lang="en-US" sz="1600" b="1" dirty="0" smtClean="0">
              <a:solidFill>
                <a:srgbClr val="00B050"/>
              </a:solidFill>
              <a:latin typeface="Century Gothic" panose="020B0502020202020204" pitchFamily="34" charset="0"/>
            </a:endParaRPr>
          </a:p>
          <a:p>
            <a:pPr marL="0" indent="0">
              <a:spcBef>
                <a:spcPts val="600"/>
              </a:spcBef>
              <a:spcAft>
                <a:spcPts val="600"/>
              </a:spcAft>
              <a:buNone/>
            </a:pPr>
            <a:endParaRPr lang="en-US" sz="2000" dirty="0" smtClean="0">
              <a:latin typeface="Century Gothic" panose="020B0502020202020204" pitchFamily="34" charset="0"/>
            </a:endParaRPr>
          </a:p>
          <a:p>
            <a:pPr marL="457200" indent="-457200">
              <a:buAutoNum type="arabicPeriod"/>
            </a:pPr>
            <a:endParaRPr lang="en-US" sz="2000" dirty="0" smtClean="0">
              <a:latin typeface="Century Gothic" panose="020B0502020202020204" pitchFamily="34" charset="0"/>
            </a:endParaRPr>
          </a:p>
          <a:p>
            <a:pPr marL="457200" indent="-457200">
              <a:buAutoNum type="arabicPeriod"/>
            </a:pPr>
            <a:endParaRPr lang="en-US" sz="2000" dirty="0" smtClean="0">
              <a:latin typeface="Century Gothic" panose="020B0502020202020204" pitchFamily="34" charset="0"/>
            </a:endParaRPr>
          </a:p>
          <a:p>
            <a:pPr marL="457200" indent="-457200">
              <a:buAutoNum type="arabicPeriod"/>
            </a:pPr>
            <a:endParaRPr lang="el-GR" sz="2000" dirty="0">
              <a:latin typeface="Century Gothic" panose="020B0502020202020204" pitchFamily="34" charset="0"/>
            </a:endParaRPr>
          </a:p>
        </p:txBody>
      </p:sp>
      <p:sp>
        <p:nvSpPr>
          <p:cNvPr id="4" name="Θέση περιεχομένου 2"/>
          <p:cNvSpPr txBox="1">
            <a:spLocks/>
          </p:cNvSpPr>
          <p:nvPr/>
        </p:nvSpPr>
        <p:spPr>
          <a:xfrm>
            <a:off x="179512" y="1124744"/>
            <a:ext cx="8784976" cy="93610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3</a:t>
            </a:r>
            <a:r>
              <a:rPr lang="el-GR" sz="2800" b="1" baseline="30000" dirty="0" smtClean="0">
                <a:solidFill>
                  <a:srgbClr val="004376"/>
                </a:solidFill>
                <a:latin typeface="Century Gothic" panose="020B0502020202020204" pitchFamily="34" charset="0"/>
              </a:rPr>
              <a:t>η</a:t>
            </a:r>
            <a:r>
              <a:rPr lang="el-GR" sz="2800" b="1" dirty="0" smtClean="0">
                <a:solidFill>
                  <a:srgbClr val="004376"/>
                </a:solidFill>
                <a:latin typeface="Century Gothic" panose="020B0502020202020204" pitchFamily="34" charset="0"/>
              </a:rPr>
              <a:t> Περιοχή Βελτίωσης:</a:t>
            </a:r>
            <a:endParaRPr lang="en-GB" sz="2800" b="1" dirty="0" smtClean="0">
              <a:solidFill>
                <a:srgbClr val="004376"/>
              </a:solidFill>
              <a:latin typeface="Century Gothic" panose="020B0502020202020204" pitchFamily="34" charset="0"/>
            </a:endParaRPr>
          </a:p>
          <a:p>
            <a:pPr marL="0" indent="0" algn="ctr">
              <a:spcBef>
                <a:spcPts val="0"/>
              </a:spcBef>
              <a:buNone/>
            </a:pPr>
            <a:r>
              <a:rPr lang="el-GR" sz="2400" b="1" dirty="0">
                <a:solidFill>
                  <a:srgbClr val="004376"/>
                </a:solidFill>
                <a:latin typeface="Century Gothic" panose="020B0502020202020204" pitchFamily="34" charset="0"/>
              </a:rPr>
              <a:t>Σταθερότητα &amp; ευελιξία εντός του ΣΔΕ </a:t>
            </a:r>
            <a:r>
              <a:rPr lang="el-GR" sz="2400" b="1" dirty="0" smtClean="0">
                <a:solidFill>
                  <a:srgbClr val="004376"/>
                </a:solidFill>
                <a:latin typeface="Century Gothic" panose="020B0502020202020204" pitchFamily="34" charset="0"/>
              </a:rPr>
              <a:t>/ </a:t>
            </a:r>
            <a:r>
              <a:rPr lang="el-GR" sz="2400" b="1" dirty="0">
                <a:solidFill>
                  <a:srgbClr val="004376"/>
                </a:solidFill>
                <a:latin typeface="Century Gothic" panose="020B0502020202020204" pitchFamily="34" charset="0"/>
              </a:rPr>
              <a:t>θεσμικού πλαισίου</a:t>
            </a:r>
          </a:p>
        </p:txBody>
      </p:sp>
      <p:sp>
        <p:nvSpPr>
          <p:cNvPr id="6" name="Ορθογώνιο 5"/>
          <p:cNvSpPr/>
          <p:nvPr/>
        </p:nvSpPr>
        <p:spPr>
          <a:xfrm>
            <a:off x="296369" y="2276872"/>
            <a:ext cx="8568952" cy="36004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l-GR" sz="2000" b="1" dirty="0" smtClean="0">
                <a:latin typeface="Century Gothic" panose="020B0502020202020204" pitchFamily="34" charset="0"/>
              </a:rPr>
              <a:t>Στόχοι</a:t>
            </a:r>
            <a:endParaRPr lang="en-GB" sz="2000" b="1" dirty="0">
              <a:latin typeface="Century Gothic" panose="020B0502020202020204" pitchFamily="34" charset="0"/>
            </a:endParaRPr>
          </a:p>
        </p:txBody>
      </p:sp>
      <p:sp>
        <p:nvSpPr>
          <p:cNvPr id="8" name="Slide Number Placeholder 5"/>
          <p:cNvSpPr>
            <a:spLocks noGrp="1"/>
          </p:cNvSpPr>
          <p:nvPr>
            <p:ph type="sldNum" sz="quarter" idx="12"/>
          </p:nvPr>
        </p:nvSpPr>
        <p:spPr>
          <a:xfrm>
            <a:off x="8532441" y="6426484"/>
            <a:ext cx="634138" cy="288032"/>
          </a:xfrm>
        </p:spPr>
        <p:txBody>
          <a:bodyPr/>
          <a:lstStyle/>
          <a:p>
            <a:r>
              <a:rPr lang="el-GR" sz="1000" b="1" dirty="0" smtClean="0">
                <a:solidFill>
                  <a:schemeClr val="bg1"/>
                </a:solidFill>
                <a:latin typeface="Arial Black" panose="020B0A04020102020204" pitchFamily="34" charset="0"/>
              </a:rPr>
              <a:t>21/26</a:t>
            </a:r>
            <a:endParaRPr lang="el-GR" sz="1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18651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2708920"/>
            <a:ext cx="8568952" cy="3141500"/>
          </a:xfrm>
          <a:solidFill>
            <a:schemeClr val="accent2">
              <a:lumMod val="20000"/>
              <a:lumOff val="80000"/>
            </a:schemeClr>
          </a:solidFill>
          <a:ln w="19050">
            <a:solidFill>
              <a:schemeClr val="accent1">
                <a:shade val="50000"/>
              </a:schemeClr>
            </a:solidFill>
          </a:ln>
        </p:spPr>
        <p:txBody>
          <a:bodyPr vert="horz" lIns="91440" tIns="45720" rIns="91440" bIns="45720" rtlCol="0">
            <a:noAutofit/>
          </a:bodyPr>
          <a:lstStyle/>
          <a:p>
            <a:pPr marL="400050" lvl="2" indent="-400050">
              <a:spcBef>
                <a:spcPts val="0"/>
              </a:spcBef>
              <a:spcAft>
                <a:spcPts val="2400"/>
              </a:spcAft>
              <a:buFont typeface="+mj-lt"/>
              <a:buAutoNum type="arabicPeriod"/>
            </a:pPr>
            <a:r>
              <a:rPr lang="el-GR" sz="1600" b="1" dirty="0" smtClean="0">
                <a:latin typeface="Century Gothic" panose="020B0502020202020204" pitchFamily="34" charset="0"/>
              </a:rPr>
              <a:t>Ετήσια συνάντηση ΕΥΘΥ / ΕΔΕΛ / Αρχής Πιστοποίησης με σκοπό την ομοιόμορφη προσέγγιση των θεμάτων που ανακύπτουν</a:t>
            </a:r>
            <a:r>
              <a:rPr lang="el-GR" sz="1600" b="1" dirty="0">
                <a:latin typeface="Century Gothic" panose="020B0502020202020204" pitchFamily="34" charset="0"/>
              </a:rPr>
              <a:t> </a:t>
            </a:r>
            <a:r>
              <a:rPr lang="el-GR" sz="1600" b="1" dirty="0" smtClean="0">
                <a:latin typeface="Century Gothic" panose="020B0502020202020204" pitchFamily="34" charset="0"/>
              </a:rPr>
              <a:t>(ενδεχόμενη συμμετοχή της Ε.Ε./Ελεγκτών). </a:t>
            </a:r>
            <a:r>
              <a:rPr lang="el-GR" sz="1600" b="1" dirty="0" err="1" smtClean="0">
                <a:latin typeface="Century Gothic" panose="020B0502020202020204" pitchFamily="34" charset="0"/>
              </a:rPr>
              <a:t>Συνδιαμόρφωση</a:t>
            </a:r>
            <a:r>
              <a:rPr lang="el-GR" sz="1600" b="1" dirty="0" smtClean="0">
                <a:latin typeface="Century Gothic" panose="020B0502020202020204" pitchFamily="34" charset="0"/>
              </a:rPr>
              <a:t> θεματολογίας συζητήσεων από το Θεματικό </a:t>
            </a:r>
            <a:r>
              <a:rPr lang="el-GR" sz="1600" b="1" dirty="0">
                <a:latin typeface="Century Gothic" panose="020B0502020202020204" pitchFamily="34" charset="0"/>
              </a:rPr>
              <a:t>Δ</a:t>
            </a:r>
            <a:r>
              <a:rPr lang="el-GR" sz="1600" b="1" dirty="0" smtClean="0">
                <a:latin typeface="Century Gothic" panose="020B0502020202020204" pitchFamily="34" charset="0"/>
              </a:rPr>
              <a:t>ίκτυο του ΣΔΕ</a:t>
            </a:r>
            <a:endParaRPr lang="en-US" sz="1400" dirty="0">
              <a:latin typeface="Century Gothic" panose="020B0502020202020204" pitchFamily="34" charset="0"/>
            </a:endParaRPr>
          </a:p>
          <a:p>
            <a:pPr marL="360363">
              <a:spcBef>
                <a:spcPts val="1200"/>
              </a:spcBef>
              <a:spcAft>
                <a:spcPts val="2400"/>
              </a:spcAft>
              <a:buFont typeface="+mj-lt"/>
              <a:buAutoNum type="arabicPeriod" startAt="2"/>
            </a:pPr>
            <a:r>
              <a:rPr lang="el-GR" sz="1600" b="1" dirty="0" smtClean="0">
                <a:latin typeface="Century Gothic" panose="020B0502020202020204" pitchFamily="34" charset="0"/>
              </a:rPr>
              <a:t>Ανάπτυξη νέου Θεματικού </a:t>
            </a:r>
            <a:r>
              <a:rPr lang="el-GR" sz="1600" b="1" dirty="0">
                <a:latin typeface="Century Gothic" panose="020B0502020202020204" pitchFamily="34" charset="0"/>
              </a:rPr>
              <a:t>Δ</a:t>
            </a:r>
            <a:r>
              <a:rPr lang="el-GR" sz="1600" b="1" dirty="0" smtClean="0">
                <a:latin typeface="Century Gothic" panose="020B0502020202020204" pitchFamily="34" charset="0"/>
              </a:rPr>
              <a:t>ικτύου για το Σύστημα Διαχείρισης &amp; Ελέγχου με συμμετοχή όλων των ΔΑ, της ΕΥΘΥ και της Αρχής Πιστοποίησης για την ανταλλαγή πληροφοριών, εμπειριών, τρόπων αντιμετώπισης προβλημάτων (ενδεχόμενη συμμετοχή της ΕΔΕΛ). Επίσης από το δίκτυο θα αντλούνται προτάσεις απλοποίησης / βελτίωσης του θεσμικού πλαισίου.</a:t>
            </a:r>
            <a:endParaRPr lang="en-US" sz="1600" b="1" dirty="0" smtClean="0">
              <a:latin typeface="Century Gothic" panose="020B0502020202020204" pitchFamily="34" charset="0"/>
            </a:endParaRPr>
          </a:p>
          <a:p>
            <a:pPr marL="17463" indent="0">
              <a:spcBef>
                <a:spcPts val="1200"/>
              </a:spcBef>
              <a:buNone/>
            </a:pPr>
            <a:r>
              <a:rPr lang="en-US" sz="1600" b="1" dirty="0" smtClean="0">
                <a:latin typeface="Century Gothic" panose="020B0502020202020204" pitchFamily="34" charset="0"/>
              </a:rPr>
              <a:t> </a:t>
            </a:r>
            <a:endParaRPr lang="en-US" sz="1600" b="1" dirty="0">
              <a:latin typeface="Century Gothic" panose="020B0502020202020204" pitchFamily="34" charset="0"/>
            </a:endParaRPr>
          </a:p>
          <a:p>
            <a:pPr marL="442913" lvl="1" indent="-80963">
              <a:spcBef>
                <a:spcPts val="0"/>
              </a:spcBef>
              <a:buNone/>
            </a:pPr>
            <a:endParaRPr lang="en-US" sz="1600" b="1" dirty="0" smtClean="0">
              <a:solidFill>
                <a:srgbClr val="00B050"/>
              </a:solidFill>
              <a:latin typeface="Century Gothic" panose="020B0502020202020204" pitchFamily="34" charset="0"/>
            </a:endParaRPr>
          </a:p>
          <a:p>
            <a:pPr marL="0" indent="0">
              <a:spcBef>
                <a:spcPts val="600"/>
              </a:spcBef>
              <a:spcAft>
                <a:spcPts val="600"/>
              </a:spcAft>
              <a:buNone/>
            </a:pPr>
            <a:endParaRPr lang="en-US" sz="2000" dirty="0" smtClean="0">
              <a:latin typeface="Century Gothic" panose="020B0502020202020204" pitchFamily="34" charset="0"/>
            </a:endParaRPr>
          </a:p>
          <a:p>
            <a:pPr marL="457200" indent="-457200">
              <a:buAutoNum type="arabicPeriod"/>
            </a:pPr>
            <a:endParaRPr lang="en-US" sz="2000" dirty="0" smtClean="0">
              <a:latin typeface="Century Gothic" panose="020B0502020202020204" pitchFamily="34" charset="0"/>
            </a:endParaRPr>
          </a:p>
          <a:p>
            <a:pPr marL="457200" indent="-457200">
              <a:buAutoNum type="arabicPeriod"/>
            </a:pPr>
            <a:endParaRPr lang="en-US" sz="2000" dirty="0" smtClean="0">
              <a:latin typeface="Century Gothic" panose="020B0502020202020204" pitchFamily="34" charset="0"/>
            </a:endParaRPr>
          </a:p>
          <a:p>
            <a:pPr marL="457200" indent="-457200">
              <a:buAutoNum type="arabicPeriod"/>
            </a:pPr>
            <a:endParaRPr lang="el-GR" sz="2000" dirty="0">
              <a:latin typeface="Century Gothic" panose="020B0502020202020204" pitchFamily="34" charset="0"/>
            </a:endParaRPr>
          </a:p>
        </p:txBody>
      </p:sp>
      <p:sp>
        <p:nvSpPr>
          <p:cNvPr id="6" name="Ορθογώνιο 5"/>
          <p:cNvSpPr/>
          <p:nvPr/>
        </p:nvSpPr>
        <p:spPr>
          <a:xfrm>
            <a:off x="323528" y="2276872"/>
            <a:ext cx="8568952" cy="36004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l-GR" sz="2000" b="1" dirty="0" smtClean="0">
                <a:latin typeface="Century Gothic" panose="020B0502020202020204" pitchFamily="34" charset="0"/>
              </a:rPr>
              <a:t>Δράσεις</a:t>
            </a:r>
            <a:endParaRPr lang="en-GB" sz="2000" b="1" dirty="0">
              <a:latin typeface="Century Gothic" panose="020B0502020202020204" pitchFamily="34" charset="0"/>
            </a:endParaRPr>
          </a:p>
        </p:txBody>
      </p:sp>
      <p:sp>
        <p:nvSpPr>
          <p:cNvPr id="8" name="Slide Number Placeholder 5"/>
          <p:cNvSpPr>
            <a:spLocks noGrp="1"/>
          </p:cNvSpPr>
          <p:nvPr>
            <p:ph type="sldNum" sz="quarter" idx="12"/>
          </p:nvPr>
        </p:nvSpPr>
        <p:spPr>
          <a:xfrm>
            <a:off x="8532441" y="6426484"/>
            <a:ext cx="634138" cy="288032"/>
          </a:xfrm>
        </p:spPr>
        <p:txBody>
          <a:bodyPr/>
          <a:lstStyle/>
          <a:p>
            <a:r>
              <a:rPr lang="el-GR" sz="1000" b="1" dirty="0" smtClean="0">
                <a:solidFill>
                  <a:schemeClr val="bg1"/>
                </a:solidFill>
                <a:latin typeface="Arial Black" panose="020B0A04020102020204" pitchFamily="34" charset="0"/>
              </a:rPr>
              <a:t>22/26</a:t>
            </a:r>
            <a:endParaRPr lang="el-GR" sz="1000" b="1" dirty="0">
              <a:solidFill>
                <a:schemeClr val="bg1"/>
              </a:solidFill>
              <a:latin typeface="Arial Black" panose="020B0A04020102020204" pitchFamily="34" charset="0"/>
            </a:endParaRPr>
          </a:p>
        </p:txBody>
      </p:sp>
      <p:sp>
        <p:nvSpPr>
          <p:cNvPr id="7" name="Στρογγυλεμένο ορθογώνιο 6"/>
          <p:cNvSpPr/>
          <p:nvPr/>
        </p:nvSpPr>
        <p:spPr>
          <a:xfrm>
            <a:off x="7596336" y="3645024"/>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Φεβ </a:t>
            </a:r>
            <a:r>
              <a:rPr lang="en-GB" sz="1400" b="1" dirty="0" smtClean="0">
                <a:solidFill>
                  <a:srgbClr val="0070C0"/>
                </a:solidFill>
                <a:latin typeface="Century Gothic" panose="020B0502020202020204" pitchFamily="34" charset="0"/>
              </a:rPr>
              <a:t>2020</a:t>
            </a:r>
            <a:endParaRPr lang="el-GR" sz="1400" b="1" dirty="0">
              <a:solidFill>
                <a:srgbClr val="0070C0"/>
              </a:solidFill>
              <a:latin typeface="Century Gothic" panose="020B0502020202020204" pitchFamily="34" charset="0"/>
            </a:endParaRPr>
          </a:p>
        </p:txBody>
      </p:sp>
      <p:sp>
        <p:nvSpPr>
          <p:cNvPr id="10" name="Στρογγυλεμένο ορθογώνιο 9"/>
          <p:cNvSpPr/>
          <p:nvPr/>
        </p:nvSpPr>
        <p:spPr>
          <a:xfrm>
            <a:off x="7599385" y="5301208"/>
            <a:ext cx="1080120" cy="288032"/>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rgbClr val="0070C0"/>
                </a:solidFill>
                <a:latin typeface="Century Gothic" panose="020B0502020202020204" pitchFamily="34" charset="0"/>
              </a:rPr>
              <a:t>Ιαν </a:t>
            </a:r>
            <a:r>
              <a:rPr lang="en-GB" sz="1400" b="1" dirty="0" smtClean="0">
                <a:solidFill>
                  <a:srgbClr val="0070C0"/>
                </a:solidFill>
                <a:latin typeface="Century Gothic" panose="020B0502020202020204" pitchFamily="34" charset="0"/>
              </a:rPr>
              <a:t>2020</a:t>
            </a:r>
            <a:endParaRPr lang="el-GR" sz="1400" b="1" dirty="0">
              <a:solidFill>
                <a:srgbClr val="0070C0"/>
              </a:solidFill>
              <a:latin typeface="Century Gothic" panose="020B0502020202020204" pitchFamily="34" charset="0"/>
            </a:endParaRPr>
          </a:p>
        </p:txBody>
      </p:sp>
      <p:sp>
        <p:nvSpPr>
          <p:cNvPr id="9" name="Θέση περιεχομένου 2"/>
          <p:cNvSpPr txBox="1">
            <a:spLocks/>
          </p:cNvSpPr>
          <p:nvPr/>
        </p:nvSpPr>
        <p:spPr>
          <a:xfrm>
            <a:off x="179512" y="1124744"/>
            <a:ext cx="8784976" cy="93610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3</a:t>
            </a:r>
            <a:r>
              <a:rPr lang="el-GR" sz="2800" b="1" baseline="30000" dirty="0" smtClean="0">
                <a:solidFill>
                  <a:srgbClr val="004376"/>
                </a:solidFill>
                <a:latin typeface="Century Gothic" panose="020B0502020202020204" pitchFamily="34" charset="0"/>
              </a:rPr>
              <a:t>η</a:t>
            </a:r>
            <a:r>
              <a:rPr lang="el-GR" sz="2800" b="1" dirty="0" smtClean="0">
                <a:solidFill>
                  <a:srgbClr val="004376"/>
                </a:solidFill>
                <a:latin typeface="Century Gothic" panose="020B0502020202020204" pitchFamily="34" charset="0"/>
              </a:rPr>
              <a:t> Περιοχή Βελτίωσης:</a:t>
            </a:r>
            <a:endParaRPr lang="en-GB" sz="2800" b="1" dirty="0" smtClean="0">
              <a:solidFill>
                <a:srgbClr val="004376"/>
              </a:solidFill>
              <a:latin typeface="Century Gothic" panose="020B0502020202020204" pitchFamily="34" charset="0"/>
            </a:endParaRPr>
          </a:p>
          <a:p>
            <a:pPr marL="0" indent="0" algn="ctr">
              <a:spcBef>
                <a:spcPts val="0"/>
              </a:spcBef>
              <a:buNone/>
            </a:pPr>
            <a:r>
              <a:rPr lang="el-GR" sz="2400" b="1" dirty="0">
                <a:solidFill>
                  <a:srgbClr val="004376"/>
                </a:solidFill>
                <a:latin typeface="Century Gothic" panose="020B0502020202020204" pitchFamily="34" charset="0"/>
              </a:rPr>
              <a:t>Σταθερότητα &amp; ευελιξία εντός του ΣΔΕ </a:t>
            </a:r>
            <a:r>
              <a:rPr lang="el-GR" sz="2400" b="1" dirty="0" smtClean="0">
                <a:solidFill>
                  <a:srgbClr val="004376"/>
                </a:solidFill>
                <a:latin typeface="Century Gothic" panose="020B0502020202020204" pitchFamily="34" charset="0"/>
              </a:rPr>
              <a:t>/ </a:t>
            </a:r>
            <a:r>
              <a:rPr lang="el-GR" sz="2400" b="1" dirty="0">
                <a:solidFill>
                  <a:srgbClr val="004376"/>
                </a:solidFill>
                <a:latin typeface="Century Gothic" panose="020B0502020202020204" pitchFamily="34" charset="0"/>
              </a:rPr>
              <a:t>θεσμικού πλαισίου</a:t>
            </a:r>
          </a:p>
        </p:txBody>
      </p:sp>
    </p:spTree>
    <p:extLst>
      <p:ext uri="{BB962C8B-B14F-4D97-AF65-F5344CB8AC3E}">
        <p14:creationId xmlns:p14="http://schemas.microsoft.com/office/powerpoint/2010/main" val="687443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215516" y="1122310"/>
            <a:ext cx="8784976"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Επόμενες ενέργειες</a:t>
            </a:r>
            <a:endParaRPr lang="en-US" sz="2600" b="1" dirty="0">
              <a:solidFill>
                <a:srgbClr val="004376"/>
              </a:solidFill>
              <a:latin typeface="Century Gothic" panose="020B0502020202020204" pitchFamily="34" charset="0"/>
            </a:endParaRPr>
          </a:p>
        </p:txBody>
      </p:sp>
      <p:sp>
        <p:nvSpPr>
          <p:cNvPr id="6" name="Θέση περιεχομένου 2"/>
          <p:cNvSpPr txBox="1">
            <a:spLocks/>
          </p:cNvSpPr>
          <p:nvPr/>
        </p:nvSpPr>
        <p:spPr>
          <a:xfrm>
            <a:off x="4932040" y="1923451"/>
            <a:ext cx="3555339"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endParaRPr lang="en-GB" b="1" i="1" dirty="0"/>
          </a:p>
        </p:txBody>
      </p:sp>
      <p:sp>
        <p:nvSpPr>
          <p:cNvPr id="7" name="Rounded Rectangle 6"/>
          <p:cNvSpPr/>
          <p:nvPr/>
        </p:nvSpPr>
        <p:spPr>
          <a:xfrm>
            <a:off x="35496" y="2088007"/>
            <a:ext cx="3383997" cy="36004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l-GR" sz="2200" b="1" dirty="0" smtClean="0">
                <a:solidFill>
                  <a:srgbClr val="0070C0"/>
                </a:solidFill>
                <a:latin typeface="Century Gothic" panose="020B0502020202020204" pitchFamily="34" charset="0"/>
              </a:rPr>
              <a:t>Οριστικοποίηση Σχεδίου Δράσης</a:t>
            </a:r>
            <a:endParaRPr lang="en-GB" sz="2200" b="1" dirty="0">
              <a:solidFill>
                <a:srgbClr val="0070C0"/>
              </a:solidFill>
              <a:latin typeface="Century Gothic" panose="020B0502020202020204" pitchFamily="34" charset="0"/>
            </a:endParaRPr>
          </a:p>
          <a:p>
            <a:pPr marL="457200" indent="-285750">
              <a:spcBef>
                <a:spcPts val="600"/>
              </a:spcBef>
              <a:spcAft>
                <a:spcPts val="600"/>
              </a:spcAft>
              <a:buFont typeface="Wingdings" panose="05000000000000000000" pitchFamily="2" charset="2"/>
              <a:buChar char="Ø"/>
            </a:pPr>
            <a:r>
              <a:rPr lang="el-GR" dirty="0" smtClean="0">
                <a:solidFill>
                  <a:srgbClr val="0070C0"/>
                </a:solidFill>
                <a:latin typeface="Century Gothic" panose="020B0502020202020204" pitchFamily="34" charset="0"/>
              </a:rPr>
              <a:t>Ενσωμάτωση συμπερασμάτων εργαστηρίου 06.06.19</a:t>
            </a:r>
            <a:endParaRPr lang="en-GB" dirty="0">
              <a:solidFill>
                <a:srgbClr val="0070C0"/>
              </a:solidFill>
              <a:latin typeface="Century Gothic" panose="020B0502020202020204" pitchFamily="34" charset="0"/>
            </a:endParaRPr>
          </a:p>
          <a:p>
            <a:pPr marL="457200" indent="-285750">
              <a:spcBef>
                <a:spcPts val="600"/>
              </a:spcBef>
              <a:spcAft>
                <a:spcPts val="600"/>
              </a:spcAft>
              <a:buFont typeface="Wingdings" panose="05000000000000000000" pitchFamily="2" charset="2"/>
              <a:buChar char="Ø"/>
            </a:pPr>
            <a:r>
              <a:rPr lang="el-GR" dirty="0" smtClean="0">
                <a:solidFill>
                  <a:srgbClr val="0070C0"/>
                </a:solidFill>
                <a:latin typeface="Century Gothic" panose="020B0502020202020204" pitchFamily="34" charset="0"/>
              </a:rPr>
              <a:t>Ανάπτυξη ενός φιλόδοξου αλλά εφικτού Σχεδίου Δράσης</a:t>
            </a:r>
            <a:endParaRPr lang="en-GB" dirty="0">
              <a:solidFill>
                <a:srgbClr val="0070C0"/>
              </a:solidFill>
              <a:latin typeface="Century Gothic" panose="020B0502020202020204" pitchFamily="34" charset="0"/>
            </a:endParaRPr>
          </a:p>
        </p:txBody>
      </p:sp>
      <p:sp>
        <p:nvSpPr>
          <p:cNvPr id="8" name="Rounded Rectangle 7"/>
          <p:cNvSpPr/>
          <p:nvPr/>
        </p:nvSpPr>
        <p:spPr>
          <a:xfrm>
            <a:off x="4616848" y="1700808"/>
            <a:ext cx="4454727" cy="439248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l-GR" sz="2200" b="1" dirty="0" smtClean="0">
                <a:solidFill>
                  <a:srgbClr val="0070C0"/>
                </a:solidFill>
                <a:latin typeface="Century Gothic" panose="020B0502020202020204" pitchFamily="34" charset="0"/>
              </a:rPr>
              <a:t>Υλοποίηση</a:t>
            </a:r>
            <a:endParaRPr lang="en-GB" sz="2200" b="1" dirty="0">
              <a:solidFill>
                <a:srgbClr val="FF0000"/>
              </a:solidFill>
              <a:latin typeface="Century Gothic" panose="020B0502020202020204" pitchFamily="34" charset="0"/>
            </a:endParaRPr>
          </a:p>
          <a:p>
            <a:pPr marL="365125" indent="-285750">
              <a:spcBef>
                <a:spcPts val="500"/>
              </a:spcBef>
              <a:spcAft>
                <a:spcPts val="500"/>
              </a:spcAft>
              <a:buFont typeface="Wingdings" panose="05000000000000000000" pitchFamily="2" charset="2"/>
              <a:buChar char="Ø"/>
            </a:pPr>
            <a:r>
              <a:rPr lang="el-GR" dirty="0" smtClean="0">
                <a:solidFill>
                  <a:srgbClr val="0070C0"/>
                </a:solidFill>
                <a:latin typeface="Century Gothic" panose="020B0502020202020204" pitchFamily="34" charset="0"/>
              </a:rPr>
              <a:t>Συντονισμός: Ομάδα Έργου</a:t>
            </a:r>
            <a:endParaRPr lang="en-US" dirty="0" smtClean="0">
              <a:solidFill>
                <a:srgbClr val="0070C0"/>
              </a:solidFill>
              <a:latin typeface="Century Gothic" panose="020B0502020202020204" pitchFamily="34" charset="0"/>
            </a:endParaRPr>
          </a:p>
          <a:p>
            <a:pPr marL="365125" indent="-285750">
              <a:spcBef>
                <a:spcPts val="500"/>
              </a:spcBef>
              <a:spcAft>
                <a:spcPts val="500"/>
              </a:spcAft>
              <a:buFont typeface="Wingdings" panose="05000000000000000000" pitchFamily="2" charset="2"/>
              <a:buChar char="Ø"/>
            </a:pPr>
            <a:r>
              <a:rPr lang="el-GR" dirty="0" smtClean="0">
                <a:solidFill>
                  <a:srgbClr val="0070C0"/>
                </a:solidFill>
                <a:latin typeface="Century Gothic" panose="020B0502020202020204" pitchFamily="34" charset="0"/>
              </a:rPr>
              <a:t>Ομάδες Εφαρμογής</a:t>
            </a:r>
          </a:p>
          <a:p>
            <a:pPr marL="822325" lvl="1" indent="-285750">
              <a:spcBef>
                <a:spcPts val="500"/>
              </a:spcBef>
              <a:spcAft>
                <a:spcPts val="500"/>
              </a:spcAft>
              <a:buFont typeface="Wingdings" panose="05000000000000000000" pitchFamily="2" charset="2"/>
              <a:buChar char="Ø"/>
            </a:pPr>
            <a:r>
              <a:rPr lang="el-GR" dirty="0" smtClean="0">
                <a:solidFill>
                  <a:srgbClr val="0070C0"/>
                </a:solidFill>
                <a:latin typeface="Century Gothic" panose="020B0502020202020204" pitchFamily="34" charset="0"/>
              </a:rPr>
              <a:t>4-5 Ομάδες Εργασίας</a:t>
            </a:r>
          </a:p>
          <a:p>
            <a:pPr marL="822325" lvl="1" indent="-285750">
              <a:spcBef>
                <a:spcPts val="500"/>
              </a:spcBef>
              <a:spcAft>
                <a:spcPts val="500"/>
              </a:spcAft>
              <a:buFont typeface="Wingdings" panose="05000000000000000000" pitchFamily="2" charset="2"/>
              <a:buChar char="Ø"/>
            </a:pPr>
            <a:r>
              <a:rPr lang="el-GR" dirty="0">
                <a:solidFill>
                  <a:srgbClr val="0070C0"/>
                </a:solidFill>
                <a:latin typeface="Century Gothic" panose="020B0502020202020204" pitchFamily="34" charset="0"/>
              </a:rPr>
              <a:t>Ε</a:t>
            </a:r>
            <a:r>
              <a:rPr lang="el-GR" dirty="0" smtClean="0">
                <a:solidFill>
                  <a:srgbClr val="0070C0"/>
                </a:solidFill>
                <a:latin typeface="Century Gothic" panose="020B0502020202020204" pitchFamily="34" charset="0"/>
              </a:rPr>
              <a:t>νεργή εμπλοκή 15-20% </a:t>
            </a:r>
            <a:r>
              <a:rPr lang="el-GR" dirty="0">
                <a:solidFill>
                  <a:srgbClr val="0070C0"/>
                </a:solidFill>
                <a:latin typeface="Century Gothic" panose="020B0502020202020204" pitchFamily="34" charset="0"/>
              </a:rPr>
              <a:t>του </a:t>
            </a:r>
            <a:r>
              <a:rPr lang="el-GR" dirty="0" smtClean="0">
                <a:solidFill>
                  <a:srgbClr val="0070C0"/>
                </a:solidFill>
                <a:latin typeface="Century Gothic" panose="020B0502020202020204" pitchFamily="34" charset="0"/>
              </a:rPr>
              <a:t>προσωπικού </a:t>
            </a:r>
            <a:r>
              <a:rPr lang="el-GR" dirty="0">
                <a:solidFill>
                  <a:srgbClr val="0070C0"/>
                </a:solidFill>
                <a:latin typeface="Century Gothic" panose="020B0502020202020204" pitchFamily="34" charset="0"/>
              </a:rPr>
              <a:t>της </a:t>
            </a:r>
            <a:r>
              <a:rPr lang="el-GR" dirty="0" smtClean="0">
                <a:solidFill>
                  <a:srgbClr val="0070C0"/>
                </a:solidFill>
                <a:latin typeface="Century Gothic" panose="020B0502020202020204" pitchFamily="34" charset="0"/>
              </a:rPr>
              <a:t>ΔΑ</a:t>
            </a:r>
          </a:p>
          <a:p>
            <a:pPr marL="822325" lvl="1" indent="-285750">
              <a:spcBef>
                <a:spcPts val="500"/>
              </a:spcBef>
              <a:spcAft>
                <a:spcPts val="500"/>
              </a:spcAft>
              <a:buFont typeface="Wingdings" panose="05000000000000000000" pitchFamily="2" charset="2"/>
              <a:buChar char="Ø"/>
            </a:pPr>
            <a:r>
              <a:rPr lang="el-GR" dirty="0" smtClean="0">
                <a:solidFill>
                  <a:srgbClr val="0070C0"/>
                </a:solidFill>
                <a:latin typeface="Century Gothic" panose="020B0502020202020204" pitchFamily="34" charset="0"/>
              </a:rPr>
              <a:t>Ευκαιρίες σε όλους / μεταφορά τεχνογνωσίας / αλλαγή κουλτούρας</a:t>
            </a:r>
            <a:endParaRPr lang="en-US" dirty="0">
              <a:solidFill>
                <a:srgbClr val="0070C0"/>
              </a:solidFill>
              <a:latin typeface="Century Gothic" panose="020B0502020202020204" pitchFamily="34" charset="0"/>
            </a:endParaRPr>
          </a:p>
          <a:p>
            <a:pPr marL="365125" indent="-285750">
              <a:spcBef>
                <a:spcPts val="500"/>
              </a:spcBef>
              <a:spcAft>
                <a:spcPts val="500"/>
              </a:spcAft>
              <a:buFont typeface="Wingdings" panose="05000000000000000000" pitchFamily="2" charset="2"/>
              <a:buChar char="Ø"/>
            </a:pPr>
            <a:r>
              <a:rPr lang="el-GR" dirty="0" smtClean="0">
                <a:solidFill>
                  <a:srgbClr val="0070C0"/>
                </a:solidFill>
                <a:latin typeface="Century Gothic" panose="020B0502020202020204" pitchFamily="34" charset="0"/>
              </a:rPr>
              <a:t>Συνεργασίες - Εξωστρέφεια</a:t>
            </a:r>
            <a:endParaRPr lang="en-US" dirty="0">
              <a:solidFill>
                <a:srgbClr val="0070C0"/>
              </a:solidFill>
              <a:latin typeface="Century Gothic" panose="020B0502020202020204" pitchFamily="34" charset="0"/>
            </a:endParaRPr>
          </a:p>
          <a:p>
            <a:pPr marL="365125" indent="-285750">
              <a:spcBef>
                <a:spcPts val="500"/>
              </a:spcBef>
              <a:spcAft>
                <a:spcPts val="500"/>
              </a:spcAft>
              <a:buFont typeface="Wingdings" panose="05000000000000000000" pitchFamily="2" charset="2"/>
              <a:buChar char="Ø"/>
            </a:pPr>
            <a:r>
              <a:rPr lang="el-GR" dirty="0" smtClean="0">
                <a:solidFill>
                  <a:srgbClr val="0070C0"/>
                </a:solidFill>
                <a:latin typeface="Century Gothic" panose="020B0502020202020204" pitchFamily="34" charset="0"/>
              </a:rPr>
              <a:t>Τακτικές Αναφορές Προόδου</a:t>
            </a:r>
            <a:endParaRPr lang="en-GB" dirty="0">
              <a:solidFill>
                <a:srgbClr val="0070C0"/>
              </a:solidFill>
              <a:latin typeface="Century Gothic" panose="020B0502020202020204" pitchFamily="34" charset="0"/>
            </a:endParaRPr>
          </a:p>
        </p:txBody>
      </p:sp>
      <p:sp>
        <p:nvSpPr>
          <p:cNvPr id="9" name="Right Arrow 8"/>
          <p:cNvSpPr/>
          <p:nvPr/>
        </p:nvSpPr>
        <p:spPr>
          <a:xfrm>
            <a:off x="3428509" y="3515158"/>
            <a:ext cx="1167111" cy="727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Slide Number Placeholder 5"/>
          <p:cNvSpPr>
            <a:spLocks noGrp="1"/>
          </p:cNvSpPr>
          <p:nvPr>
            <p:ph type="sldNum" sz="quarter" idx="12"/>
          </p:nvPr>
        </p:nvSpPr>
        <p:spPr>
          <a:xfrm>
            <a:off x="8546374" y="6426484"/>
            <a:ext cx="634138" cy="288032"/>
          </a:xfrm>
        </p:spPr>
        <p:txBody>
          <a:bodyPr/>
          <a:lstStyle/>
          <a:p>
            <a:r>
              <a:rPr lang="el-GR" sz="1000" b="1" dirty="0" smtClean="0">
                <a:solidFill>
                  <a:schemeClr val="bg1"/>
                </a:solidFill>
                <a:latin typeface="Arial Black" panose="020B0A04020102020204" pitchFamily="34" charset="0"/>
              </a:rPr>
              <a:t>23/26</a:t>
            </a:r>
            <a:endParaRPr lang="el-GR" sz="1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598885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215516" y="1052736"/>
            <a:ext cx="8784976"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Συνεργασίες - Εξωστρέφεια - Υποστήριξη</a:t>
            </a:r>
            <a:endParaRPr lang="en-US" sz="2600" b="1" dirty="0">
              <a:solidFill>
                <a:srgbClr val="004376"/>
              </a:solidFill>
              <a:latin typeface="Century Gothic" panose="020B0502020202020204" pitchFamily="34" charset="0"/>
            </a:endParaRPr>
          </a:p>
        </p:txBody>
      </p:sp>
      <p:sp>
        <p:nvSpPr>
          <p:cNvPr id="6" name="Θέση περιεχομένου 2"/>
          <p:cNvSpPr txBox="1">
            <a:spLocks/>
          </p:cNvSpPr>
          <p:nvPr/>
        </p:nvSpPr>
        <p:spPr>
          <a:xfrm>
            <a:off x="4932040" y="1770382"/>
            <a:ext cx="3555339"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endParaRPr lang="en-GB" b="1" i="1" dirty="0"/>
          </a:p>
        </p:txBody>
      </p:sp>
      <p:sp>
        <p:nvSpPr>
          <p:cNvPr id="10" name="Slide Number Placeholder 5"/>
          <p:cNvSpPr>
            <a:spLocks noGrp="1"/>
          </p:cNvSpPr>
          <p:nvPr>
            <p:ph type="sldNum" sz="quarter" idx="12"/>
          </p:nvPr>
        </p:nvSpPr>
        <p:spPr>
          <a:xfrm>
            <a:off x="8532441" y="6426484"/>
            <a:ext cx="634138" cy="288032"/>
          </a:xfrm>
        </p:spPr>
        <p:txBody>
          <a:bodyPr/>
          <a:lstStyle/>
          <a:p>
            <a:r>
              <a:rPr lang="el-GR" sz="1000" b="1" dirty="0" smtClean="0">
                <a:solidFill>
                  <a:schemeClr val="bg1"/>
                </a:solidFill>
                <a:latin typeface="Arial Black" panose="020B0A04020102020204" pitchFamily="34" charset="0"/>
              </a:rPr>
              <a:t>24/26</a:t>
            </a:r>
            <a:endParaRPr lang="el-GR" sz="1000" b="1" dirty="0">
              <a:solidFill>
                <a:schemeClr val="bg1"/>
              </a:solidFill>
              <a:latin typeface="Arial Black" panose="020B0A04020102020204" pitchFamily="34" charset="0"/>
            </a:endParaRPr>
          </a:p>
        </p:txBody>
      </p:sp>
      <p:sp>
        <p:nvSpPr>
          <p:cNvPr id="7" name="Θέση περιεχομένου 2"/>
          <p:cNvSpPr>
            <a:spLocks noGrp="1"/>
          </p:cNvSpPr>
          <p:nvPr>
            <p:ph idx="1"/>
          </p:nvPr>
        </p:nvSpPr>
        <p:spPr>
          <a:xfrm>
            <a:off x="241634" y="1844824"/>
            <a:ext cx="8668327" cy="3600400"/>
          </a:xfrm>
          <a:solidFill>
            <a:schemeClr val="bg1">
              <a:lumMod val="95000"/>
            </a:schemeClr>
          </a:solidFill>
        </p:spPr>
        <p:txBody>
          <a:bodyPr vert="horz" lIns="91440" tIns="45720" rIns="91440" bIns="45720" rtlCol="0">
            <a:noAutofit/>
          </a:bodyPr>
          <a:lstStyle/>
          <a:p>
            <a:pPr algn="just">
              <a:spcBef>
                <a:spcPts val="600"/>
              </a:spcBef>
              <a:spcAft>
                <a:spcPts val="600"/>
              </a:spcAft>
            </a:pPr>
            <a:r>
              <a:rPr lang="el-GR" sz="1800" b="1" dirty="0" smtClean="0">
                <a:latin typeface="Century Gothic" panose="020B0502020202020204" pitchFamily="34" charset="0"/>
              </a:rPr>
              <a:t>ΟΟΣΑ: </a:t>
            </a:r>
            <a:r>
              <a:rPr lang="el-GR" sz="1600" b="1" dirty="0" smtClean="0">
                <a:latin typeface="Century Gothic" panose="020B0502020202020204" pitchFamily="34" charset="0"/>
              </a:rPr>
              <a:t>Έρευνες προσωπικού, εργαλειοθήκη,… </a:t>
            </a:r>
            <a:endParaRPr lang="en-GB" sz="1600" b="1" dirty="0">
              <a:latin typeface="Century Gothic" panose="020B0502020202020204" pitchFamily="34" charset="0"/>
            </a:endParaRPr>
          </a:p>
          <a:p>
            <a:pPr>
              <a:spcBef>
                <a:spcPts val="600"/>
              </a:spcBef>
              <a:spcAft>
                <a:spcPts val="600"/>
              </a:spcAft>
            </a:pPr>
            <a:r>
              <a:rPr lang="el-GR" sz="1800" b="1" dirty="0" smtClean="0">
                <a:latin typeface="Century Gothic" panose="020B0502020202020204" pitchFamily="34" charset="0"/>
              </a:rPr>
              <a:t>ΜΟΔ ΑΕ/Τομέας Ανάπτυξης Ανθρώπινου Δυναμικού: </a:t>
            </a:r>
            <a:r>
              <a:rPr lang="el-GR" sz="1600" b="1" dirty="0" smtClean="0">
                <a:latin typeface="Century Gothic" panose="020B0502020202020204" pitchFamily="34" charset="0"/>
              </a:rPr>
              <a:t>Αποτύπωση δεξιοτήτων, πλάνο κατάρτισης, ιστοσελίδα ευκαιριών εσωτερικών μετακινήσεων,…</a:t>
            </a:r>
          </a:p>
          <a:p>
            <a:pPr>
              <a:spcBef>
                <a:spcPts val="600"/>
              </a:spcBef>
              <a:spcAft>
                <a:spcPts val="600"/>
              </a:spcAft>
            </a:pPr>
            <a:r>
              <a:rPr lang="el-GR" sz="1800" b="1" dirty="0">
                <a:latin typeface="Century Gothic" panose="020B0502020202020204" pitchFamily="34" charset="0"/>
              </a:rPr>
              <a:t>Δικαιούχοι, ΕΦΔ, ΕΑΣ/ΕΥΘΥ/ΕΥΣΕ: </a:t>
            </a:r>
            <a:r>
              <a:rPr lang="el-GR" sz="1600" b="1" dirty="0">
                <a:latin typeface="Century Gothic" panose="020B0502020202020204" pitchFamily="34" charset="0"/>
              </a:rPr>
              <a:t>Θεματικά εργαστήρια διάχυσης γνώσης / εμπειρίας, Ετήσιες συναντήσεις ΔΑ / ΕΦΔ, Συναντήσεις Θεματικού Δικτύου </a:t>
            </a:r>
            <a:r>
              <a:rPr lang="el-GR" sz="1600" b="1" dirty="0" smtClean="0">
                <a:latin typeface="Century Gothic" panose="020B0502020202020204" pitchFamily="34" charset="0"/>
              </a:rPr>
              <a:t>ΣΔΕ, </a:t>
            </a:r>
            <a:r>
              <a:rPr lang="en-US" sz="1600" b="1" dirty="0" smtClean="0">
                <a:latin typeface="Century Gothic" panose="020B0502020202020204" pitchFamily="34" charset="0"/>
              </a:rPr>
              <a:t>“</a:t>
            </a:r>
            <a:r>
              <a:rPr lang="el-GR" sz="1600" b="1" dirty="0" smtClean="0">
                <a:latin typeface="Century Gothic" panose="020B0502020202020204" pitchFamily="34" charset="0"/>
              </a:rPr>
              <a:t>Εκλαϊκευμένο</a:t>
            </a:r>
            <a:r>
              <a:rPr lang="en-US" sz="1600" b="1" dirty="0" smtClean="0">
                <a:latin typeface="Century Gothic" panose="020B0502020202020204" pitchFamily="34" charset="0"/>
              </a:rPr>
              <a:t>”</a:t>
            </a:r>
            <a:r>
              <a:rPr lang="el-GR" sz="1600" b="1" dirty="0" smtClean="0">
                <a:latin typeface="Century Gothic" panose="020B0502020202020204" pitchFamily="34" charset="0"/>
              </a:rPr>
              <a:t> ΕΠ,…</a:t>
            </a:r>
            <a:endParaRPr lang="el-GR" sz="1600" b="1" dirty="0">
              <a:latin typeface="Century Gothic" panose="020B0502020202020204" pitchFamily="34" charset="0"/>
            </a:endParaRPr>
          </a:p>
          <a:p>
            <a:pPr algn="just">
              <a:spcBef>
                <a:spcPts val="600"/>
              </a:spcBef>
              <a:spcAft>
                <a:spcPts val="600"/>
              </a:spcAft>
            </a:pPr>
            <a:r>
              <a:rPr lang="el-GR" sz="1800" b="1" dirty="0" smtClean="0">
                <a:latin typeface="Century Gothic" panose="020B0502020202020204" pitchFamily="34" charset="0"/>
              </a:rPr>
              <a:t>Άλλες ΔΑ, Φορείς υλοποίησης: </a:t>
            </a:r>
            <a:r>
              <a:rPr lang="el-GR" sz="1600" b="1" dirty="0">
                <a:latin typeface="Century Gothic" panose="020B0502020202020204" pitchFamily="34" charset="0"/>
              </a:rPr>
              <a:t>Αξιοποίηση σύγχρονων χρηματοδοτικών εργαλείων σε έργα μεταφορών / </a:t>
            </a:r>
            <a:r>
              <a:rPr lang="el-GR" sz="1600" b="1" dirty="0" smtClean="0">
                <a:latin typeface="Century Gothic" panose="020B0502020202020204" pitchFamily="34" charset="0"/>
              </a:rPr>
              <a:t>περιβάλλοντος</a:t>
            </a:r>
            <a:r>
              <a:rPr lang="el-GR" sz="1600" b="1" dirty="0">
                <a:latin typeface="Century Gothic" panose="020B0502020202020204" pitchFamily="34" charset="0"/>
              </a:rPr>
              <a:t>, Εντοπισμός / υιοθέτηση καλών πρακτικών από παρόμοιες ΔΑ / παρόμοια </a:t>
            </a:r>
            <a:r>
              <a:rPr lang="el-GR" sz="1600" b="1" dirty="0" smtClean="0">
                <a:latin typeface="Century Gothic" panose="020B0502020202020204" pitchFamily="34" charset="0"/>
              </a:rPr>
              <a:t>ΕΠ,…</a:t>
            </a:r>
            <a:endParaRPr lang="el-GR" sz="1600" b="1" dirty="0">
              <a:latin typeface="Century Gothic" panose="020B0502020202020204" pitchFamily="34" charset="0"/>
            </a:endParaRPr>
          </a:p>
          <a:p>
            <a:pPr>
              <a:spcBef>
                <a:spcPts val="600"/>
              </a:spcBef>
              <a:spcAft>
                <a:spcPts val="600"/>
              </a:spcAft>
            </a:pPr>
            <a:r>
              <a:rPr lang="el-GR" sz="1800" b="1" dirty="0" smtClean="0">
                <a:latin typeface="Century Gothic" panose="020B0502020202020204" pitchFamily="34" charset="0"/>
              </a:rPr>
              <a:t>Τομείς/Μονάδες ΔΑ: </a:t>
            </a:r>
            <a:r>
              <a:rPr lang="en-US" sz="1800" b="1" dirty="0" smtClean="0">
                <a:latin typeface="Century Gothic" panose="020B0502020202020204" pitchFamily="34" charset="0"/>
              </a:rPr>
              <a:t>“</a:t>
            </a:r>
            <a:r>
              <a:rPr lang="el-GR" sz="1600" b="1" dirty="0" smtClean="0">
                <a:latin typeface="Century Gothic" panose="020B0502020202020204" pitchFamily="34" charset="0"/>
              </a:rPr>
              <a:t>Μικτές</a:t>
            </a:r>
            <a:r>
              <a:rPr lang="en-US" sz="1600" b="1" dirty="0" smtClean="0">
                <a:latin typeface="Century Gothic" panose="020B0502020202020204" pitchFamily="34" charset="0"/>
              </a:rPr>
              <a:t>”</a:t>
            </a:r>
            <a:r>
              <a:rPr lang="el-GR" sz="1600" b="1" dirty="0" smtClean="0">
                <a:latin typeface="Century Gothic" panose="020B0502020202020204" pitchFamily="34" charset="0"/>
              </a:rPr>
              <a:t> ομάδες αξιολόγησης προτάσεων ένταξης έργων, παρακολούθησης / διαχείρισης αντιπλημμυρικών έργων,…  </a:t>
            </a:r>
            <a:endParaRPr lang="el-GR" sz="1800" b="1" dirty="0" smtClean="0">
              <a:latin typeface="Century Gothic" panose="020B0502020202020204" pitchFamily="34" charset="0"/>
            </a:endParaRPr>
          </a:p>
        </p:txBody>
      </p:sp>
    </p:spTree>
    <p:extLst>
      <p:ext uri="{BB962C8B-B14F-4D97-AF65-F5344CB8AC3E}">
        <p14:creationId xmlns:p14="http://schemas.microsoft.com/office/powerpoint/2010/main" val="4004907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40800" y="2708920"/>
            <a:ext cx="8316300" cy="2016224"/>
          </a:xfrm>
          <a:solidFill>
            <a:schemeClr val="bg1">
              <a:lumMod val="95000"/>
            </a:schemeClr>
          </a:solidFill>
        </p:spPr>
        <p:txBody>
          <a:bodyPr vert="horz" lIns="91440" tIns="45720" rIns="91440" bIns="45720" rtlCol="0">
            <a:noAutofit/>
          </a:bodyPr>
          <a:lstStyle/>
          <a:p>
            <a:pPr>
              <a:spcBef>
                <a:spcPts val="0"/>
              </a:spcBef>
              <a:spcAft>
                <a:spcPts val="600"/>
              </a:spcAft>
            </a:pPr>
            <a:r>
              <a:rPr lang="el-GR" sz="1800" b="1" dirty="0" smtClean="0">
                <a:latin typeface="Century Gothic" panose="020B0502020202020204" pitchFamily="34" charset="0"/>
              </a:rPr>
              <a:t>Επιπλέον Τεχνική Βοήθεια στις ΔΑ που θα καταστρώσουν Σχέδια Δράσης – Οδικούς Χάρτες (</a:t>
            </a:r>
            <a:r>
              <a:rPr lang="en-US" sz="1800" b="1" dirty="0" smtClean="0">
                <a:latin typeface="Century Gothic" panose="020B0502020202020204" pitchFamily="34" charset="0"/>
              </a:rPr>
              <a:t>Roadmaps) </a:t>
            </a:r>
            <a:r>
              <a:rPr lang="el-GR" sz="1800" b="1" dirty="0" smtClean="0">
                <a:latin typeface="Century Gothic" panose="020B0502020202020204" pitchFamily="34" charset="0"/>
              </a:rPr>
              <a:t>για την Ενίσχυση της Διοικητικής τους Ικανότητας</a:t>
            </a:r>
            <a:r>
              <a:rPr lang="en-US" sz="1800" b="1" dirty="0" smtClean="0">
                <a:latin typeface="Century Gothic" panose="020B0502020202020204" pitchFamily="34" charset="0"/>
              </a:rPr>
              <a:t> </a:t>
            </a:r>
            <a:r>
              <a:rPr lang="en-US" sz="1800" b="1" dirty="0">
                <a:latin typeface="Century Gothic" panose="020B0502020202020204" pitchFamily="34" charset="0"/>
              </a:rPr>
              <a:t>(</a:t>
            </a:r>
            <a:r>
              <a:rPr lang="el-GR" sz="1800" b="1" dirty="0">
                <a:latin typeface="Century Gothic" panose="020B0502020202020204" pitchFamily="34" charset="0"/>
              </a:rPr>
              <a:t>άρθρο </a:t>
            </a:r>
            <a:r>
              <a:rPr lang="el-GR" sz="1800" b="1" dirty="0" smtClean="0">
                <a:latin typeface="Century Gothic" panose="020B0502020202020204" pitchFamily="34" charset="0"/>
              </a:rPr>
              <a:t>32 Σχεδίου νέου Κανονισμού)</a:t>
            </a:r>
          </a:p>
          <a:p>
            <a:pPr marL="0" indent="0">
              <a:spcBef>
                <a:spcPts val="0"/>
              </a:spcBef>
              <a:spcAft>
                <a:spcPts val="600"/>
              </a:spcAft>
              <a:buNone/>
            </a:pPr>
            <a:endParaRPr lang="el-GR" sz="1800" b="1" dirty="0">
              <a:latin typeface="Century Gothic" panose="020B0502020202020204" pitchFamily="34" charset="0"/>
            </a:endParaRPr>
          </a:p>
          <a:p>
            <a:pPr>
              <a:spcBef>
                <a:spcPts val="0"/>
              </a:spcBef>
              <a:spcAft>
                <a:spcPts val="600"/>
              </a:spcAft>
            </a:pPr>
            <a:r>
              <a:rPr lang="el-GR" sz="1800" b="1" dirty="0" smtClean="0">
                <a:latin typeface="Century Gothic" panose="020B0502020202020204" pitchFamily="34" charset="0"/>
              </a:rPr>
              <a:t>Χρηματοδοτήσεις βασισμένες στην επίτευξη οροσήμων αντί στη δήλωση δαπανών</a:t>
            </a:r>
            <a:endParaRPr lang="en-US" sz="1800" b="1" dirty="0" smtClean="0">
              <a:latin typeface="Century Gothic" panose="020B0502020202020204" pitchFamily="34" charset="0"/>
            </a:endParaRPr>
          </a:p>
          <a:p>
            <a:pPr marL="0" indent="0">
              <a:spcBef>
                <a:spcPts val="0"/>
              </a:spcBef>
              <a:spcAft>
                <a:spcPts val="600"/>
              </a:spcAft>
              <a:buNone/>
            </a:pPr>
            <a:endParaRPr lang="en-GB" sz="1800" b="1" dirty="0">
              <a:latin typeface="Century Gothic" panose="020B0502020202020204" pitchFamily="34" charset="0"/>
            </a:endParaRPr>
          </a:p>
          <a:p>
            <a:pPr marL="0" indent="0">
              <a:spcBef>
                <a:spcPts val="0"/>
              </a:spcBef>
              <a:spcAft>
                <a:spcPts val="1200"/>
              </a:spcAft>
              <a:buNone/>
            </a:pPr>
            <a:endParaRPr lang="en-GB" sz="1600" dirty="0" smtClean="0">
              <a:latin typeface="Century Gothic" panose="020B0502020202020204" pitchFamily="34" charset="0"/>
            </a:endParaRPr>
          </a:p>
        </p:txBody>
      </p:sp>
      <p:sp>
        <p:nvSpPr>
          <p:cNvPr id="4" name="Θέση περιεχομένου 2"/>
          <p:cNvSpPr txBox="1">
            <a:spLocks/>
          </p:cNvSpPr>
          <p:nvPr/>
        </p:nvSpPr>
        <p:spPr>
          <a:xfrm>
            <a:off x="288148" y="1196752"/>
            <a:ext cx="8568952"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400" b="1" dirty="0" smtClean="0">
                <a:solidFill>
                  <a:srgbClr val="004376"/>
                </a:solidFill>
                <a:latin typeface="Century Gothic" panose="020B0502020202020204" pitchFamily="34" charset="0"/>
              </a:rPr>
              <a:t>Νέος Κανονισμός ΕΕ 2021-2027</a:t>
            </a:r>
          </a:p>
          <a:p>
            <a:pPr marL="0" indent="0" algn="ctr">
              <a:buNone/>
            </a:pPr>
            <a:r>
              <a:rPr lang="el-GR" sz="2400" b="1" dirty="0" smtClean="0">
                <a:solidFill>
                  <a:srgbClr val="004376"/>
                </a:solidFill>
                <a:latin typeface="Century Gothic" panose="020B0502020202020204" pitchFamily="34" charset="0"/>
              </a:rPr>
              <a:t>Ενίσχυση Διοικητικής Ικανότητας </a:t>
            </a:r>
            <a:endParaRPr lang="en-GB" sz="2400" b="1" dirty="0">
              <a:solidFill>
                <a:srgbClr val="004376"/>
              </a:solidFill>
              <a:latin typeface="Century Gothic" panose="020B0502020202020204" pitchFamily="34" charset="0"/>
            </a:endParaRPr>
          </a:p>
        </p:txBody>
      </p:sp>
      <p:sp>
        <p:nvSpPr>
          <p:cNvPr id="12" name="Slide Number Placeholder 5"/>
          <p:cNvSpPr>
            <a:spLocks noGrp="1"/>
          </p:cNvSpPr>
          <p:nvPr>
            <p:ph type="sldNum" sz="quarter" idx="12"/>
          </p:nvPr>
        </p:nvSpPr>
        <p:spPr>
          <a:xfrm>
            <a:off x="8600175" y="6426484"/>
            <a:ext cx="566403" cy="288032"/>
          </a:xfrm>
        </p:spPr>
        <p:txBody>
          <a:bodyPr/>
          <a:lstStyle/>
          <a:p>
            <a:r>
              <a:rPr lang="el-GR" sz="1000" b="1" dirty="0" smtClean="0">
                <a:solidFill>
                  <a:schemeClr val="bg1"/>
                </a:solidFill>
                <a:latin typeface="Arial Black" panose="020B0A04020102020204" pitchFamily="34" charset="0"/>
              </a:rPr>
              <a:t>25/26</a:t>
            </a:r>
            <a:endParaRPr lang="el-GR" sz="1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8364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2276872"/>
            <a:ext cx="8568952" cy="1872208"/>
          </a:xfrm>
        </p:spPr>
        <p:txBody>
          <a:bodyPr vert="horz" lIns="91440" tIns="45720" rIns="91440" bIns="45720" rtlCol="0">
            <a:noAutofit/>
          </a:bodyPr>
          <a:lstStyle/>
          <a:p>
            <a:pPr marL="0" indent="0" algn="ctr">
              <a:buNone/>
            </a:pPr>
            <a:endParaRPr lang="en-US" b="1" i="1" dirty="0" smtClean="0"/>
          </a:p>
          <a:p>
            <a:pPr marL="0" indent="0" algn="ctr">
              <a:buNone/>
            </a:pPr>
            <a:r>
              <a:rPr lang="el-GR" b="1" dirty="0">
                <a:solidFill>
                  <a:srgbClr val="004376"/>
                </a:solidFill>
                <a:latin typeface="Century Gothic" panose="020B0502020202020204" pitchFamily="34" charset="0"/>
              </a:rPr>
              <a:t>Ε</a:t>
            </a:r>
            <a:r>
              <a:rPr lang="el-GR" b="1" dirty="0" smtClean="0">
                <a:solidFill>
                  <a:srgbClr val="004376"/>
                </a:solidFill>
                <a:latin typeface="Century Gothic" panose="020B0502020202020204" pitchFamily="34" charset="0"/>
              </a:rPr>
              <a:t>υχαριστώ για την προσοχή σας</a:t>
            </a:r>
            <a:r>
              <a:rPr lang="en-GB" b="1" dirty="0" smtClean="0">
                <a:solidFill>
                  <a:srgbClr val="004376"/>
                </a:solidFill>
                <a:latin typeface="Century Gothic" panose="020B0502020202020204" pitchFamily="34" charset="0"/>
              </a:rPr>
              <a:t>!</a:t>
            </a:r>
            <a:endParaRPr lang="en-GB" b="1" dirty="0">
              <a:solidFill>
                <a:srgbClr val="004376"/>
              </a:solidFill>
              <a:latin typeface="Century Gothic" panose="020B0502020202020204" pitchFamily="34" charset="0"/>
            </a:endParaRPr>
          </a:p>
        </p:txBody>
      </p:sp>
      <p:sp>
        <p:nvSpPr>
          <p:cNvPr id="4" name="Slide Number Placeholder 5"/>
          <p:cNvSpPr>
            <a:spLocks noGrp="1"/>
          </p:cNvSpPr>
          <p:nvPr>
            <p:ph type="sldNum" sz="quarter" idx="12"/>
          </p:nvPr>
        </p:nvSpPr>
        <p:spPr>
          <a:xfrm>
            <a:off x="8532441" y="6426484"/>
            <a:ext cx="634138" cy="288032"/>
          </a:xfrm>
        </p:spPr>
        <p:txBody>
          <a:bodyPr/>
          <a:lstStyle/>
          <a:p>
            <a:r>
              <a:rPr lang="el-GR" sz="1000" b="1" dirty="0" smtClean="0">
                <a:solidFill>
                  <a:schemeClr val="bg1"/>
                </a:solidFill>
                <a:latin typeface="Arial Black" panose="020B0A04020102020204" pitchFamily="34" charset="0"/>
              </a:rPr>
              <a:t>26/26</a:t>
            </a:r>
            <a:endParaRPr lang="el-GR" sz="1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830490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p:cNvPicPr>
            <a:picLocks noChangeAspect="1"/>
          </p:cNvPicPr>
          <p:nvPr/>
        </p:nvPicPr>
        <p:blipFill rotWithShape="1">
          <a:blip r:embed="rId3"/>
          <a:srcRect l="36663" t="17101" r="36291" b="16400"/>
          <a:stretch/>
        </p:blipFill>
        <p:spPr>
          <a:xfrm>
            <a:off x="917698" y="1682702"/>
            <a:ext cx="3384376" cy="4680520"/>
          </a:xfrm>
          <a:prstGeom prst="rect">
            <a:avLst/>
          </a:prstGeom>
          <a:ln>
            <a:solidFill>
              <a:schemeClr val="accent1"/>
            </a:solidFill>
          </a:ln>
        </p:spPr>
      </p:pic>
      <p:sp>
        <p:nvSpPr>
          <p:cNvPr id="5" name="Θέση περιεχομένου 2"/>
          <p:cNvSpPr txBox="1">
            <a:spLocks/>
          </p:cNvSpPr>
          <p:nvPr/>
        </p:nvSpPr>
        <p:spPr>
          <a:xfrm>
            <a:off x="323528" y="1034630"/>
            <a:ext cx="85689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Wingdings" panose="05000000000000000000" pitchFamily="2" charset="2"/>
              <a:buNone/>
            </a:pPr>
            <a:endParaRPr lang="en-GB" b="1" dirty="0" smtClean="0">
              <a:solidFill>
                <a:srgbClr val="004376"/>
              </a:solidFill>
              <a:latin typeface="Century Gothic" panose="020B0502020202020204" pitchFamily="34" charset="0"/>
            </a:endParaRPr>
          </a:p>
        </p:txBody>
      </p:sp>
      <p:sp>
        <p:nvSpPr>
          <p:cNvPr id="6" name="Slide Number Placeholder 5"/>
          <p:cNvSpPr>
            <a:spLocks noGrp="1"/>
          </p:cNvSpPr>
          <p:nvPr>
            <p:ph type="sldNum" sz="quarter" idx="12"/>
          </p:nvPr>
        </p:nvSpPr>
        <p:spPr>
          <a:xfrm>
            <a:off x="8600175" y="6426484"/>
            <a:ext cx="566403" cy="288032"/>
          </a:xfrm>
        </p:spPr>
        <p:txBody>
          <a:bodyPr/>
          <a:lstStyle/>
          <a:p>
            <a:fld id="{3DF53439-851E-44AD-84B1-B6BFC3D0C743}" type="slidenum">
              <a:rPr lang="el-GR" sz="1200" b="1" smtClean="0">
                <a:solidFill>
                  <a:schemeClr val="bg1"/>
                </a:solidFill>
                <a:latin typeface="Arial Black" panose="020B0A04020102020204" pitchFamily="34" charset="0"/>
              </a:rPr>
              <a:t>3</a:t>
            </a:fld>
            <a:r>
              <a:rPr lang="el-GR" sz="1200" b="1" dirty="0" smtClean="0">
                <a:solidFill>
                  <a:schemeClr val="bg1"/>
                </a:solidFill>
                <a:latin typeface="Arial Black" panose="020B0A04020102020204" pitchFamily="34" charset="0"/>
              </a:rPr>
              <a:t>/26</a:t>
            </a:r>
            <a:endParaRPr lang="el-GR" sz="1200" b="1" dirty="0">
              <a:solidFill>
                <a:schemeClr val="bg1"/>
              </a:solidFill>
              <a:latin typeface="Arial Black" panose="020B0A04020102020204" pitchFamily="34" charset="0"/>
            </a:endParaRPr>
          </a:p>
        </p:txBody>
      </p:sp>
      <p:sp>
        <p:nvSpPr>
          <p:cNvPr id="2" name="TextBox 1"/>
          <p:cNvSpPr txBox="1"/>
          <p:nvPr/>
        </p:nvSpPr>
        <p:spPr>
          <a:xfrm>
            <a:off x="251520" y="1034630"/>
            <a:ext cx="8640960" cy="523220"/>
          </a:xfrm>
          <a:prstGeom prst="rect">
            <a:avLst/>
          </a:prstGeom>
          <a:noFill/>
        </p:spPr>
        <p:txBody>
          <a:bodyPr wrap="square" rtlCol="0">
            <a:spAutoFit/>
          </a:bodyPr>
          <a:lstStyle/>
          <a:p>
            <a:pPr algn="ctr"/>
            <a:r>
              <a:rPr lang="el-GR" sz="2800" b="1" dirty="0" smtClean="0">
                <a:solidFill>
                  <a:srgbClr val="004376"/>
                </a:solidFill>
                <a:latin typeface="Century Gothic" panose="020B0502020202020204" pitchFamily="34" charset="0"/>
              </a:rPr>
              <a:t>Ποιότητα Δ.Δ. και Ανταγωνιστικότητα</a:t>
            </a:r>
            <a:endParaRPr lang="el-GR" sz="2800" b="1" dirty="0">
              <a:solidFill>
                <a:srgbClr val="004376"/>
              </a:solidFill>
              <a:latin typeface="Century Gothic" panose="020B0502020202020204" pitchFamily="34" charset="0"/>
            </a:endParaRPr>
          </a:p>
        </p:txBody>
      </p:sp>
      <p:pic>
        <p:nvPicPr>
          <p:cNvPr id="9" name="Εικόνα 8"/>
          <p:cNvPicPr>
            <a:picLocks noChangeAspect="1"/>
          </p:cNvPicPr>
          <p:nvPr/>
        </p:nvPicPr>
        <p:blipFill rotWithShape="1">
          <a:blip r:embed="rId4"/>
          <a:srcRect l="36613" t="17101" r="36219" b="17801"/>
          <a:stretch/>
        </p:blipFill>
        <p:spPr>
          <a:xfrm>
            <a:off x="4860032" y="1682702"/>
            <a:ext cx="3472644" cy="4680520"/>
          </a:xfrm>
          <a:prstGeom prst="rect">
            <a:avLst/>
          </a:prstGeom>
          <a:ln>
            <a:solidFill>
              <a:schemeClr val="accent1"/>
            </a:solidFill>
          </a:ln>
        </p:spPr>
      </p:pic>
    </p:spTree>
    <p:extLst>
      <p:ext uri="{BB962C8B-B14F-4D97-AF65-F5344CB8AC3E}">
        <p14:creationId xmlns:p14="http://schemas.microsoft.com/office/powerpoint/2010/main" val="1873340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txBox="1">
            <a:spLocks/>
          </p:cNvSpPr>
          <p:nvPr/>
        </p:nvSpPr>
        <p:spPr>
          <a:xfrm>
            <a:off x="323528" y="1034630"/>
            <a:ext cx="85689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Wingdings" panose="05000000000000000000" pitchFamily="2" charset="2"/>
              <a:buNone/>
            </a:pPr>
            <a:endParaRPr lang="en-GB" b="1" dirty="0" smtClean="0">
              <a:solidFill>
                <a:srgbClr val="004376"/>
              </a:solidFill>
              <a:latin typeface="Century Gothic" panose="020B0502020202020204" pitchFamily="34" charset="0"/>
            </a:endParaRPr>
          </a:p>
        </p:txBody>
      </p:sp>
      <p:sp>
        <p:nvSpPr>
          <p:cNvPr id="6" name="Slide Number Placeholder 5"/>
          <p:cNvSpPr>
            <a:spLocks noGrp="1"/>
          </p:cNvSpPr>
          <p:nvPr>
            <p:ph type="sldNum" sz="quarter" idx="12"/>
          </p:nvPr>
        </p:nvSpPr>
        <p:spPr>
          <a:xfrm>
            <a:off x="8600175" y="6426484"/>
            <a:ext cx="566403" cy="288032"/>
          </a:xfrm>
        </p:spPr>
        <p:txBody>
          <a:bodyPr/>
          <a:lstStyle/>
          <a:p>
            <a:fld id="{3DF53439-851E-44AD-84B1-B6BFC3D0C743}" type="slidenum">
              <a:rPr lang="el-GR" sz="1200" b="1" smtClean="0">
                <a:solidFill>
                  <a:schemeClr val="bg1"/>
                </a:solidFill>
                <a:latin typeface="Arial Black" panose="020B0A04020102020204" pitchFamily="34" charset="0"/>
              </a:rPr>
              <a:t>4</a:t>
            </a:fld>
            <a:r>
              <a:rPr lang="el-GR" sz="1200" b="1" dirty="0" smtClean="0">
                <a:solidFill>
                  <a:schemeClr val="bg1"/>
                </a:solidFill>
                <a:latin typeface="Arial Black" panose="020B0A04020102020204" pitchFamily="34" charset="0"/>
              </a:rPr>
              <a:t>/26</a:t>
            </a:r>
            <a:endParaRPr lang="el-GR" sz="1200" b="1" dirty="0">
              <a:solidFill>
                <a:schemeClr val="bg1"/>
              </a:solidFill>
              <a:latin typeface="Arial Black" panose="020B0A04020102020204" pitchFamily="34" charset="0"/>
            </a:endParaRPr>
          </a:p>
        </p:txBody>
      </p:sp>
      <p:sp>
        <p:nvSpPr>
          <p:cNvPr id="7" name="Θέση περιεχομένου 2"/>
          <p:cNvSpPr txBox="1">
            <a:spLocks/>
          </p:cNvSpPr>
          <p:nvPr/>
        </p:nvSpPr>
        <p:spPr>
          <a:xfrm>
            <a:off x="179512" y="1052736"/>
            <a:ext cx="8568952"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Η Πιλοτική δράση της </a:t>
            </a:r>
            <a:r>
              <a:rPr lang="el-GR" sz="2800" b="1" dirty="0" err="1" smtClean="0">
                <a:solidFill>
                  <a:srgbClr val="004376"/>
                </a:solidFill>
                <a:latin typeface="Century Gothic" panose="020B0502020202020204" pitchFamily="34" charset="0"/>
              </a:rPr>
              <a:t>Ευρ</a:t>
            </a:r>
            <a:r>
              <a:rPr lang="el-GR" sz="2800" b="1" dirty="0" smtClean="0">
                <a:solidFill>
                  <a:srgbClr val="004376"/>
                </a:solidFill>
                <a:latin typeface="Century Gothic" panose="020B0502020202020204" pitchFamily="34" charset="0"/>
              </a:rPr>
              <a:t>. Επιτροπής </a:t>
            </a:r>
            <a:endParaRPr lang="el-GR" sz="2800" b="1" dirty="0">
              <a:solidFill>
                <a:srgbClr val="004376"/>
              </a:solidFill>
              <a:latin typeface="Century Gothic" panose="020B0502020202020204" pitchFamily="34" charset="0"/>
            </a:endParaRPr>
          </a:p>
        </p:txBody>
      </p:sp>
      <p:sp>
        <p:nvSpPr>
          <p:cNvPr id="12" name="Θέση περιεχομένου 2"/>
          <p:cNvSpPr txBox="1">
            <a:spLocks/>
          </p:cNvSpPr>
          <p:nvPr/>
        </p:nvSpPr>
        <p:spPr>
          <a:xfrm>
            <a:off x="179512" y="4725144"/>
            <a:ext cx="8856984" cy="1224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endParaRPr lang="el-GR" sz="2000" b="1" i="1" dirty="0">
              <a:solidFill>
                <a:srgbClr val="FF0000"/>
              </a:solidFill>
              <a:latin typeface="Century Gothic" panose="020B0502020202020204" pitchFamily="34" charset="0"/>
            </a:endParaRPr>
          </a:p>
        </p:txBody>
      </p:sp>
      <p:sp>
        <p:nvSpPr>
          <p:cNvPr id="9" name="Rounded Rectangle 6"/>
          <p:cNvSpPr/>
          <p:nvPr/>
        </p:nvSpPr>
        <p:spPr>
          <a:xfrm>
            <a:off x="395536" y="1682702"/>
            <a:ext cx="3672408" cy="412256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nSpc>
                <a:spcPts val="2500"/>
              </a:lnSpc>
              <a:spcBef>
                <a:spcPts val="600"/>
              </a:spcBef>
              <a:spcAft>
                <a:spcPts val="600"/>
              </a:spcAft>
            </a:pPr>
            <a:r>
              <a:rPr lang="el-GR" sz="2400" b="1" dirty="0" smtClean="0">
                <a:solidFill>
                  <a:srgbClr val="0070C0"/>
                </a:solidFill>
                <a:latin typeface="Century Gothic" panose="020B0502020202020204" pitchFamily="34" charset="0"/>
              </a:rPr>
              <a:t>Στόχοι</a:t>
            </a:r>
          </a:p>
          <a:p>
            <a:pPr marL="457200" indent="-285750">
              <a:lnSpc>
                <a:spcPts val="2500"/>
              </a:lnSpc>
              <a:spcBef>
                <a:spcPts val="600"/>
              </a:spcBef>
              <a:spcAft>
                <a:spcPts val="600"/>
              </a:spcAft>
              <a:buFont typeface="Wingdings" panose="05000000000000000000" pitchFamily="2" charset="2"/>
              <a:buChar char="Ø"/>
            </a:pPr>
            <a:r>
              <a:rPr lang="el-GR" b="1" dirty="0" smtClean="0">
                <a:solidFill>
                  <a:srgbClr val="0070C0"/>
                </a:solidFill>
                <a:latin typeface="Century Gothic" panose="020B0502020202020204" pitchFamily="34" charset="0"/>
              </a:rPr>
              <a:t>Ποιοτική </a:t>
            </a:r>
            <a:r>
              <a:rPr lang="el-GR" b="1" dirty="0">
                <a:solidFill>
                  <a:srgbClr val="0070C0"/>
                </a:solidFill>
                <a:latin typeface="Century Gothic" panose="020B0502020202020204" pitchFamily="34" charset="0"/>
              </a:rPr>
              <a:t>αναβάθμιση της </a:t>
            </a:r>
            <a:r>
              <a:rPr lang="el-GR" b="1" dirty="0" smtClean="0">
                <a:solidFill>
                  <a:srgbClr val="0070C0"/>
                </a:solidFill>
                <a:latin typeface="Century Gothic" panose="020B0502020202020204" pitchFamily="34" charset="0"/>
              </a:rPr>
              <a:t>διοικητικής </a:t>
            </a:r>
            <a:r>
              <a:rPr lang="el-GR" b="1" dirty="0">
                <a:solidFill>
                  <a:srgbClr val="0070C0"/>
                </a:solidFill>
                <a:latin typeface="Century Gothic" panose="020B0502020202020204" pitchFamily="34" charset="0"/>
              </a:rPr>
              <a:t>ικανότητας των </a:t>
            </a:r>
            <a:r>
              <a:rPr lang="el-GR" b="1" dirty="0" smtClean="0">
                <a:solidFill>
                  <a:srgbClr val="0070C0"/>
                </a:solidFill>
                <a:latin typeface="Century Gothic" panose="020B0502020202020204" pitchFamily="34" charset="0"/>
              </a:rPr>
              <a:t>ΔΑ</a:t>
            </a:r>
          </a:p>
          <a:p>
            <a:pPr marL="457200" indent="-285750">
              <a:lnSpc>
                <a:spcPts val="2500"/>
              </a:lnSpc>
              <a:spcBef>
                <a:spcPts val="600"/>
              </a:spcBef>
              <a:spcAft>
                <a:spcPts val="600"/>
              </a:spcAft>
              <a:buFont typeface="Wingdings" panose="05000000000000000000" pitchFamily="2" charset="2"/>
              <a:buChar char="Ø"/>
            </a:pPr>
            <a:r>
              <a:rPr lang="el-GR" b="1" dirty="0" smtClean="0">
                <a:solidFill>
                  <a:srgbClr val="0070C0"/>
                </a:solidFill>
                <a:latin typeface="Century Gothic" panose="020B0502020202020204" pitchFamily="34" charset="0"/>
              </a:rPr>
              <a:t>Κατάρτιση Οδηγού για τη βελτίωση του </a:t>
            </a:r>
            <a:r>
              <a:rPr lang="el-GR" b="1" dirty="0">
                <a:solidFill>
                  <a:srgbClr val="0070C0"/>
                </a:solidFill>
                <a:latin typeface="Century Gothic" panose="020B0502020202020204" pitchFamily="34" charset="0"/>
              </a:rPr>
              <a:t>μηχανισμού </a:t>
            </a:r>
            <a:r>
              <a:rPr lang="el-GR" b="1" dirty="0" smtClean="0">
                <a:solidFill>
                  <a:srgbClr val="0070C0"/>
                </a:solidFill>
                <a:latin typeface="Century Gothic" panose="020B0502020202020204" pitchFamily="34" charset="0"/>
              </a:rPr>
              <a:t>διαχείρισης των ΕΔΕΤ</a:t>
            </a:r>
          </a:p>
        </p:txBody>
      </p:sp>
      <p:sp>
        <p:nvSpPr>
          <p:cNvPr id="10" name="Rounded Rectangle 7"/>
          <p:cNvSpPr/>
          <p:nvPr/>
        </p:nvSpPr>
        <p:spPr>
          <a:xfrm>
            <a:off x="5076056" y="1700808"/>
            <a:ext cx="3672408" cy="410445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l-GR" sz="2400" b="1" dirty="0" smtClean="0">
                <a:solidFill>
                  <a:srgbClr val="0070C0"/>
                </a:solidFill>
                <a:latin typeface="Century Gothic" panose="020B0502020202020204" pitchFamily="34" charset="0"/>
              </a:rPr>
              <a:t>Υποστήριξη</a:t>
            </a:r>
            <a:endParaRPr lang="en-GB" sz="2400" b="1" dirty="0" smtClean="0">
              <a:solidFill>
                <a:srgbClr val="0070C0"/>
              </a:solidFill>
              <a:latin typeface="Century Gothic" panose="020B0502020202020204" pitchFamily="34" charset="0"/>
            </a:endParaRPr>
          </a:p>
          <a:p>
            <a:pPr marL="365125" indent="-285750">
              <a:spcBef>
                <a:spcPts val="600"/>
              </a:spcBef>
              <a:spcAft>
                <a:spcPts val="600"/>
              </a:spcAft>
              <a:buFont typeface="Wingdings" panose="05000000000000000000" pitchFamily="2" charset="2"/>
              <a:buChar char="Ø"/>
            </a:pPr>
            <a:r>
              <a:rPr lang="el-GR" b="1" dirty="0" smtClean="0">
                <a:solidFill>
                  <a:srgbClr val="0070C0"/>
                </a:solidFill>
                <a:latin typeface="Century Gothic" panose="020B0502020202020204" pitchFamily="34" charset="0"/>
              </a:rPr>
              <a:t>Από εξειδικευμένη ομάδα του Οργανισμού για την Οικονομική Συνεργασία και Ανάπτυξη (Ο.Ο.Σ.Α.)</a:t>
            </a:r>
            <a:endParaRPr lang="el-GR" sz="1600" dirty="0">
              <a:solidFill>
                <a:srgbClr val="0070C0"/>
              </a:solidFill>
              <a:latin typeface="Century Gothic" panose="020B0502020202020204" pitchFamily="34" charset="0"/>
            </a:endParaRPr>
          </a:p>
          <a:p>
            <a:pPr marL="365125" indent="-285750">
              <a:spcBef>
                <a:spcPts val="600"/>
              </a:spcBef>
              <a:spcAft>
                <a:spcPts val="600"/>
              </a:spcAft>
              <a:buFont typeface="Wingdings" panose="05000000000000000000" pitchFamily="2" charset="2"/>
              <a:buChar char="Ø"/>
            </a:pPr>
            <a:endParaRPr lang="en-US" sz="1600" dirty="0">
              <a:solidFill>
                <a:srgbClr val="0070C0"/>
              </a:solidFill>
              <a:latin typeface="Century Gothic" panose="020B0502020202020204" pitchFamily="34" charset="0"/>
            </a:endParaRPr>
          </a:p>
        </p:txBody>
      </p:sp>
      <p:sp>
        <p:nvSpPr>
          <p:cNvPr id="11" name="Right Arrow 8"/>
          <p:cNvSpPr/>
          <p:nvPr/>
        </p:nvSpPr>
        <p:spPr>
          <a:xfrm rot="10800000">
            <a:off x="4067944" y="3389339"/>
            <a:ext cx="1008112" cy="727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0859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79830" y="1628800"/>
            <a:ext cx="8612650" cy="2016224"/>
          </a:xfrm>
          <a:solidFill>
            <a:schemeClr val="bg1">
              <a:lumMod val="95000"/>
            </a:schemeClr>
          </a:solidFill>
        </p:spPr>
        <p:txBody>
          <a:bodyPr vert="horz" lIns="91440" tIns="45720" rIns="91440" bIns="45720" rtlCol="0">
            <a:noAutofit/>
          </a:bodyPr>
          <a:lstStyle/>
          <a:p>
            <a:pPr marL="0" indent="0" algn="just">
              <a:spcBef>
                <a:spcPts val="600"/>
              </a:spcBef>
              <a:buNone/>
            </a:pPr>
            <a:r>
              <a:rPr lang="el-GR" sz="2000" b="1" dirty="0" smtClean="0">
                <a:latin typeface="Century Gothic" panose="020B0502020202020204" pitchFamily="34" charset="0"/>
              </a:rPr>
              <a:t>Κρίσιμες Περιοχές για την ανάπτυξη δράσεων</a:t>
            </a:r>
            <a:r>
              <a:rPr lang="el-GR" sz="2000" dirty="0" smtClean="0">
                <a:latin typeface="Century Gothic" panose="020B0502020202020204" pitchFamily="34" charset="0"/>
              </a:rPr>
              <a:t>:</a:t>
            </a:r>
          </a:p>
          <a:p>
            <a:pPr marL="625475" indent="-444500" algn="just">
              <a:spcBef>
                <a:spcPts val="600"/>
              </a:spcBef>
            </a:pPr>
            <a:r>
              <a:rPr lang="el-GR" sz="2000" dirty="0" smtClean="0">
                <a:latin typeface="Century Gothic" panose="020B0502020202020204" pitchFamily="34" charset="0"/>
              </a:rPr>
              <a:t>Ανθρώπινο δυναμικό</a:t>
            </a:r>
          </a:p>
          <a:p>
            <a:pPr marL="625475" indent="-444500" algn="just">
              <a:spcBef>
                <a:spcPts val="600"/>
              </a:spcBef>
            </a:pPr>
            <a:r>
              <a:rPr lang="el-GR" sz="2000" dirty="0" smtClean="0">
                <a:latin typeface="Century Gothic" panose="020B0502020202020204" pitchFamily="34" charset="0"/>
              </a:rPr>
              <a:t>Δομή / Διάρθρωση οργανισμού</a:t>
            </a:r>
          </a:p>
          <a:p>
            <a:pPr marL="625475" indent="-444500" algn="just">
              <a:spcBef>
                <a:spcPts val="600"/>
              </a:spcBef>
            </a:pPr>
            <a:r>
              <a:rPr lang="el-GR" sz="2000" dirty="0" smtClean="0">
                <a:latin typeface="Century Gothic" panose="020B0502020202020204" pitchFamily="34" charset="0"/>
              </a:rPr>
              <a:t>Εργαλεία και συστήματα</a:t>
            </a:r>
          </a:p>
          <a:p>
            <a:pPr marL="625475" indent="-444500" algn="just">
              <a:spcBef>
                <a:spcPts val="600"/>
              </a:spcBef>
            </a:pPr>
            <a:r>
              <a:rPr lang="el-GR" sz="2000" dirty="0" smtClean="0">
                <a:latin typeface="Century Gothic" panose="020B0502020202020204" pitchFamily="34" charset="0"/>
              </a:rPr>
              <a:t>Διακυβέρνηση</a:t>
            </a:r>
            <a:endParaRPr lang="en-GB" sz="2000" dirty="0" smtClean="0">
              <a:latin typeface="Century Gothic" panose="020B0502020202020204" pitchFamily="34" charset="0"/>
            </a:endParaRPr>
          </a:p>
          <a:p>
            <a:pPr marL="0" indent="0" algn="just">
              <a:buNone/>
            </a:pPr>
            <a:endParaRPr lang="en-GB" sz="2000" dirty="0" smtClean="0">
              <a:latin typeface="Century Gothic" panose="020B0502020202020204" pitchFamily="34" charset="0"/>
            </a:endParaRPr>
          </a:p>
        </p:txBody>
      </p:sp>
      <p:sp>
        <p:nvSpPr>
          <p:cNvPr id="5" name="Θέση περιεχομένου 2"/>
          <p:cNvSpPr txBox="1">
            <a:spLocks/>
          </p:cNvSpPr>
          <p:nvPr/>
        </p:nvSpPr>
        <p:spPr>
          <a:xfrm>
            <a:off x="323528" y="1034630"/>
            <a:ext cx="85689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Wingdings" panose="05000000000000000000" pitchFamily="2" charset="2"/>
              <a:buNone/>
            </a:pPr>
            <a:endParaRPr lang="en-GB" b="1" dirty="0" smtClean="0">
              <a:solidFill>
                <a:srgbClr val="004376"/>
              </a:solidFill>
              <a:latin typeface="Century Gothic" panose="020B0502020202020204" pitchFamily="34" charset="0"/>
            </a:endParaRPr>
          </a:p>
        </p:txBody>
      </p:sp>
      <p:sp>
        <p:nvSpPr>
          <p:cNvPr id="6" name="Slide Number Placeholder 5"/>
          <p:cNvSpPr>
            <a:spLocks noGrp="1"/>
          </p:cNvSpPr>
          <p:nvPr>
            <p:ph type="sldNum" sz="quarter" idx="12"/>
          </p:nvPr>
        </p:nvSpPr>
        <p:spPr>
          <a:xfrm>
            <a:off x="8600175" y="6426484"/>
            <a:ext cx="566403" cy="288032"/>
          </a:xfrm>
        </p:spPr>
        <p:txBody>
          <a:bodyPr/>
          <a:lstStyle/>
          <a:p>
            <a:fld id="{3DF53439-851E-44AD-84B1-B6BFC3D0C743}" type="slidenum">
              <a:rPr lang="el-GR" sz="1200" b="1" smtClean="0">
                <a:solidFill>
                  <a:schemeClr val="bg1"/>
                </a:solidFill>
                <a:latin typeface="Arial Black" panose="020B0A04020102020204" pitchFamily="34" charset="0"/>
              </a:rPr>
              <a:t>5</a:t>
            </a:fld>
            <a:r>
              <a:rPr lang="el-GR" sz="1200" b="1" dirty="0" smtClean="0">
                <a:solidFill>
                  <a:schemeClr val="bg1"/>
                </a:solidFill>
                <a:latin typeface="Arial Black" panose="020B0A04020102020204" pitchFamily="34" charset="0"/>
              </a:rPr>
              <a:t>/26</a:t>
            </a:r>
            <a:endParaRPr lang="el-GR" sz="1200" b="1" dirty="0">
              <a:solidFill>
                <a:schemeClr val="bg1"/>
              </a:solidFill>
              <a:latin typeface="Arial Black" panose="020B0A04020102020204" pitchFamily="34"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val="3247687251"/>
              </p:ext>
            </p:extLst>
          </p:nvPr>
        </p:nvGraphicFramePr>
        <p:xfrm>
          <a:off x="279830" y="3726085"/>
          <a:ext cx="8612650" cy="1143076"/>
        </p:xfrm>
        <a:graphic>
          <a:graphicData uri="http://schemas.openxmlformats.org/drawingml/2006/table">
            <a:tbl>
              <a:tblPr firstRow="1" firstCol="1" bandRow="1"/>
              <a:tblGrid>
                <a:gridCol w="14118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571538">
                <a:tc>
                  <a:txBody>
                    <a:bodyPr/>
                    <a:lstStyle/>
                    <a:p>
                      <a:pPr algn="l">
                        <a:lnSpc>
                          <a:spcPct val="100000"/>
                        </a:lnSpc>
                        <a:spcBef>
                          <a:spcPts val="600"/>
                        </a:spcBef>
                        <a:spcAft>
                          <a:spcPts val="600"/>
                        </a:spcAft>
                      </a:pPr>
                      <a:r>
                        <a:rPr lang="el-GR" sz="2000" b="1" dirty="0" smtClean="0">
                          <a:solidFill>
                            <a:srgbClr val="0070C0"/>
                          </a:solidFill>
                          <a:effectLst/>
                          <a:latin typeface="Century Gothic" panose="020B0502020202020204" pitchFamily="34" charset="0"/>
                          <a:ea typeface="Calibri"/>
                          <a:cs typeface="Times New Roman"/>
                        </a:rPr>
                        <a:t>Φάση Ι:</a:t>
                      </a:r>
                      <a:endParaRPr lang="el-GR" sz="2000" b="1" dirty="0">
                        <a:solidFill>
                          <a:srgbClr val="0070C0"/>
                        </a:solidFill>
                        <a:effectLst/>
                        <a:latin typeface="Century Gothic" panose="020B0502020202020204" pitchFamily="34" charset="0"/>
                        <a:ea typeface="Calibri"/>
                        <a:cs typeface="Times New Roman"/>
                      </a:endParaRPr>
                    </a:p>
                  </a:txBody>
                  <a:tcPr marL="36000" marR="36000" marT="8111" marB="0" anchor="ctr">
                    <a:lnL>
                      <a:noFill/>
                    </a:lnL>
                    <a:lnR>
                      <a:noFill/>
                    </a:lnR>
                    <a:lnT>
                      <a:noFill/>
                    </a:lnT>
                    <a:lnB>
                      <a:noFill/>
                    </a:lnB>
                    <a:solidFill>
                      <a:schemeClr val="bg1">
                        <a:lumMod val="85000"/>
                      </a:schemeClr>
                    </a:solidFill>
                  </a:tcPr>
                </a:tc>
                <a:tc>
                  <a:txBody>
                    <a:bodyPr/>
                    <a:lstStyle/>
                    <a:p>
                      <a:pPr marL="0" algn="just" defTabSz="914400" rtl="0" eaLnBrk="1" latinLnBrk="0" hangingPunct="1">
                        <a:lnSpc>
                          <a:spcPct val="100000"/>
                        </a:lnSpc>
                        <a:spcBef>
                          <a:spcPts val="600"/>
                        </a:spcBef>
                        <a:spcAft>
                          <a:spcPts val="600"/>
                        </a:spcAft>
                      </a:pPr>
                      <a:r>
                        <a:rPr lang="el-GR" sz="1800" b="0" kern="1200" dirty="0" smtClean="0">
                          <a:solidFill>
                            <a:srgbClr val="0070C0"/>
                          </a:solidFill>
                          <a:effectLst/>
                          <a:latin typeface="Century Gothic" panose="020B0502020202020204" pitchFamily="34" charset="0"/>
                          <a:ea typeface="Calibri"/>
                          <a:cs typeface="Times New Roman"/>
                        </a:rPr>
                        <a:t>Κατάρτιση Σχεδίου Δράσης - Οδικού Χάρτη</a:t>
                      </a:r>
                      <a:r>
                        <a:rPr lang="el-GR" sz="1800" b="0" kern="1200" baseline="0" dirty="0" smtClean="0">
                          <a:solidFill>
                            <a:srgbClr val="0070C0"/>
                          </a:solidFill>
                          <a:effectLst/>
                          <a:latin typeface="Century Gothic" panose="020B0502020202020204" pitchFamily="34" charset="0"/>
                          <a:ea typeface="Calibri"/>
                          <a:cs typeface="Times New Roman"/>
                        </a:rPr>
                        <a:t> (</a:t>
                      </a:r>
                      <a:r>
                        <a:rPr lang="en-US" sz="1800" b="0" kern="1200" baseline="0" dirty="0" smtClean="0">
                          <a:solidFill>
                            <a:srgbClr val="0070C0"/>
                          </a:solidFill>
                          <a:effectLst/>
                          <a:latin typeface="Century Gothic" panose="020B0502020202020204" pitchFamily="34" charset="0"/>
                          <a:ea typeface="Calibri"/>
                          <a:cs typeface="Times New Roman"/>
                        </a:rPr>
                        <a:t>Roadmap)</a:t>
                      </a:r>
                      <a:endParaRPr lang="el-GR" sz="1800" b="0" kern="1200" dirty="0">
                        <a:solidFill>
                          <a:srgbClr val="0070C0"/>
                        </a:solidFill>
                        <a:effectLst/>
                        <a:latin typeface="Century Gothic" panose="020B0502020202020204" pitchFamily="34" charset="0"/>
                        <a:ea typeface="Calibri"/>
                        <a:cs typeface="Times New Roman"/>
                      </a:endParaRPr>
                    </a:p>
                  </a:txBody>
                  <a:tcPr marL="58402" marR="58402" marT="8111"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0000"/>
                  </a:ext>
                </a:extLst>
              </a:tr>
              <a:tr h="571538">
                <a:tc>
                  <a:txBody>
                    <a:bodyPr/>
                    <a:lstStyle/>
                    <a:p>
                      <a:pPr algn="l">
                        <a:lnSpc>
                          <a:spcPct val="100000"/>
                        </a:lnSpc>
                        <a:spcBef>
                          <a:spcPts val="600"/>
                        </a:spcBef>
                        <a:spcAft>
                          <a:spcPts val="600"/>
                        </a:spcAft>
                      </a:pPr>
                      <a:r>
                        <a:rPr lang="el-GR" sz="2000" b="1" dirty="0" smtClean="0">
                          <a:solidFill>
                            <a:srgbClr val="0070C0"/>
                          </a:solidFill>
                          <a:effectLst/>
                          <a:latin typeface="Century Gothic" panose="020B0502020202020204" pitchFamily="34" charset="0"/>
                          <a:ea typeface="Calibri"/>
                          <a:cs typeface="Times New Roman"/>
                        </a:rPr>
                        <a:t>Φάση ΙΙ:</a:t>
                      </a:r>
                      <a:endParaRPr lang="el-GR" sz="2000" b="1" dirty="0">
                        <a:solidFill>
                          <a:srgbClr val="0070C0"/>
                        </a:solidFill>
                        <a:effectLst/>
                        <a:latin typeface="Century Gothic" panose="020B0502020202020204" pitchFamily="34" charset="0"/>
                        <a:ea typeface="Calibri"/>
                        <a:cs typeface="Times New Roman"/>
                      </a:endParaRPr>
                    </a:p>
                  </a:txBody>
                  <a:tcPr marL="36000" marR="36000" marT="8111" marB="0" anchor="ctr">
                    <a:lnL>
                      <a:noFill/>
                    </a:lnL>
                    <a:lnR>
                      <a:noFill/>
                    </a:lnR>
                    <a:lnT>
                      <a:noFill/>
                    </a:lnT>
                    <a:lnB>
                      <a:noFill/>
                    </a:lnB>
                    <a:solidFill>
                      <a:schemeClr val="bg1">
                        <a:lumMod val="85000"/>
                      </a:schemeClr>
                    </a:solidFill>
                  </a:tcPr>
                </a:tc>
                <a:tc>
                  <a:txBody>
                    <a:bodyPr/>
                    <a:lstStyle/>
                    <a:p>
                      <a:pPr marL="0" algn="just" defTabSz="914400" rtl="0" eaLnBrk="1" latinLnBrk="0" hangingPunct="1">
                        <a:lnSpc>
                          <a:spcPct val="100000"/>
                        </a:lnSpc>
                        <a:spcBef>
                          <a:spcPts val="600"/>
                        </a:spcBef>
                        <a:spcAft>
                          <a:spcPts val="600"/>
                        </a:spcAft>
                      </a:pPr>
                      <a:r>
                        <a:rPr lang="el-GR" sz="1800" b="0" kern="1200" dirty="0" smtClean="0">
                          <a:solidFill>
                            <a:srgbClr val="0070C0"/>
                          </a:solidFill>
                          <a:effectLst/>
                          <a:latin typeface="Century Gothic" panose="020B0502020202020204" pitchFamily="34" charset="0"/>
                          <a:ea typeface="Calibri"/>
                          <a:cs typeface="Times New Roman"/>
                        </a:rPr>
                        <a:t>Υλοποίηση των δράσεων του</a:t>
                      </a:r>
                      <a:r>
                        <a:rPr lang="en-US" sz="1800" b="0" kern="1200" baseline="0" dirty="0" smtClean="0">
                          <a:solidFill>
                            <a:srgbClr val="0070C0"/>
                          </a:solidFill>
                          <a:effectLst/>
                          <a:latin typeface="Century Gothic" panose="020B0502020202020204" pitchFamily="34" charset="0"/>
                          <a:ea typeface="Calibri"/>
                          <a:cs typeface="Times New Roman"/>
                        </a:rPr>
                        <a:t> Roadmap</a:t>
                      </a:r>
                      <a:endParaRPr lang="el-GR" sz="1800" b="0" kern="1200" dirty="0">
                        <a:solidFill>
                          <a:srgbClr val="0070C0"/>
                        </a:solidFill>
                        <a:effectLst/>
                        <a:latin typeface="Century Gothic" panose="020B0502020202020204" pitchFamily="34" charset="0"/>
                        <a:ea typeface="Calibri"/>
                        <a:cs typeface="Times New Roman"/>
                      </a:endParaRPr>
                    </a:p>
                  </a:txBody>
                  <a:tcPr marL="58402" marR="58402" marT="8111"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Θέση περιεχομένου 2"/>
          <p:cNvSpPr txBox="1">
            <a:spLocks/>
          </p:cNvSpPr>
          <p:nvPr/>
        </p:nvSpPr>
        <p:spPr>
          <a:xfrm>
            <a:off x="179512" y="1052736"/>
            <a:ext cx="8568952"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Η Πιλοτική δράση Ε.Ε./Ο.Ο.Σ.Α. </a:t>
            </a:r>
            <a:endParaRPr lang="el-GR" sz="2800" b="1" dirty="0">
              <a:solidFill>
                <a:srgbClr val="004376"/>
              </a:solidFill>
              <a:latin typeface="Century Gothic" panose="020B0502020202020204" pitchFamily="34" charset="0"/>
            </a:endParaRPr>
          </a:p>
        </p:txBody>
      </p:sp>
      <p:graphicFrame>
        <p:nvGraphicFramePr>
          <p:cNvPr id="8" name="Πίνακας 7"/>
          <p:cNvGraphicFramePr>
            <a:graphicFrameLocks noGrp="1"/>
          </p:cNvGraphicFramePr>
          <p:nvPr>
            <p:extLst>
              <p:ext uri="{D42A27DB-BD31-4B8C-83A1-F6EECF244321}">
                <p14:modId xmlns:p14="http://schemas.microsoft.com/office/powerpoint/2010/main" val="2792469865"/>
              </p:ext>
            </p:extLst>
          </p:nvPr>
        </p:nvGraphicFramePr>
        <p:xfrm>
          <a:off x="279830" y="5085184"/>
          <a:ext cx="8612650" cy="946844"/>
        </p:xfrm>
        <a:graphic>
          <a:graphicData uri="http://schemas.openxmlformats.org/drawingml/2006/table">
            <a:tbl>
              <a:tblPr firstRow="1" firstCol="1" bandRow="1"/>
              <a:tblGrid>
                <a:gridCol w="3572090">
                  <a:extLst>
                    <a:ext uri="{9D8B030D-6E8A-4147-A177-3AD203B41FA5}">
                      <a16:colId xmlns:a16="http://schemas.microsoft.com/office/drawing/2014/main" val="20000"/>
                    </a:ext>
                  </a:extLst>
                </a:gridCol>
                <a:gridCol w="5040560">
                  <a:extLst>
                    <a:ext uri="{9D8B030D-6E8A-4147-A177-3AD203B41FA5}">
                      <a16:colId xmlns:a16="http://schemas.microsoft.com/office/drawing/2014/main" val="20001"/>
                    </a:ext>
                  </a:extLst>
                </a:gridCol>
              </a:tblGrid>
              <a:tr h="192021">
                <a:tc>
                  <a:txBody>
                    <a:bodyPr/>
                    <a:lstStyle/>
                    <a:p>
                      <a:pPr algn="l">
                        <a:lnSpc>
                          <a:spcPct val="100000"/>
                        </a:lnSpc>
                        <a:spcBef>
                          <a:spcPts val="600"/>
                        </a:spcBef>
                        <a:spcAft>
                          <a:spcPts val="600"/>
                        </a:spcAft>
                      </a:pPr>
                      <a:r>
                        <a:rPr lang="el-GR" sz="1400" b="1" dirty="0" smtClean="0">
                          <a:solidFill>
                            <a:srgbClr val="0070C0"/>
                          </a:solidFill>
                          <a:effectLst/>
                          <a:latin typeface="Century Gothic" panose="020B0502020202020204" pitchFamily="34" charset="0"/>
                          <a:ea typeface="Calibri"/>
                          <a:cs typeface="Times New Roman"/>
                        </a:rPr>
                        <a:t>Σεπ.’18</a:t>
                      </a:r>
                      <a:endParaRPr lang="el-GR" sz="1400" b="1" dirty="0">
                        <a:solidFill>
                          <a:srgbClr val="0070C0"/>
                        </a:solidFill>
                        <a:effectLst/>
                        <a:latin typeface="Century Gothic" panose="020B0502020202020204" pitchFamily="34" charset="0"/>
                        <a:ea typeface="Calibri"/>
                        <a:cs typeface="Times New Roman"/>
                      </a:endParaRPr>
                    </a:p>
                  </a:txBody>
                  <a:tcPr marL="36000" marR="36000" marT="8111" marB="0" anchor="ctr">
                    <a:lnL>
                      <a:noFill/>
                    </a:lnL>
                    <a:lnR>
                      <a:noFill/>
                    </a:lnR>
                    <a:lnT>
                      <a:noFill/>
                    </a:lnT>
                    <a:lnB>
                      <a:noFill/>
                    </a:lnB>
                    <a:noFill/>
                  </a:tcPr>
                </a:tc>
                <a:tc>
                  <a:txBody>
                    <a:bodyPr/>
                    <a:lstStyle/>
                    <a:p>
                      <a:pPr marL="0" algn="just" defTabSz="914400" rtl="0" eaLnBrk="1" latinLnBrk="0" hangingPunct="1">
                        <a:lnSpc>
                          <a:spcPct val="100000"/>
                        </a:lnSpc>
                        <a:spcBef>
                          <a:spcPts val="600"/>
                        </a:spcBef>
                        <a:spcAft>
                          <a:spcPts val="600"/>
                        </a:spcAft>
                      </a:pPr>
                      <a:endParaRPr lang="el-GR" sz="1400" b="0" kern="1200" dirty="0">
                        <a:solidFill>
                          <a:srgbClr val="0070C0"/>
                        </a:solidFill>
                        <a:effectLst/>
                        <a:latin typeface="Century Gothic" panose="020B0502020202020204" pitchFamily="34" charset="0"/>
                        <a:ea typeface="Calibri"/>
                        <a:cs typeface="Times New Roman"/>
                      </a:endParaRPr>
                    </a:p>
                  </a:txBody>
                  <a:tcPr marL="58402" marR="58402" marT="8111" marB="0" anchor="ctr">
                    <a:lnL>
                      <a:noFill/>
                    </a:lnL>
                    <a:lnR>
                      <a:noFill/>
                    </a:lnR>
                    <a:lnT>
                      <a:noFill/>
                    </a:lnT>
                    <a:lnB>
                      <a:noFill/>
                    </a:lnB>
                    <a:noFill/>
                  </a:tcPr>
                </a:tc>
                <a:extLst>
                  <a:ext uri="{0D108BD9-81ED-4DB2-BD59-A6C34878D82A}">
                    <a16:rowId xmlns:a16="http://schemas.microsoft.com/office/drawing/2014/main" val="10000"/>
                  </a:ext>
                </a:extLst>
              </a:tr>
              <a:tr h="192021">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l-GR" sz="1600" b="1" dirty="0" smtClean="0">
                          <a:solidFill>
                            <a:srgbClr val="0070C0"/>
                          </a:solidFill>
                          <a:effectLst/>
                          <a:latin typeface="Century Gothic" panose="020B0502020202020204" pitchFamily="34" charset="0"/>
                          <a:ea typeface="Calibri"/>
                          <a:cs typeface="Times New Roman"/>
                        </a:rPr>
                        <a:t>Φάση Ι</a:t>
                      </a:r>
                    </a:p>
                  </a:txBody>
                  <a:tcPr marL="36000" marR="36000" marT="8111" marB="0" anchor="ctr">
                    <a:lnL>
                      <a:noFill/>
                    </a:lnL>
                    <a:lnR>
                      <a:noFill/>
                    </a:lnR>
                    <a:lnT>
                      <a:noFill/>
                    </a:lnT>
                    <a:lnB>
                      <a:noFill/>
                    </a:lnB>
                    <a:solidFill>
                      <a:schemeClr val="bg1">
                        <a:lumMod val="85000"/>
                      </a:schemeClr>
                    </a:solidFill>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l-GR" sz="1400" b="1" kern="1200" dirty="0" smtClean="0">
                          <a:solidFill>
                            <a:srgbClr val="0070C0"/>
                          </a:solidFill>
                          <a:effectLst/>
                          <a:latin typeface="Century Gothic" panose="020B0502020202020204" pitchFamily="34" charset="0"/>
                          <a:ea typeface="Calibri"/>
                          <a:cs typeface="Times New Roman"/>
                        </a:rPr>
                        <a:t>Ιουλ.’19</a:t>
                      </a:r>
                    </a:p>
                  </a:txBody>
                  <a:tcPr marL="58402" marR="58402" marT="8111" marB="0" anchor="ctr">
                    <a:lnL>
                      <a:noFill/>
                    </a:lnL>
                    <a:lnR>
                      <a:noFill/>
                    </a:lnR>
                    <a:lnT>
                      <a:noFill/>
                    </a:lnT>
                    <a:lnB>
                      <a:noFill/>
                    </a:lnB>
                    <a:noFill/>
                  </a:tcPr>
                </a:tc>
                <a:extLst>
                  <a:ext uri="{0D108BD9-81ED-4DB2-BD59-A6C34878D82A}">
                    <a16:rowId xmlns:a16="http://schemas.microsoft.com/office/drawing/2014/main" val="10001"/>
                  </a:ext>
                </a:extLst>
              </a:tr>
              <a:tr h="192021">
                <a:tc>
                  <a:txBody>
                    <a:bodyPr/>
                    <a:lstStyle/>
                    <a:p>
                      <a:pPr algn="l">
                        <a:lnSpc>
                          <a:spcPct val="100000"/>
                        </a:lnSpc>
                        <a:spcBef>
                          <a:spcPts val="600"/>
                        </a:spcBef>
                        <a:spcAft>
                          <a:spcPts val="600"/>
                        </a:spcAft>
                      </a:pPr>
                      <a:endParaRPr lang="el-GR" sz="1400" b="1" dirty="0">
                        <a:solidFill>
                          <a:srgbClr val="0070C0"/>
                        </a:solidFill>
                        <a:effectLst/>
                        <a:latin typeface="Century Gothic" panose="020B0502020202020204" pitchFamily="34" charset="0"/>
                        <a:ea typeface="Calibri"/>
                        <a:cs typeface="Times New Roman"/>
                      </a:endParaRPr>
                    </a:p>
                  </a:txBody>
                  <a:tcPr marL="36000" marR="36000" marT="8111" marB="0" anchor="ctr">
                    <a:lnL>
                      <a:noFill/>
                    </a:lnL>
                    <a:lnR>
                      <a:noFill/>
                    </a:lnR>
                    <a:lnT>
                      <a:noFill/>
                    </a:lnT>
                    <a:lnB>
                      <a:noFill/>
                    </a:lnB>
                    <a:no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l-GR" sz="1600" b="1" kern="1200" dirty="0" smtClean="0">
                          <a:solidFill>
                            <a:srgbClr val="0070C0"/>
                          </a:solidFill>
                          <a:effectLst/>
                          <a:latin typeface="Century Gothic" panose="020B0502020202020204" pitchFamily="34" charset="0"/>
                          <a:ea typeface="Calibri"/>
                          <a:cs typeface="Times New Roman"/>
                        </a:rPr>
                        <a:t>Φάση ΙΙ</a:t>
                      </a:r>
                    </a:p>
                  </a:txBody>
                  <a:tcPr marL="58402" marR="58402" marT="8111"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3693267726"/>
                  </a:ext>
                </a:extLst>
              </a:tr>
              <a:tr h="192021">
                <a:tc>
                  <a:txBody>
                    <a:bodyPr/>
                    <a:lstStyle/>
                    <a:p>
                      <a:pPr algn="l">
                        <a:lnSpc>
                          <a:spcPct val="100000"/>
                        </a:lnSpc>
                        <a:spcBef>
                          <a:spcPts val="600"/>
                        </a:spcBef>
                        <a:spcAft>
                          <a:spcPts val="600"/>
                        </a:spcAft>
                      </a:pPr>
                      <a:endParaRPr lang="el-GR" sz="1400" b="1" dirty="0">
                        <a:solidFill>
                          <a:srgbClr val="0070C0"/>
                        </a:solidFill>
                        <a:effectLst/>
                        <a:latin typeface="Century Gothic" panose="020B0502020202020204" pitchFamily="34" charset="0"/>
                        <a:ea typeface="Calibri"/>
                        <a:cs typeface="Times New Roman"/>
                      </a:endParaRPr>
                    </a:p>
                  </a:txBody>
                  <a:tcPr marL="36000" marR="36000" marT="8111" marB="0" anchor="ctr">
                    <a:lnL>
                      <a:noFill/>
                    </a:lnL>
                    <a:lnR>
                      <a:noFill/>
                    </a:lnR>
                    <a:lnT>
                      <a:noFill/>
                    </a:lnT>
                    <a:lnB>
                      <a:noFill/>
                    </a:lnB>
                    <a:noFill/>
                  </a:tcPr>
                </a:tc>
                <a:tc>
                  <a:txBody>
                    <a:bodyPr/>
                    <a:lstStyle/>
                    <a:p>
                      <a:pPr marL="0" marR="0" indent="0" algn="r" defTabSz="914400" rtl="0" eaLnBrk="1" fontAlgn="auto" latinLnBrk="0" hangingPunct="1">
                        <a:lnSpc>
                          <a:spcPct val="100000"/>
                        </a:lnSpc>
                        <a:spcBef>
                          <a:spcPts val="600"/>
                        </a:spcBef>
                        <a:spcAft>
                          <a:spcPts val="600"/>
                        </a:spcAft>
                        <a:buClrTx/>
                        <a:buSzTx/>
                        <a:buFontTx/>
                        <a:buNone/>
                        <a:tabLst/>
                        <a:defRPr/>
                      </a:pPr>
                      <a:r>
                        <a:rPr lang="el-GR" sz="1400" b="1" kern="1200" dirty="0" smtClean="0">
                          <a:solidFill>
                            <a:srgbClr val="0070C0"/>
                          </a:solidFill>
                          <a:effectLst/>
                          <a:latin typeface="Century Gothic" panose="020B0502020202020204" pitchFamily="34" charset="0"/>
                          <a:ea typeface="Calibri"/>
                          <a:cs typeface="Times New Roman"/>
                        </a:rPr>
                        <a:t>Δεκ.’20</a:t>
                      </a:r>
                    </a:p>
                  </a:txBody>
                  <a:tcPr marL="58402" marR="58402" marT="8111" marB="0" anchor="ctr">
                    <a:lnL>
                      <a:noFill/>
                    </a:lnL>
                    <a:lnR>
                      <a:noFill/>
                    </a:lnR>
                    <a:lnT>
                      <a:noFill/>
                    </a:lnT>
                    <a:lnB>
                      <a:noFill/>
                    </a:lnB>
                    <a:noFill/>
                  </a:tcPr>
                </a:tc>
                <a:extLst>
                  <a:ext uri="{0D108BD9-81ED-4DB2-BD59-A6C34878D82A}">
                    <a16:rowId xmlns:a16="http://schemas.microsoft.com/office/drawing/2014/main" val="3078693587"/>
                  </a:ext>
                </a:extLst>
              </a:tr>
            </a:tbl>
          </a:graphicData>
        </a:graphic>
      </p:graphicFrame>
    </p:spTree>
    <p:extLst>
      <p:ext uri="{BB962C8B-B14F-4D97-AF65-F5344CB8AC3E}">
        <p14:creationId xmlns:p14="http://schemas.microsoft.com/office/powerpoint/2010/main" val="2299738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0175" y="6426484"/>
            <a:ext cx="566403" cy="288032"/>
          </a:xfrm>
        </p:spPr>
        <p:txBody>
          <a:bodyPr/>
          <a:lstStyle/>
          <a:p>
            <a:fld id="{3DF53439-851E-44AD-84B1-B6BFC3D0C743}" type="slidenum">
              <a:rPr lang="el-GR" sz="1200" b="1" smtClean="0">
                <a:solidFill>
                  <a:schemeClr val="bg1"/>
                </a:solidFill>
                <a:latin typeface="Arial Black" panose="020B0A04020102020204" pitchFamily="34" charset="0"/>
              </a:rPr>
              <a:t>6</a:t>
            </a:fld>
            <a:r>
              <a:rPr lang="el-GR" sz="1200" b="1" dirty="0" smtClean="0">
                <a:solidFill>
                  <a:schemeClr val="bg1"/>
                </a:solidFill>
                <a:latin typeface="Arial Black" panose="020B0A04020102020204" pitchFamily="34" charset="0"/>
              </a:rPr>
              <a:t>/26</a:t>
            </a:r>
            <a:endParaRPr lang="el-GR" sz="1200" b="1" dirty="0">
              <a:solidFill>
                <a:schemeClr val="bg1"/>
              </a:solidFill>
              <a:latin typeface="Arial Black" panose="020B0A04020102020204" pitchFamily="34" charset="0"/>
            </a:endParaRPr>
          </a:p>
        </p:txBody>
      </p:sp>
      <p:sp>
        <p:nvSpPr>
          <p:cNvPr id="7" name="Θέση περιεχομένου 2"/>
          <p:cNvSpPr txBox="1">
            <a:spLocks/>
          </p:cNvSpPr>
          <p:nvPr/>
        </p:nvSpPr>
        <p:spPr>
          <a:xfrm>
            <a:off x="288283" y="1030158"/>
            <a:ext cx="8568952"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Η πρόταση της ΕΥΔ/ΕΠ-ΥΜΕΠΕΡΑΑ (1/2) </a:t>
            </a:r>
            <a:endParaRPr lang="el-GR" sz="2800" b="1" dirty="0">
              <a:solidFill>
                <a:srgbClr val="004376"/>
              </a:solidFill>
              <a:latin typeface="Century Gothic" panose="020B0502020202020204" pitchFamily="34" charset="0"/>
            </a:endParaRPr>
          </a:p>
        </p:txBody>
      </p:sp>
      <p:sp>
        <p:nvSpPr>
          <p:cNvPr id="8" name="Θέση περιεχομένου 2"/>
          <p:cNvSpPr txBox="1">
            <a:spLocks/>
          </p:cNvSpPr>
          <p:nvPr/>
        </p:nvSpPr>
        <p:spPr>
          <a:xfrm>
            <a:off x="279830" y="1628800"/>
            <a:ext cx="8612650" cy="2016224"/>
          </a:xfrm>
          <a:prstGeom prst="rect">
            <a:avLst/>
          </a:prstGeom>
          <a:solidFill>
            <a:schemeClr val="bg1">
              <a:lumMod val="95000"/>
            </a:schemeClr>
          </a:solidFill>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None/>
            </a:pPr>
            <a:r>
              <a:rPr lang="el-GR" sz="2000" b="1" dirty="0" smtClean="0">
                <a:latin typeface="Century Gothic" panose="020B0502020202020204" pitchFamily="34" charset="0"/>
              </a:rPr>
              <a:t>Ανθρώπινο δυναμικό</a:t>
            </a:r>
            <a:endParaRPr lang="el-GR" sz="2000" dirty="0" smtClean="0">
              <a:latin typeface="Century Gothic" panose="020B0502020202020204" pitchFamily="34" charset="0"/>
            </a:endParaRPr>
          </a:p>
          <a:p>
            <a:pPr marL="625475" indent="-444500" algn="just">
              <a:spcBef>
                <a:spcPts val="600"/>
              </a:spcBef>
            </a:pPr>
            <a:r>
              <a:rPr lang="el-GR" sz="2000" dirty="0" err="1">
                <a:latin typeface="Century Gothic" panose="020B0502020202020204" pitchFamily="34" charset="0"/>
              </a:rPr>
              <a:t>Ομογενοποίηση</a:t>
            </a:r>
            <a:r>
              <a:rPr lang="el-GR" sz="2000" dirty="0">
                <a:latin typeface="Century Gothic" panose="020B0502020202020204" pitchFamily="34" charset="0"/>
              </a:rPr>
              <a:t> </a:t>
            </a:r>
            <a:r>
              <a:rPr lang="el-GR" sz="2000" dirty="0" smtClean="0">
                <a:latin typeface="Century Gothic" panose="020B0502020202020204" pitchFamily="34" charset="0"/>
              </a:rPr>
              <a:t>του τρόπου λειτουργίας των δύο </a:t>
            </a:r>
            <a:r>
              <a:rPr lang="el-GR" sz="2000" dirty="0">
                <a:latin typeface="Century Gothic" panose="020B0502020202020204" pitchFamily="34" charset="0"/>
              </a:rPr>
              <a:t>τομέων</a:t>
            </a:r>
            <a:endParaRPr lang="el-GR" sz="2000" dirty="0" smtClean="0">
              <a:latin typeface="Century Gothic" panose="020B0502020202020204" pitchFamily="34" charset="0"/>
            </a:endParaRPr>
          </a:p>
          <a:p>
            <a:pPr marL="1025525" lvl="1" indent="-444500" algn="just">
              <a:spcBef>
                <a:spcPts val="600"/>
              </a:spcBef>
            </a:pPr>
            <a:r>
              <a:rPr lang="el-GR" sz="1800" dirty="0" smtClean="0">
                <a:latin typeface="Century Gothic" panose="020B0502020202020204" pitchFamily="34" charset="0"/>
              </a:rPr>
              <a:t>Δια-τομεακές ομάδες επιτόπιων επαληθεύσεων</a:t>
            </a:r>
            <a:r>
              <a:rPr lang="en-US" sz="1800" dirty="0" smtClean="0">
                <a:latin typeface="Century Gothic" panose="020B0502020202020204" pitchFamily="34" charset="0"/>
              </a:rPr>
              <a:t>, …</a:t>
            </a:r>
            <a:endParaRPr lang="el-GR" sz="1800" dirty="0" smtClean="0">
              <a:latin typeface="Century Gothic" panose="020B0502020202020204" pitchFamily="34" charset="0"/>
            </a:endParaRPr>
          </a:p>
          <a:p>
            <a:pPr marL="625475" indent="-444500" algn="just">
              <a:spcBef>
                <a:spcPts val="600"/>
              </a:spcBef>
            </a:pPr>
            <a:r>
              <a:rPr lang="el-GR" sz="2000" dirty="0" smtClean="0">
                <a:latin typeface="Century Gothic" panose="020B0502020202020204" pitchFamily="34" charset="0"/>
              </a:rPr>
              <a:t>Αποτύπωση δεξιοτήτων - Ανάλυση χάσματος (</a:t>
            </a:r>
            <a:r>
              <a:rPr lang="en-US" sz="2000" dirty="0" smtClean="0">
                <a:latin typeface="Century Gothic" panose="020B0502020202020204" pitchFamily="34" charset="0"/>
              </a:rPr>
              <a:t>gap analysis)</a:t>
            </a:r>
            <a:endParaRPr lang="el-GR" sz="2000" dirty="0" smtClean="0">
              <a:latin typeface="Century Gothic" panose="020B0502020202020204" pitchFamily="34" charset="0"/>
            </a:endParaRPr>
          </a:p>
          <a:p>
            <a:pPr marL="1025525" lvl="1" indent="-444500" algn="just">
              <a:spcBef>
                <a:spcPts val="600"/>
              </a:spcBef>
            </a:pPr>
            <a:r>
              <a:rPr lang="el-GR" sz="1800" dirty="0" smtClean="0">
                <a:latin typeface="Century Gothic" panose="020B0502020202020204" pitchFamily="34" charset="0"/>
              </a:rPr>
              <a:t>Κατάρτιση ατομικού πλάνου εκπαίδευσης / πιστοποίηση</a:t>
            </a:r>
            <a:r>
              <a:rPr lang="en-US" sz="1800" dirty="0" smtClean="0">
                <a:latin typeface="Century Gothic" panose="020B0502020202020204" pitchFamily="34" charset="0"/>
              </a:rPr>
              <a:t>, …</a:t>
            </a:r>
            <a:endParaRPr lang="en-GB" sz="2000" dirty="0" smtClean="0">
              <a:latin typeface="Century Gothic" panose="020B0502020202020204" pitchFamily="34" charset="0"/>
            </a:endParaRPr>
          </a:p>
          <a:p>
            <a:pPr marL="0" indent="0" algn="just">
              <a:buFont typeface="Wingdings" panose="05000000000000000000" pitchFamily="2" charset="2"/>
              <a:buNone/>
            </a:pPr>
            <a:endParaRPr lang="en-GB" sz="2000" dirty="0" smtClean="0">
              <a:latin typeface="Century Gothic" panose="020B0502020202020204" pitchFamily="34" charset="0"/>
            </a:endParaRPr>
          </a:p>
        </p:txBody>
      </p:sp>
      <p:sp>
        <p:nvSpPr>
          <p:cNvPr id="9" name="Θέση περιεχομένου 2"/>
          <p:cNvSpPr txBox="1">
            <a:spLocks/>
          </p:cNvSpPr>
          <p:nvPr/>
        </p:nvSpPr>
        <p:spPr>
          <a:xfrm>
            <a:off x="269626" y="3717032"/>
            <a:ext cx="8612650" cy="2304256"/>
          </a:xfrm>
          <a:prstGeom prst="rect">
            <a:avLst/>
          </a:prstGeom>
          <a:solidFill>
            <a:schemeClr val="bg1">
              <a:lumMod val="95000"/>
            </a:schemeClr>
          </a:solidFill>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None/>
            </a:pPr>
            <a:r>
              <a:rPr lang="el-GR" sz="2000" b="1" dirty="0" smtClean="0">
                <a:latin typeface="Century Gothic" panose="020B0502020202020204" pitchFamily="34" charset="0"/>
              </a:rPr>
              <a:t>Δομή – Διάρθρωση </a:t>
            </a:r>
            <a:endParaRPr lang="el-GR" sz="2000" dirty="0" smtClean="0">
              <a:latin typeface="Century Gothic" panose="020B0502020202020204" pitchFamily="34" charset="0"/>
            </a:endParaRPr>
          </a:p>
          <a:p>
            <a:pPr marL="625475" indent="-444500" algn="just">
              <a:spcBef>
                <a:spcPts val="600"/>
              </a:spcBef>
            </a:pPr>
            <a:r>
              <a:rPr lang="el-GR" sz="2000" dirty="0" smtClean="0">
                <a:latin typeface="Century Gothic" panose="020B0502020202020204" pitchFamily="34" charset="0"/>
              </a:rPr>
              <a:t>Εναλλακτικά σενάρια διάρθρωσης</a:t>
            </a:r>
          </a:p>
          <a:p>
            <a:pPr marL="1025525" lvl="1" indent="-444500" algn="just">
              <a:spcBef>
                <a:spcPts val="600"/>
              </a:spcBef>
            </a:pPr>
            <a:r>
              <a:rPr lang="el-GR" sz="1800" dirty="0" smtClean="0">
                <a:latin typeface="Century Gothic" panose="020B0502020202020204" pitchFamily="34" charset="0"/>
              </a:rPr>
              <a:t>Συγκέντρωση προτάσεων από κοινούς δικαιούχους</a:t>
            </a:r>
            <a:r>
              <a:rPr lang="en-US" sz="1800" dirty="0" smtClean="0">
                <a:latin typeface="Century Gothic" panose="020B0502020202020204" pitchFamily="34" charset="0"/>
              </a:rPr>
              <a:t>, …</a:t>
            </a:r>
            <a:endParaRPr lang="el-GR" sz="1800" dirty="0" smtClean="0">
              <a:latin typeface="Century Gothic" panose="020B0502020202020204" pitchFamily="34" charset="0"/>
            </a:endParaRPr>
          </a:p>
          <a:p>
            <a:pPr marL="1025525" lvl="1" indent="-444500" algn="just">
              <a:spcBef>
                <a:spcPts val="600"/>
              </a:spcBef>
            </a:pPr>
            <a:r>
              <a:rPr lang="el-GR" sz="1800" dirty="0" smtClean="0">
                <a:latin typeface="Century Gothic" panose="020B0502020202020204" pitchFamily="34" charset="0"/>
              </a:rPr>
              <a:t>Συμβουλές από ειδικούς σε θέματα οργάνωσης</a:t>
            </a:r>
          </a:p>
          <a:p>
            <a:pPr marL="625475" indent="-444500" algn="just">
              <a:spcBef>
                <a:spcPts val="600"/>
              </a:spcBef>
            </a:pPr>
            <a:r>
              <a:rPr lang="el-GR" sz="2000" dirty="0" smtClean="0">
                <a:latin typeface="Century Gothic" panose="020B0502020202020204" pitchFamily="34" charset="0"/>
              </a:rPr>
              <a:t>Μέτρηση - αξιολόγηση απόδοσης ΔΑ </a:t>
            </a:r>
            <a:r>
              <a:rPr lang="el-GR" sz="2000" dirty="0">
                <a:latin typeface="Century Gothic" panose="020B0502020202020204" pitchFamily="34" charset="0"/>
              </a:rPr>
              <a:t>μέσω δεικτών (</a:t>
            </a:r>
            <a:r>
              <a:rPr lang="en-US" sz="2000" dirty="0">
                <a:latin typeface="Century Gothic" panose="020B0502020202020204" pitchFamily="34" charset="0"/>
              </a:rPr>
              <a:t>KPIs</a:t>
            </a:r>
            <a:r>
              <a:rPr lang="el-GR" sz="2000" dirty="0" smtClean="0">
                <a:latin typeface="Century Gothic" panose="020B0502020202020204" pitchFamily="34" charset="0"/>
              </a:rPr>
              <a:t>)</a:t>
            </a:r>
          </a:p>
          <a:p>
            <a:pPr marL="625475" indent="-444500" algn="just">
              <a:spcBef>
                <a:spcPts val="600"/>
              </a:spcBef>
            </a:pPr>
            <a:r>
              <a:rPr lang="el-GR" sz="2000" dirty="0" smtClean="0">
                <a:latin typeface="Century Gothic" panose="020B0502020202020204" pitchFamily="34" charset="0"/>
              </a:rPr>
              <a:t>Εντοπισμός – υιοθέτηση καλών πρακτικών από άλλες ΔΑ</a:t>
            </a:r>
          </a:p>
        </p:txBody>
      </p:sp>
    </p:spTree>
    <p:extLst>
      <p:ext uri="{BB962C8B-B14F-4D97-AF65-F5344CB8AC3E}">
        <p14:creationId xmlns:p14="http://schemas.microsoft.com/office/powerpoint/2010/main" val="3936793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0175" y="6426484"/>
            <a:ext cx="566403" cy="288032"/>
          </a:xfrm>
        </p:spPr>
        <p:txBody>
          <a:bodyPr/>
          <a:lstStyle/>
          <a:p>
            <a:fld id="{3DF53439-851E-44AD-84B1-B6BFC3D0C743}" type="slidenum">
              <a:rPr lang="el-GR" sz="1200" b="1" smtClean="0">
                <a:solidFill>
                  <a:schemeClr val="bg1"/>
                </a:solidFill>
                <a:latin typeface="Arial Black" panose="020B0A04020102020204" pitchFamily="34" charset="0"/>
              </a:rPr>
              <a:t>7</a:t>
            </a:fld>
            <a:r>
              <a:rPr lang="el-GR" sz="1200" b="1" dirty="0" smtClean="0">
                <a:solidFill>
                  <a:schemeClr val="bg1"/>
                </a:solidFill>
                <a:latin typeface="Arial Black" panose="020B0A04020102020204" pitchFamily="34" charset="0"/>
              </a:rPr>
              <a:t>/26</a:t>
            </a:r>
            <a:endParaRPr lang="el-GR" sz="1200" b="1" dirty="0">
              <a:solidFill>
                <a:schemeClr val="bg1"/>
              </a:solidFill>
              <a:latin typeface="Arial Black" panose="020B0A04020102020204" pitchFamily="34" charset="0"/>
            </a:endParaRPr>
          </a:p>
        </p:txBody>
      </p:sp>
      <p:sp>
        <p:nvSpPr>
          <p:cNvPr id="7" name="Θέση περιεχομένου 2"/>
          <p:cNvSpPr txBox="1">
            <a:spLocks/>
          </p:cNvSpPr>
          <p:nvPr/>
        </p:nvSpPr>
        <p:spPr>
          <a:xfrm>
            <a:off x="288283" y="1030158"/>
            <a:ext cx="8568952"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Η πρόταση της ΕΥΔ/ΕΠ-ΥΜΕΠΕΡΑΑ (2/2) </a:t>
            </a:r>
            <a:endParaRPr lang="el-GR" sz="2800" b="1" dirty="0">
              <a:solidFill>
                <a:srgbClr val="004376"/>
              </a:solidFill>
              <a:latin typeface="Century Gothic" panose="020B0502020202020204" pitchFamily="34" charset="0"/>
            </a:endParaRPr>
          </a:p>
        </p:txBody>
      </p:sp>
      <p:sp>
        <p:nvSpPr>
          <p:cNvPr id="8" name="Θέση περιεχομένου 2"/>
          <p:cNvSpPr txBox="1">
            <a:spLocks/>
          </p:cNvSpPr>
          <p:nvPr/>
        </p:nvSpPr>
        <p:spPr>
          <a:xfrm>
            <a:off x="279830" y="1700808"/>
            <a:ext cx="8612650" cy="1224136"/>
          </a:xfrm>
          <a:prstGeom prst="rect">
            <a:avLst/>
          </a:prstGeom>
          <a:solidFill>
            <a:schemeClr val="bg1">
              <a:lumMod val="95000"/>
            </a:schemeClr>
          </a:solidFill>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None/>
            </a:pPr>
            <a:r>
              <a:rPr lang="el-GR" sz="2000" b="1" dirty="0" smtClean="0">
                <a:latin typeface="Century Gothic" panose="020B0502020202020204" pitchFamily="34" charset="0"/>
              </a:rPr>
              <a:t>Εργαλεία </a:t>
            </a:r>
            <a:r>
              <a:rPr lang="el-GR" sz="2000" b="1" dirty="0">
                <a:latin typeface="Century Gothic" panose="020B0502020202020204" pitchFamily="34" charset="0"/>
              </a:rPr>
              <a:t>και </a:t>
            </a:r>
            <a:r>
              <a:rPr lang="el-GR" sz="2000" b="1" dirty="0" smtClean="0">
                <a:latin typeface="Century Gothic" panose="020B0502020202020204" pitchFamily="34" charset="0"/>
              </a:rPr>
              <a:t>συστήματα</a:t>
            </a:r>
            <a:endParaRPr lang="el-GR" sz="2000" dirty="0" smtClean="0">
              <a:latin typeface="Century Gothic" panose="020B0502020202020204" pitchFamily="34" charset="0"/>
            </a:endParaRPr>
          </a:p>
          <a:p>
            <a:pPr marL="625475" indent="-444500" algn="just">
              <a:spcBef>
                <a:spcPts val="600"/>
              </a:spcBef>
            </a:pPr>
            <a:r>
              <a:rPr lang="el-GR" sz="2000" dirty="0" smtClean="0">
                <a:latin typeface="Century Gothic" panose="020B0502020202020204" pitchFamily="34" charset="0"/>
              </a:rPr>
              <a:t>Πλήρης </a:t>
            </a:r>
            <a:r>
              <a:rPr lang="el-GR" sz="2000" dirty="0" err="1" smtClean="0">
                <a:latin typeface="Century Gothic" panose="020B0502020202020204" pitchFamily="34" charset="0"/>
              </a:rPr>
              <a:t>ηλεκτρονικοποίηση</a:t>
            </a:r>
            <a:r>
              <a:rPr lang="el-GR" sz="2000" dirty="0" smtClean="0">
                <a:latin typeface="Century Gothic" panose="020B0502020202020204" pitchFamily="34" charset="0"/>
              </a:rPr>
              <a:t> εγγράφων - διαδικασιών</a:t>
            </a:r>
          </a:p>
          <a:p>
            <a:pPr marL="1025525" lvl="1" indent="-444500" algn="just">
              <a:spcBef>
                <a:spcPts val="600"/>
              </a:spcBef>
            </a:pPr>
            <a:r>
              <a:rPr lang="el-GR" sz="1800" dirty="0" smtClean="0">
                <a:latin typeface="Century Gothic" panose="020B0502020202020204" pitchFamily="34" charset="0"/>
              </a:rPr>
              <a:t>Νέο πληροφοριακό σύστημα διαχείρισης </a:t>
            </a:r>
            <a:r>
              <a:rPr lang="el-GR" sz="1800" dirty="0">
                <a:latin typeface="Century Gothic" panose="020B0502020202020204" pitchFamily="34" charset="0"/>
              </a:rPr>
              <a:t>εγγράφων </a:t>
            </a:r>
            <a:r>
              <a:rPr lang="el-GR" sz="1800" dirty="0" smtClean="0">
                <a:latin typeface="Century Gothic" panose="020B0502020202020204" pitchFamily="34" charset="0"/>
              </a:rPr>
              <a:t>/ υποθέσεων</a:t>
            </a:r>
          </a:p>
        </p:txBody>
      </p:sp>
      <p:sp>
        <p:nvSpPr>
          <p:cNvPr id="9" name="Θέση περιεχομένου 2"/>
          <p:cNvSpPr txBox="1">
            <a:spLocks/>
          </p:cNvSpPr>
          <p:nvPr/>
        </p:nvSpPr>
        <p:spPr>
          <a:xfrm>
            <a:off x="269626" y="3068960"/>
            <a:ext cx="8612650" cy="1584176"/>
          </a:xfrm>
          <a:prstGeom prst="rect">
            <a:avLst/>
          </a:prstGeom>
          <a:solidFill>
            <a:schemeClr val="bg1">
              <a:lumMod val="95000"/>
            </a:schemeClr>
          </a:solidFill>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None/>
            </a:pPr>
            <a:r>
              <a:rPr lang="el-GR" sz="2000" b="1" dirty="0">
                <a:latin typeface="Century Gothic" panose="020B0502020202020204" pitchFamily="34" charset="0"/>
              </a:rPr>
              <a:t>Διακυβέρνηση </a:t>
            </a:r>
            <a:endParaRPr lang="el-GR" sz="2000" dirty="0" smtClean="0">
              <a:latin typeface="Century Gothic" panose="020B0502020202020204" pitchFamily="34" charset="0"/>
            </a:endParaRPr>
          </a:p>
          <a:p>
            <a:pPr marL="625475" indent="-444500" algn="just">
              <a:spcBef>
                <a:spcPts val="600"/>
              </a:spcBef>
            </a:pPr>
            <a:r>
              <a:rPr lang="el-GR" sz="2000" dirty="0">
                <a:latin typeface="Century Gothic" panose="020B0502020202020204" pitchFamily="34" charset="0"/>
              </a:rPr>
              <a:t>Συγκέντρωση </a:t>
            </a:r>
            <a:r>
              <a:rPr lang="el-GR" sz="2000" dirty="0" smtClean="0">
                <a:latin typeface="Century Gothic" panose="020B0502020202020204" pitchFamily="34" charset="0"/>
              </a:rPr>
              <a:t>προτάσεων </a:t>
            </a:r>
            <a:r>
              <a:rPr lang="el-GR" sz="2000" dirty="0">
                <a:latin typeface="Century Gothic" panose="020B0502020202020204" pitchFamily="34" charset="0"/>
              </a:rPr>
              <a:t>από εμπλεκόμενους φορείς </a:t>
            </a:r>
            <a:r>
              <a:rPr lang="el-GR" sz="2000" dirty="0" smtClean="0">
                <a:latin typeface="Century Gothic" panose="020B0502020202020204" pitchFamily="34" charset="0"/>
              </a:rPr>
              <a:t>μέσω </a:t>
            </a:r>
            <a:r>
              <a:rPr lang="el-GR" sz="2000" dirty="0">
                <a:latin typeface="Century Gothic" panose="020B0502020202020204" pitchFamily="34" charset="0"/>
              </a:rPr>
              <a:t>ερωτηματολογίων, </a:t>
            </a:r>
            <a:r>
              <a:rPr lang="el-GR" sz="2000" dirty="0" err="1">
                <a:latin typeface="Century Gothic" panose="020B0502020202020204" pitchFamily="34" charset="0"/>
              </a:rPr>
              <a:t>focus</a:t>
            </a:r>
            <a:r>
              <a:rPr lang="el-GR" sz="2000" dirty="0">
                <a:latin typeface="Century Gothic" panose="020B0502020202020204" pitchFamily="34" charset="0"/>
              </a:rPr>
              <a:t> </a:t>
            </a:r>
            <a:r>
              <a:rPr lang="el-GR" sz="2000" dirty="0" err="1" smtClean="0">
                <a:latin typeface="Century Gothic" panose="020B0502020202020204" pitchFamily="34" charset="0"/>
              </a:rPr>
              <a:t>groups</a:t>
            </a:r>
            <a:r>
              <a:rPr lang="el-GR" sz="2000" dirty="0" smtClean="0">
                <a:latin typeface="Century Gothic" panose="020B0502020202020204" pitchFamily="34" charset="0"/>
              </a:rPr>
              <a:t>,…</a:t>
            </a:r>
          </a:p>
          <a:p>
            <a:pPr marL="625475" indent="-444500" algn="just">
              <a:spcBef>
                <a:spcPts val="600"/>
              </a:spcBef>
            </a:pPr>
            <a:r>
              <a:rPr lang="el-GR" sz="2000" dirty="0" smtClean="0">
                <a:latin typeface="Century Gothic" panose="020B0502020202020204" pitchFamily="34" charset="0"/>
              </a:rPr>
              <a:t>Εξειδικευμένη </a:t>
            </a:r>
            <a:r>
              <a:rPr lang="el-GR" sz="2000" dirty="0">
                <a:latin typeface="Century Gothic" panose="020B0502020202020204" pitchFamily="34" charset="0"/>
              </a:rPr>
              <a:t>υποστήριξη </a:t>
            </a:r>
            <a:r>
              <a:rPr lang="el-GR" sz="2000" dirty="0" smtClean="0">
                <a:latin typeface="Century Gothic" panose="020B0502020202020204" pitchFamily="34" charset="0"/>
              </a:rPr>
              <a:t>δικαιούχων</a:t>
            </a:r>
          </a:p>
        </p:txBody>
      </p:sp>
      <p:sp>
        <p:nvSpPr>
          <p:cNvPr id="10" name="Θέση περιεχομένου 2"/>
          <p:cNvSpPr txBox="1">
            <a:spLocks/>
          </p:cNvSpPr>
          <p:nvPr/>
        </p:nvSpPr>
        <p:spPr>
          <a:xfrm>
            <a:off x="296369" y="5085184"/>
            <a:ext cx="8568952"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l-GR" sz="1800" b="1" i="1" dirty="0" smtClean="0">
                <a:latin typeface="Century Gothic" panose="020B0502020202020204" pitchFamily="34" charset="0"/>
              </a:rPr>
              <a:t>Ομάδα Έργου: Αντιπροσωπευτικότητα &amp; συμμετοχή ΕΑΣ/ΕΥΘΥ</a:t>
            </a:r>
          </a:p>
          <a:p>
            <a:pPr marL="0" indent="0" algn="r">
              <a:spcBef>
                <a:spcPts val="0"/>
              </a:spcBef>
              <a:buNone/>
            </a:pPr>
            <a:endParaRPr lang="el-GR" sz="400" b="1" i="1" dirty="0" smtClean="0">
              <a:latin typeface="Century Gothic" panose="020B0502020202020204" pitchFamily="34" charset="0"/>
            </a:endParaRPr>
          </a:p>
          <a:p>
            <a:pPr marL="0" indent="0" algn="r">
              <a:spcBef>
                <a:spcPts val="0"/>
              </a:spcBef>
              <a:buNone/>
            </a:pPr>
            <a:r>
              <a:rPr lang="el-GR" sz="1800" b="1" i="1" dirty="0" smtClean="0">
                <a:latin typeface="Century Gothic" panose="020B0502020202020204" pitchFamily="34" charset="0"/>
              </a:rPr>
              <a:t> Συνοδευτικές επιστολές από την πολιτική ηγεσία</a:t>
            </a:r>
            <a:endParaRPr lang="el-GR" sz="1800" b="1" i="1" dirty="0">
              <a:latin typeface="Century Gothic" panose="020B0502020202020204" pitchFamily="34" charset="0"/>
            </a:endParaRPr>
          </a:p>
        </p:txBody>
      </p:sp>
    </p:spTree>
    <p:extLst>
      <p:ext uri="{BB962C8B-B14F-4D97-AF65-F5344CB8AC3E}">
        <p14:creationId xmlns:p14="http://schemas.microsoft.com/office/powerpoint/2010/main" val="858343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txBox="1">
            <a:spLocks/>
          </p:cNvSpPr>
          <p:nvPr/>
        </p:nvSpPr>
        <p:spPr>
          <a:xfrm>
            <a:off x="323528" y="1034630"/>
            <a:ext cx="85689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Wingdings" panose="05000000000000000000" pitchFamily="2" charset="2"/>
              <a:buNone/>
            </a:pPr>
            <a:endParaRPr lang="en-GB" b="1" dirty="0" smtClean="0">
              <a:solidFill>
                <a:srgbClr val="004376"/>
              </a:solidFill>
              <a:latin typeface="Century Gothic" panose="020B0502020202020204" pitchFamily="34" charset="0"/>
            </a:endParaRPr>
          </a:p>
        </p:txBody>
      </p:sp>
      <p:sp>
        <p:nvSpPr>
          <p:cNvPr id="6" name="Slide Number Placeholder 5"/>
          <p:cNvSpPr>
            <a:spLocks noGrp="1"/>
          </p:cNvSpPr>
          <p:nvPr>
            <p:ph type="sldNum" sz="quarter" idx="12"/>
          </p:nvPr>
        </p:nvSpPr>
        <p:spPr>
          <a:xfrm>
            <a:off x="8600175" y="6426484"/>
            <a:ext cx="566403" cy="288032"/>
          </a:xfrm>
        </p:spPr>
        <p:txBody>
          <a:bodyPr/>
          <a:lstStyle/>
          <a:p>
            <a:fld id="{3DF53439-851E-44AD-84B1-B6BFC3D0C743}" type="slidenum">
              <a:rPr lang="el-GR" sz="1200" b="1" smtClean="0">
                <a:solidFill>
                  <a:schemeClr val="bg1"/>
                </a:solidFill>
                <a:latin typeface="Arial Black" panose="020B0A04020102020204" pitchFamily="34" charset="0"/>
              </a:rPr>
              <a:t>8</a:t>
            </a:fld>
            <a:r>
              <a:rPr lang="el-GR" sz="1200" b="1" dirty="0" smtClean="0">
                <a:solidFill>
                  <a:schemeClr val="bg1"/>
                </a:solidFill>
                <a:latin typeface="Arial Black" panose="020B0A04020102020204" pitchFamily="34" charset="0"/>
              </a:rPr>
              <a:t>/26</a:t>
            </a:r>
            <a:endParaRPr lang="el-GR" sz="1200" b="1" dirty="0">
              <a:solidFill>
                <a:schemeClr val="bg1"/>
              </a:solidFill>
              <a:latin typeface="Arial Black" panose="020B0A04020102020204" pitchFamily="34"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val="3247321378"/>
              </p:ext>
            </p:extLst>
          </p:nvPr>
        </p:nvGraphicFramePr>
        <p:xfrm>
          <a:off x="107504" y="1817973"/>
          <a:ext cx="8928992" cy="1611027"/>
        </p:xfrm>
        <a:graphic>
          <a:graphicData uri="http://schemas.openxmlformats.org/drawingml/2006/table">
            <a:tbl>
              <a:tblPr firstRow="1" firstCol="1" bandRow="1"/>
              <a:tblGrid>
                <a:gridCol w="2016224">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537009">
                <a:tc>
                  <a:txBody>
                    <a:bodyPr/>
                    <a:lstStyle/>
                    <a:p>
                      <a:pPr algn="l">
                        <a:lnSpc>
                          <a:spcPct val="100000"/>
                        </a:lnSpc>
                        <a:spcBef>
                          <a:spcPts val="600"/>
                        </a:spcBef>
                        <a:spcAft>
                          <a:spcPts val="600"/>
                        </a:spcAft>
                      </a:pPr>
                      <a:r>
                        <a:rPr lang="el-GR" sz="1800" b="1" dirty="0" smtClean="0">
                          <a:solidFill>
                            <a:srgbClr val="0070C0"/>
                          </a:solidFill>
                          <a:effectLst/>
                          <a:latin typeface="Century Gothic" panose="020B0502020202020204" pitchFamily="34" charset="0"/>
                          <a:ea typeface="Calibri"/>
                          <a:cs typeface="Times New Roman"/>
                        </a:rPr>
                        <a:t>Μάρτιος</a:t>
                      </a:r>
                      <a:r>
                        <a:rPr lang="el-GR" sz="1800" b="1" baseline="0" dirty="0" smtClean="0">
                          <a:solidFill>
                            <a:srgbClr val="0070C0"/>
                          </a:solidFill>
                          <a:effectLst/>
                          <a:latin typeface="Century Gothic" panose="020B0502020202020204" pitchFamily="34" charset="0"/>
                          <a:ea typeface="Calibri"/>
                          <a:cs typeface="Times New Roman"/>
                        </a:rPr>
                        <a:t> 2018</a:t>
                      </a:r>
                      <a:endParaRPr lang="el-GR" sz="1800" b="1" dirty="0">
                        <a:solidFill>
                          <a:srgbClr val="0070C0"/>
                        </a:solidFill>
                        <a:effectLst/>
                        <a:latin typeface="Century Gothic" panose="020B0502020202020204" pitchFamily="34" charset="0"/>
                        <a:ea typeface="Calibri"/>
                        <a:cs typeface="Times New Roman"/>
                      </a:endParaRPr>
                    </a:p>
                  </a:txBody>
                  <a:tcPr marL="36000" marR="36000" marT="8111" marB="0" anchor="ctr">
                    <a:lnL>
                      <a:noFill/>
                    </a:lnL>
                    <a:lnR>
                      <a:noFill/>
                    </a:lnR>
                    <a:lnT>
                      <a:noFill/>
                    </a:lnT>
                    <a:lnB>
                      <a:noFill/>
                    </a:lnB>
                    <a:solidFill>
                      <a:schemeClr val="bg1">
                        <a:lumMod val="85000"/>
                      </a:schemeClr>
                    </a:solidFill>
                  </a:tcPr>
                </a:tc>
                <a:tc>
                  <a:txBody>
                    <a:bodyPr/>
                    <a:lstStyle/>
                    <a:p>
                      <a:pPr>
                        <a:lnSpc>
                          <a:spcPct val="100000"/>
                        </a:lnSpc>
                        <a:spcBef>
                          <a:spcPts val="600"/>
                        </a:spcBef>
                        <a:spcAft>
                          <a:spcPts val="600"/>
                        </a:spcAft>
                      </a:pPr>
                      <a:r>
                        <a:rPr lang="el-GR" sz="1800" b="1" dirty="0" smtClean="0">
                          <a:solidFill>
                            <a:srgbClr val="0070C0"/>
                          </a:solidFill>
                          <a:effectLst/>
                          <a:latin typeface="Century Gothic" panose="020B0502020202020204" pitchFamily="34" charset="0"/>
                          <a:ea typeface="Calibri"/>
                          <a:cs typeface="Times New Roman"/>
                        </a:rPr>
                        <a:t>Πρόσκληση Ευρωπαϊκής Επιτροπής</a:t>
                      </a:r>
                    </a:p>
                  </a:txBody>
                  <a:tcPr marL="58402" marR="58402" marT="8111"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0000"/>
                  </a:ext>
                </a:extLst>
              </a:tr>
              <a:tr h="537009">
                <a:tc>
                  <a:txBody>
                    <a:bodyPr/>
                    <a:lstStyle/>
                    <a:p>
                      <a:pPr algn="l">
                        <a:lnSpc>
                          <a:spcPct val="100000"/>
                        </a:lnSpc>
                        <a:spcBef>
                          <a:spcPts val="600"/>
                        </a:spcBef>
                        <a:spcAft>
                          <a:spcPts val="600"/>
                        </a:spcAft>
                      </a:pPr>
                      <a:r>
                        <a:rPr lang="el-GR" sz="1800" b="1" dirty="0" smtClean="0">
                          <a:solidFill>
                            <a:srgbClr val="0070C0"/>
                          </a:solidFill>
                          <a:effectLst/>
                          <a:latin typeface="Century Gothic" panose="020B0502020202020204" pitchFamily="34" charset="0"/>
                          <a:ea typeface="Calibri"/>
                          <a:cs typeface="Times New Roman"/>
                        </a:rPr>
                        <a:t>Απρίλιος </a:t>
                      </a:r>
                      <a:r>
                        <a:rPr lang="en-US" sz="1800" b="1" dirty="0" smtClean="0">
                          <a:solidFill>
                            <a:srgbClr val="0070C0"/>
                          </a:solidFill>
                          <a:effectLst/>
                          <a:latin typeface="Century Gothic" panose="020B0502020202020204" pitchFamily="34" charset="0"/>
                          <a:ea typeface="Calibri"/>
                          <a:cs typeface="Times New Roman"/>
                        </a:rPr>
                        <a:t>2018</a:t>
                      </a:r>
                      <a:endParaRPr lang="el-GR" sz="1800" b="1" dirty="0">
                        <a:solidFill>
                          <a:srgbClr val="0070C0"/>
                        </a:solidFill>
                        <a:effectLst/>
                        <a:latin typeface="Century Gothic" panose="020B0502020202020204" pitchFamily="34" charset="0"/>
                        <a:ea typeface="Calibri"/>
                        <a:cs typeface="Times New Roman"/>
                      </a:endParaRPr>
                    </a:p>
                  </a:txBody>
                  <a:tcPr marL="36000" marR="36000" marT="8111" marB="0" anchor="ctr">
                    <a:lnL>
                      <a:noFill/>
                    </a:lnL>
                    <a:lnR>
                      <a:noFill/>
                    </a:lnR>
                    <a:lnT>
                      <a:noFill/>
                    </a:lnT>
                    <a:lnB>
                      <a:noFill/>
                    </a:lnB>
                    <a:solidFill>
                      <a:schemeClr val="bg1">
                        <a:lumMod val="85000"/>
                      </a:schemeClr>
                    </a:solidFill>
                  </a:tcPr>
                </a:tc>
                <a:tc>
                  <a:txBody>
                    <a:bodyPr/>
                    <a:lstStyle/>
                    <a:p>
                      <a:pPr>
                        <a:lnSpc>
                          <a:spcPct val="100000"/>
                        </a:lnSpc>
                        <a:spcBef>
                          <a:spcPts val="600"/>
                        </a:spcBef>
                        <a:spcAft>
                          <a:spcPts val="600"/>
                        </a:spcAft>
                      </a:pPr>
                      <a:r>
                        <a:rPr lang="el-GR" sz="1800" b="1" dirty="0" smtClean="0">
                          <a:solidFill>
                            <a:srgbClr val="0070C0"/>
                          </a:solidFill>
                          <a:effectLst/>
                          <a:latin typeface="Century Gothic" panose="020B0502020202020204" pitchFamily="34" charset="0"/>
                          <a:ea typeface="Calibri"/>
                          <a:cs typeface="Times New Roman"/>
                        </a:rPr>
                        <a:t>Αίτηση ΕΥΔ/ΕΠ-ΥΜΕΠΕΡΑΑ</a:t>
                      </a:r>
                      <a:endParaRPr lang="en-US" sz="1800" b="1" dirty="0" smtClean="0">
                        <a:solidFill>
                          <a:srgbClr val="0070C0"/>
                        </a:solidFill>
                        <a:effectLst/>
                        <a:latin typeface="Century Gothic" panose="020B0502020202020204" pitchFamily="34" charset="0"/>
                        <a:ea typeface="Calibri"/>
                        <a:cs typeface="Times New Roman"/>
                      </a:endParaRPr>
                    </a:p>
                  </a:txBody>
                  <a:tcPr marL="58402" marR="58402" marT="8111"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0001"/>
                  </a:ext>
                </a:extLst>
              </a:tr>
              <a:tr h="537009">
                <a:tc>
                  <a:txBody>
                    <a:bodyPr/>
                    <a:lstStyle/>
                    <a:p>
                      <a:pPr algn="l">
                        <a:lnSpc>
                          <a:spcPct val="100000"/>
                        </a:lnSpc>
                        <a:spcBef>
                          <a:spcPts val="600"/>
                        </a:spcBef>
                        <a:spcAft>
                          <a:spcPts val="600"/>
                        </a:spcAft>
                      </a:pPr>
                      <a:r>
                        <a:rPr lang="el-GR" sz="1800" b="1" dirty="0" smtClean="0">
                          <a:solidFill>
                            <a:srgbClr val="0070C0"/>
                          </a:solidFill>
                          <a:effectLst/>
                          <a:latin typeface="Century Gothic" panose="020B0502020202020204" pitchFamily="34" charset="0"/>
                          <a:ea typeface="Calibri"/>
                          <a:cs typeface="Times New Roman"/>
                        </a:rPr>
                        <a:t>Μάιος </a:t>
                      </a:r>
                      <a:r>
                        <a:rPr lang="en-US" sz="1800" b="1" dirty="0" smtClean="0">
                          <a:solidFill>
                            <a:srgbClr val="0070C0"/>
                          </a:solidFill>
                          <a:effectLst/>
                          <a:latin typeface="Century Gothic" panose="020B0502020202020204" pitchFamily="34" charset="0"/>
                          <a:ea typeface="Calibri"/>
                          <a:cs typeface="Times New Roman"/>
                        </a:rPr>
                        <a:t>2018</a:t>
                      </a:r>
                      <a:endParaRPr lang="el-GR" sz="1800" b="1" dirty="0">
                        <a:solidFill>
                          <a:srgbClr val="0070C0"/>
                        </a:solidFill>
                        <a:effectLst/>
                        <a:latin typeface="Century Gothic" panose="020B0502020202020204" pitchFamily="34" charset="0"/>
                        <a:ea typeface="Calibri"/>
                        <a:cs typeface="Times New Roman"/>
                      </a:endParaRPr>
                    </a:p>
                  </a:txBody>
                  <a:tcPr marL="36000" marR="36000" marT="8111" marB="0" anchor="ctr">
                    <a:lnL>
                      <a:noFill/>
                    </a:lnL>
                    <a:lnR>
                      <a:noFill/>
                    </a:lnR>
                    <a:lnT>
                      <a:noFill/>
                    </a:lnT>
                    <a:lnB>
                      <a:noFill/>
                    </a:lnB>
                    <a:solidFill>
                      <a:schemeClr val="bg1">
                        <a:lumMod val="85000"/>
                      </a:schemeClr>
                    </a:solidFill>
                  </a:tcPr>
                </a:tc>
                <a:tc>
                  <a:txBody>
                    <a:bodyPr/>
                    <a:lstStyle/>
                    <a:p>
                      <a:pPr>
                        <a:lnSpc>
                          <a:spcPct val="100000"/>
                        </a:lnSpc>
                        <a:spcBef>
                          <a:spcPts val="600"/>
                        </a:spcBef>
                        <a:spcAft>
                          <a:spcPts val="600"/>
                        </a:spcAft>
                      </a:pPr>
                      <a:r>
                        <a:rPr lang="el-GR" sz="1800" b="1" dirty="0" smtClean="0">
                          <a:solidFill>
                            <a:srgbClr val="0070C0"/>
                          </a:solidFill>
                          <a:effectLst/>
                          <a:latin typeface="Century Gothic" panose="020B0502020202020204" pitchFamily="34" charset="0"/>
                          <a:ea typeface="Calibri"/>
                          <a:cs typeface="Times New Roman"/>
                        </a:rPr>
                        <a:t>Ανακοίνωση</a:t>
                      </a:r>
                      <a:r>
                        <a:rPr lang="el-GR" sz="1800" b="1" baseline="0" dirty="0" smtClean="0">
                          <a:solidFill>
                            <a:srgbClr val="0070C0"/>
                          </a:solidFill>
                          <a:effectLst/>
                          <a:latin typeface="Century Gothic" panose="020B0502020202020204" pitchFamily="34" charset="0"/>
                          <a:ea typeface="Calibri"/>
                          <a:cs typeface="Times New Roman"/>
                        </a:rPr>
                        <a:t> των </a:t>
                      </a:r>
                      <a:r>
                        <a:rPr lang="el-GR" sz="1800" b="1" dirty="0" smtClean="0">
                          <a:solidFill>
                            <a:srgbClr val="0070C0"/>
                          </a:solidFill>
                          <a:effectLst/>
                          <a:latin typeface="Century Gothic" panose="020B0502020202020204" pitchFamily="34" charset="0"/>
                          <a:ea typeface="Calibri"/>
                          <a:cs typeface="Times New Roman"/>
                        </a:rPr>
                        <a:t>πέντε ΔΑ</a:t>
                      </a:r>
                      <a:endParaRPr lang="en-US" sz="1800" b="1" dirty="0" smtClean="0">
                        <a:solidFill>
                          <a:srgbClr val="0070C0"/>
                        </a:solidFill>
                        <a:effectLst/>
                        <a:latin typeface="Century Gothic" panose="020B0502020202020204" pitchFamily="34" charset="0"/>
                        <a:ea typeface="Calibri"/>
                        <a:cs typeface="Times New Roman"/>
                      </a:endParaRPr>
                    </a:p>
                  </a:txBody>
                  <a:tcPr marL="58402" marR="58402" marT="8111"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7" name="Θέση περιεχομένου 2"/>
          <p:cNvSpPr txBox="1">
            <a:spLocks/>
          </p:cNvSpPr>
          <p:nvPr/>
        </p:nvSpPr>
        <p:spPr>
          <a:xfrm>
            <a:off x="179512" y="1124744"/>
            <a:ext cx="8568952"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Ανακοίνωση των πέντε ΔΑ</a:t>
            </a:r>
            <a:endParaRPr lang="el-GR" sz="2800" b="1" dirty="0">
              <a:solidFill>
                <a:srgbClr val="004376"/>
              </a:solidFill>
              <a:latin typeface="Century Gothic" panose="020B0502020202020204" pitchFamily="34" charset="0"/>
            </a:endParaRPr>
          </a:p>
        </p:txBody>
      </p:sp>
      <p:sp>
        <p:nvSpPr>
          <p:cNvPr id="8" name="Θέση περιεχομένου 2"/>
          <p:cNvSpPr txBox="1">
            <a:spLocks/>
          </p:cNvSpPr>
          <p:nvPr/>
        </p:nvSpPr>
        <p:spPr>
          <a:xfrm>
            <a:off x="107504" y="3645024"/>
            <a:ext cx="6480304" cy="2448272"/>
          </a:xfrm>
          <a:prstGeom prst="rect">
            <a:avLst/>
          </a:prstGeom>
          <a:solidFill>
            <a:schemeClr val="bg1">
              <a:lumMod val="85000"/>
            </a:schemeClr>
          </a:solidFill>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pPr>
            <a:r>
              <a:rPr lang="el-GR" sz="1800" b="1" i="1" dirty="0" smtClean="0">
                <a:latin typeface="Century Gothic" panose="020B0502020202020204" pitchFamily="34" charset="0"/>
              </a:rPr>
              <a:t>Ελλάδα: </a:t>
            </a:r>
            <a:r>
              <a:rPr lang="el-GR" sz="1800" b="1" i="1" dirty="0">
                <a:latin typeface="Century Gothic" panose="020B0502020202020204" pitchFamily="34" charset="0"/>
              </a:rPr>
              <a:t>ΕΠ </a:t>
            </a:r>
            <a:r>
              <a:rPr lang="en-US" sz="1800" b="1" i="1" dirty="0">
                <a:latin typeface="Century Gothic" panose="020B0502020202020204" pitchFamily="34" charset="0"/>
              </a:rPr>
              <a:t>“</a:t>
            </a:r>
            <a:r>
              <a:rPr lang="el-GR" sz="1800" b="1" i="1" dirty="0">
                <a:latin typeface="Century Gothic" panose="020B0502020202020204" pitchFamily="34" charset="0"/>
              </a:rPr>
              <a:t>Υποδομές Μεταφορών, </a:t>
            </a:r>
            <a:r>
              <a:rPr lang="el-GR" sz="1800" b="1" i="1" dirty="0" smtClean="0">
                <a:latin typeface="Century Gothic" panose="020B0502020202020204" pitchFamily="34" charset="0"/>
              </a:rPr>
              <a:t>Περιβάλλον &amp; Αειφόρος </a:t>
            </a:r>
            <a:r>
              <a:rPr lang="el-GR" sz="1800" b="1" i="1" dirty="0">
                <a:latin typeface="Century Gothic" panose="020B0502020202020204" pitchFamily="34" charset="0"/>
              </a:rPr>
              <a:t>Ανάπτυξη</a:t>
            </a:r>
            <a:r>
              <a:rPr lang="en-US" sz="1800" b="1" i="1" dirty="0">
                <a:latin typeface="Century Gothic" panose="020B0502020202020204" pitchFamily="34" charset="0"/>
              </a:rPr>
              <a:t>”</a:t>
            </a:r>
            <a:endParaRPr lang="el-GR" sz="1800" b="1" i="1" dirty="0">
              <a:latin typeface="Century Gothic" panose="020B0502020202020204" pitchFamily="34" charset="0"/>
            </a:endParaRPr>
          </a:p>
          <a:p>
            <a:pPr>
              <a:spcBef>
                <a:spcPts val="0"/>
              </a:spcBef>
              <a:spcAft>
                <a:spcPts val="1200"/>
              </a:spcAft>
            </a:pPr>
            <a:r>
              <a:rPr lang="el-GR" sz="1800" b="1" i="1" dirty="0">
                <a:latin typeface="Century Gothic" panose="020B0502020202020204" pitchFamily="34" charset="0"/>
              </a:rPr>
              <a:t>Πολωνία: ΠΕΠ </a:t>
            </a:r>
            <a:r>
              <a:rPr lang="el-GR" sz="1800" b="1" i="1" dirty="0" err="1">
                <a:latin typeface="Century Gothic" panose="020B0502020202020204" pitchFamily="34" charset="0"/>
              </a:rPr>
              <a:t>Lubelskie</a:t>
            </a:r>
            <a:endParaRPr lang="el-GR" sz="1800" b="1" i="1" dirty="0">
              <a:latin typeface="Century Gothic" panose="020B0502020202020204" pitchFamily="34" charset="0"/>
            </a:endParaRPr>
          </a:p>
          <a:p>
            <a:pPr>
              <a:spcBef>
                <a:spcPts val="0"/>
              </a:spcBef>
              <a:spcAft>
                <a:spcPts val="1200"/>
              </a:spcAft>
            </a:pPr>
            <a:r>
              <a:rPr lang="el-GR" sz="1800" b="1" i="1" dirty="0">
                <a:latin typeface="Century Gothic" panose="020B0502020202020204" pitchFamily="34" charset="0"/>
              </a:rPr>
              <a:t>Ισπανία:</a:t>
            </a:r>
            <a:r>
              <a:rPr lang="en-US" sz="1800" b="1" i="1" dirty="0">
                <a:latin typeface="Century Gothic" panose="020B0502020202020204" pitchFamily="34" charset="0"/>
              </a:rPr>
              <a:t> </a:t>
            </a:r>
            <a:r>
              <a:rPr lang="el-GR" sz="1800" b="1" i="1" dirty="0">
                <a:latin typeface="Century Gothic" panose="020B0502020202020204" pitchFamily="34" charset="0"/>
              </a:rPr>
              <a:t>ΠΕΠ </a:t>
            </a:r>
            <a:r>
              <a:rPr lang="en-US" sz="1800" b="1" i="1" dirty="0">
                <a:latin typeface="Century Gothic" panose="020B0502020202020204" pitchFamily="34" charset="0"/>
              </a:rPr>
              <a:t>Extremadura</a:t>
            </a:r>
            <a:endParaRPr lang="el-GR" sz="1800" b="1" i="1" dirty="0">
              <a:solidFill>
                <a:srgbClr val="004376"/>
              </a:solidFill>
              <a:latin typeface="Century Gothic" panose="020B0502020202020204" pitchFamily="34" charset="0"/>
            </a:endParaRPr>
          </a:p>
          <a:p>
            <a:pPr>
              <a:spcBef>
                <a:spcPts val="0"/>
              </a:spcBef>
              <a:spcAft>
                <a:spcPts val="1200"/>
              </a:spcAft>
            </a:pPr>
            <a:r>
              <a:rPr lang="el-GR" sz="1800" b="1" i="1" dirty="0" smtClean="0">
                <a:latin typeface="Century Gothic" panose="020B0502020202020204" pitchFamily="34" charset="0"/>
              </a:rPr>
              <a:t>Κροατία:</a:t>
            </a:r>
            <a:r>
              <a:rPr lang="en-US" sz="1800" b="1" i="1" dirty="0" smtClean="0">
                <a:latin typeface="Century Gothic" panose="020B0502020202020204" pitchFamily="34" charset="0"/>
              </a:rPr>
              <a:t> </a:t>
            </a:r>
            <a:r>
              <a:rPr lang="el-GR" sz="1800" b="1" i="1" dirty="0">
                <a:latin typeface="Century Gothic" panose="020B0502020202020204" pitchFamily="34" charset="0"/>
              </a:rPr>
              <a:t>ΕΠ </a:t>
            </a:r>
            <a:r>
              <a:rPr lang="en-US" sz="1800" b="1" i="1" dirty="0" smtClean="0">
                <a:latin typeface="Century Gothic" panose="020B0502020202020204" pitchFamily="34" charset="0"/>
              </a:rPr>
              <a:t>“</a:t>
            </a:r>
            <a:r>
              <a:rPr lang="el-GR" sz="1800" b="1" i="1" dirty="0" smtClean="0">
                <a:latin typeface="Century Gothic" panose="020B0502020202020204" pitchFamily="34" charset="0"/>
              </a:rPr>
              <a:t>Ανταγωνιστικότητα </a:t>
            </a:r>
            <a:r>
              <a:rPr lang="el-GR" sz="1800" b="1" i="1" dirty="0">
                <a:latin typeface="Century Gothic" panose="020B0502020202020204" pitchFamily="34" charset="0"/>
              </a:rPr>
              <a:t>και </a:t>
            </a:r>
            <a:r>
              <a:rPr lang="el-GR" sz="1800" b="1" i="1" dirty="0" smtClean="0">
                <a:latin typeface="Century Gothic" panose="020B0502020202020204" pitchFamily="34" charset="0"/>
              </a:rPr>
              <a:t>Συνοχή</a:t>
            </a:r>
            <a:r>
              <a:rPr lang="en-US" sz="1800" b="1" i="1" dirty="0" smtClean="0">
                <a:latin typeface="Century Gothic" panose="020B0502020202020204" pitchFamily="34" charset="0"/>
              </a:rPr>
              <a:t>”</a:t>
            </a:r>
            <a:endParaRPr lang="el-GR" sz="1800" b="1" i="1" dirty="0" smtClean="0">
              <a:solidFill>
                <a:srgbClr val="004376"/>
              </a:solidFill>
              <a:latin typeface="Century Gothic" panose="020B0502020202020204" pitchFamily="34" charset="0"/>
            </a:endParaRPr>
          </a:p>
          <a:p>
            <a:pPr>
              <a:spcBef>
                <a:spcPts val="0"/>
              </a:spcBef>
              <a:spcAft>
                <a:spcPts val="1200"/>
              </a:spcAft>
            </a:pPr>
            <a:r>
              <a:rPr lang="el-GR" sz="1800" b="1" i="1" dirty="0" smtClean="0">
                <a:latin typeface="Century Gothic" panose="020B0502020202020204" pitchFamily="34" charset="0"/>
              </a:rPr>
              <a:t>Βουλγαρία: ΠΕΠ </a:t>
            </a:r>
            <a:r>
              <a:rPr lang="en-US" sz="1800" b="1" i="1" dirty="0" smtClean="0">
                <a:latin typeface="Century Gothic" panose="020B0502020202020204" pitchFamily="34" charset="0"/>
              </a:rPr>
              <a:t>“</a:t>
            </a:r>
            <a:r>
              <a:rPr lang="el-GR" sz="1800" b="1" i="1" dirty="0" smtClean="0">
                <a:latin typeface="Century Gothic" panose="020B0502020202020204" pitchFamily="34" charset="0"/>
              </a:rPr>
              <a:t>Περιφέρειες</a:t>
            </a:r>
            <a:r>
              <a:rPr lang="en-US" sz="1800" b="1" i="1" dirty="0" smtClean="0">
                <a:latin typeface="Century Gothic" panose="020B0502020202020204" pitchFamily="34" charset="0"/>
              </a:rPr>
              <a:t> </a:t>
            </a:r>
            <a:r>
              <a:rPr lang="el-GR" sz="1800" b="1" i="1" dirty="0" smtClean="0">
                <a:latin typeface="Century Gothic" panose="020B0502020202020204" pitchFamily="34" charset="0"/>
              </a:rPr>
              <a:t>σε Ανάπτυξη</a:t>
            </a:r>
            <a:r>
              <a:rPr lang="en-US" sz="1800" b="1" i="1" dirty="0" smtClean="0">
                <a:latin typeface="Century Gothic" panose="020B0502020202020204" pitchFamily="34" charset="0"/>
              </a:rPr>
              <a:t>”</a:t>
            </a:r>
            <a:endParaRPr lang="el-GR" sz="1800" b="1" i="1" dirty="0" smtClean="0">
              <a:solidFill>
                <a:srgbClr val="004376"/>
              </a:solidFill>
              <a:latin typeface="Century Gothic" panose="020B0502020202020204" pitchFamily="34" charset="0"/>
            </a:endParaRPr>
          </a:p>
        </p:txBody>
      </p:sp>
      <p:pic>
        <p:nvPicPr>
          <p:cNvPr id="2" name="Εικόνα 1"/>
          <p:cNvPicPr>
            <a:picLocks noChangeAspect="1"/>
          </p:cNvPicPr>
          <p:nvPr/>
        </p:nvPicPr>
        <p:blipFill rotWithShape="1">
          <a:blip r:embed="rId3"/>
          <a:srcRect l="33856" t="12201" r="32675" b="13601"/>
          <a:stretch/>
        </p:blipFill>
        <p:spPr>
          <a:xfrm>
            <a:off x="6438094" y="2852936"/>
            <a:ext cx="2598402" cy="3240360"/>
          </a:xfrm>
          <a:prstGeom prst="rect">
            <a:avLst/>
          </a:prstGeom>
          <a:ln>
            <a:solidFill>
              <a:schemeClr val="accent1">
                <a:shade val="50000"/>
              </a:schemeClr>
            </a:solidFill>
          </a:ln>
        </p:spPr>
      </p:pic>
    </p:spTree>
    <p:extLst>
      <p:ext uri="{BB962C8B-B14F-4D97-AF65-F5344CB8AC3E}">
        <p14:creationId xmlns:p14="http://schemas.microsoft.com/office/powerpoint/2010/main" val="2385779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0175" y="6426484"/>
            <a:ext cx="566403" cy="288032"/>
          </a:xfrm>
        </p:spPr>
        <p:txBody>
          <a:bodyPr/>
          <a:lstStyle/>
          <a:p>
            <a:fld id="{3DF53439-851E-44AD-84B1-B6BFC3D0C743}" type="slidenum">
              <a:rPr lang="el-GR" sz="1200" b="1" smtClean="0">
                <a:solidFill>
                  <a:schemeClr val="bg1"/>
                </a:solidFill>
                <a:latin typeface="Arial Black" panose="020B0A04020102020204" pitchFamily="34" charset="0"/>
              </a:rPr>
              <a:t>9</a:t>
            </a:fld>
            <a:r>
              <a:rPr lang="el-GR" sz="1200" b="1" dirty="0" smtClean="0">
                <a:solidFill>
                  <a:schemeClr val="bg1"/>
                </a:solidFill>
                <a:latin typeface="Arial Black" panose="020B0A04020102020204" pitchFamily="34" charset="0"/>
              </a:rPr>
              <a:t>/26</a:t>
            </a:r>
            <a:endParaRPr lang="el-GR" sz="1200" b="1" dirty="0">
              <a:solidFill>
                <a:schemeClr val="bg1"/>
              </a:solidFill>
              <a:latin typeface="Arial Black" panose="020B0A04020102020204" pitchFamily="34" charset="0"/>
            </a:endParaRPr>
          </a:p>
        </p:txBody>
      </p:sp>
      <p:sp>
        <p:nvSpPr>
          <p:cNvPr id="7" name="Θέση περιεχομένου 2"/>
          <p:cNvSpPr txBox="1">
            <a:spLocks/>
          </p:cNvSpPr>
          <p:nvPr/>
        </p:nvSpPr>
        <p:spPr>
          <a:xfrm>
            <a:off x="296369" y="1106638"/>
            <a:ext cx="8568952"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sz="2800" b="1" dirty="0" smtClean="0">
                <a:solidFill>
                  <a:srgbClr val="004376"/>
                </a:solidFill>
                <a:latin typeface="Century Gothic" panose="020B0502020202020204" pitchFamily="34" charset="0"/>
              </a:rPr>
              <a:t>Μεθοδολογία εργασίας</a:t>
            </a:r>
            <a:endParaRPr lang="el-GR" sz="2800" b="1" dirty="0">
              <a:solidFill>
                <a:srgbClr val="004376"/>
              </a:solidFill>
              <a:latin typeface="Century Gothic" panose="020B0502020202020204" pitchFamily="34" charset="0"/>
            </a:endParaRPr>
          </a:p>
        </p:txBody>
      </p:sp>
      <p:graphicFrame>
        <p:nvGraphicFramePr>
          <p:cNvPr id="8" name="Πίνακας 7"/>
          <p:cNvGraphicFramePr>
            <a:graphicFrameLocks noGrp="1"/>
          </p:cNvGraphicFramePr>
          <p:nvPr>
            <p:extLst>
              <p:ext uri="{D42A27DB-BD31-4B8C-83A1-F6EECF244321}">
                <p14:modId xmlns:p14="http://schemas.microsoft.com/office/powerpoint/2010/main" val="3518995272"/>
              </p:ext>
            </p:extLst>
          </p:nvPr>
        </p:nvGraphicFramePr>
        <p:xfrm>
          <a:off x="252671" y="1697944"/>
          <a:ext cx="8612650" cy="946844"/>
        </p:xfrm>
        <a:graphic>
          <a:graphicData uri="http://schemas.openxmlformats.org/drawingml/2006/table">
            <a:tbl>
              <a:tblPr firstRow="1" firstCol="1" bandRow="1"/>
              <a:tblGrid>
                <a:gridCol w="3572090">
                  <a:extLst>
                    <a:ext uri="{9D8B030D-6E8A-4147-A177-3AD203B41FA5}">
                      <a16:colId xmlns:a16="http://schemas.microsoft.com/office/drawing/2014/main" val="20000"/>
                    </a:ext>
                  </a:extLst>
                </a:gridCol>
                <a:gridCol w="5040560">
                  <a:extLst>
                    <a:ext uri="{9D8B030D-6E8A-4147-A177-3AD203B41FA5}">
                      <a16:colId xmlns:a16="http://schemas.microsoft.com/office/drawing/2014/main" val="20001"/>
                    </a:ext>
                  </a:extLst>
                </a:gridCol>
              </a:tblGrid>
              <a:tr h="192021">
                <a:tc>
                  <a:txBody>
                    <a:bodyPr/>
                    <a:lstStyle/>
                    <a:p>
                      <a:pPr algn="l">
                        <a:lnSpc>
                          <a:spcPct val="100000"/>
                        </a:lnSpc>
                        <a:spcBef>
                          <a:spcPts val="600"/>
                        </a:spcBef>
                        <a:spcAft>
                          <a:spcPts val="600"/>
                        </a:spcAft>
                      </a:pPr>
                      <a:r>
                        <a:rPr lang="el-GR" sz="1400" b="1" dirty="0" smtClean="0">
                          <a:solidFill>
                            <a:srgbClr val="0070C0"/>
                          </a:solidFill>
                          <a:effectLst/>
                          <a:latin typeface="Century Gothic" panose="020B0502020202020204" pitchFamily="34" charset="0"/>
                          <a:ea typeface="Calibri"/>
                          <a:cs typeface="Times New Roman"/>
                        </a:rPr>
                        <a:t>Σεπ.’18</a:t>
                      </a:r>
                      <a:endParaRPr lang="el-GR" sz="1400" b="1" dirty="0">
                        <a:solidFill>
                          <a:srgbClr val="0070C0"/>
                        </a:solidFill>
                        <a:effectLst/>
                        <a:latin typeface="Century Gothic" panose="020B0502020202020204" pitchFamily="34" charset="0"/>
                        <a:ea typeface="Calibri"/>
                        <a:cs typeface="Times New Roman"/>
                      </a:endParaRPr>
                    </a:p>
                  </a:txBody>
                  <a:tcPr marL="36000" marR="36000" marT="8111" marB="0" anchor="ctr">
                    <a:lnL>
                      <a:noFill/>
                    </a:lnL>
                    <a:lnR>
                      <a:noFill/>
                    </a:lnR>
                    <a:lnT>
                      <a:noFill/>
                    </a:lnT>
                    <a:lnB>
                      <a:noFill/>
                    </a:lnB>
                    <a:noFill/>
                  </a:tcPr>
                </a:tc>
                <a:tc>
                  <a:txBody>
                    <a:bodyPr/>
                    <a:lstStyle/>
                    <a:p>
                      <a:pPr marL="0" algn="just" defTabSz="914400" rtl="0" eaLnBrk="1" latinLnBrk="0" hangingPunct="1">
                        <a:lnSpc>
                          <a:spcPct val="100000"/>
                        </a:lnSpc>
                        <a:spcBef>
                          <a:spcPts val="600"/>
                        </a:spcBef>
                        <a:spcAft>
                          <a:spcPts val="600"/>
                        </a:spcAft>
                      </a:pPr>
                      <a:endParaRPr lang="el-GR" sz="1400" b="0" kern="1200" dirty="0">
                        <a:solidFill>
                          <a:srgbClr val="0070C0"/>
                        </a:solidFill>
                        <a:effectLst/>
                        <a:latin typeface="Century Gothic" panose="020B0502020202020204" pitchFamily="34" charset="0"/>
                        <a:ea typeface="Calibri"/>
                        <a:cs typeface="Times New Roman"/>
                      </a:endParaRPr>
                    </a:p>
                  </a:txBody>
                  <a:tcPr marL="58402" marR="58402" marT="8111" marB="0" anchor="ctr">
                    <a:lnL>
                      <a:noFill/>
                    </a:lnL>
                    <a:lnR>
                      <a:noFill/>
                    </a:lnR>
                    <a:lnT>
                      <a:noFill/>
                    </a:lnT>
                    <a:lnB>
                      <a:noFill/>
                    </a:lnB>
                    <a:noFill/>
                  </a:tcPr>
                </a:tc>
                <a:extLst>
                  <a:ext uri="{0D108BD9-81ED-4DB2-BD59-A6C34878D82A}">
                    <a16:rowId xmlns:a16="http://schemas.microsoft.com/office/drawing/2014/main" val="10000"/>
                  </a:ext>
                </a:extLst>
              </a:tr>
              <a:tr h="192021">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l-GR" sz="1600" b="1" dirty="0" smtClean="0">
                          <a:solidFill>
                            <a:srgbClr val="0070C0"/>
                          </a:solidFill>
                          <a:effectLst/>
                          <a:latin typeface="Century Gothic" panose="020B0502020202020204" pitchFamily="34" charset="0"/>
                          <a:ea typeface="Calibri"/>
                          <a:cs typeface="Times New Roman"/>
                        </a:rPr>
                        <a:t>Φάση Ι – Κατάρτιση </a:t>
                      </a:r>
                      <a:r>
                        <a:rPr lang="en-US" sz="1600" b="1" dirty="0" smtClean="0">
                          <a:solidFill>
                            <a:srgbClr val="0070C0"/>
                          </a:solidFill>
                          <a:effectLst/>
                          <a:latin typeface="Century Gothic" panose="020B0502020202020204" pitchFamily="34" charset="0"/>
                          <a:ea typeface="Calibri"/>
                          <a:cs typeface="Times New Roman"/>
                        </a:rPr>
                        <a:t>RM</a:t>
                      </a:r>
                      <a:endParaRPr lang="el-GR" sz="1600" b="1" dirty="0" smtClean="0">
                        <a:solidFill>
                          <a:srgbClr val="0070C0"/>
                        </a:solidFill>
                        <a:effectLst/>
                        <a:latin typeface="Century Gothic" panose="020B0502020202020204" pitchFamily="34" charset="0"/>
                        <a:ea typeface="Calibri"/>
                        <a:cs typeface="Times New Roman"/>
                      </a:endParaRPr>
                    </a:p>
                  </a:txBody>
                  <a:tcPr marL="36000" marR="36000" marT="8111" marB="0" anchor="ctr">
                    <a:lnL>
                      <a:noFill/>
                    </a:lnL>
                    <a:lnR>
                      <a:noFill/>
                    </a:lnR>
                    <a:lnT>
                      <a:noFill/>
                    </a:lnT>
                    <a:lnB>
                      <a:noFill/>
                    </a:lnB>
                    <a:solidFill>
                      <a:schemeClr val="bg1">
                        <a:lumMod val="85000"/>
                      </a:schemeClr>
                    </a:solidFill>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l-GR" sz="1400" b="1" kern="1200" dirty="0" smtClean="0">
                          <a:solidFill>
                            <a:srgbClr val="0070C0"/>
                          </a:solidFill>
                          <a:effectLst/>
                          <a:latin typeface="Century Gothic" panose="020B0502020202020204" pitchFamily="34" charset="0"/>
                          <a:ea typeface="Calibri"/>
                          <a:cs typeface="Times New Roman"/>
                        </a:rPr>
                        <a:t>Ιουλ.’19</a:t>
                      </a:r>
                    </a:p>
                  </a:txBody>
                  <a:tcPr marL="58402" marR="58402" marT="8111" marB="0" anchor="ctr">
                    <a:lnL>
                      <a:noFill/>
                    </a:lnL>
                    <a:lnR>
                      <a:noFill/>
                    </a:lnR>
                    <a:lnT>
                      <a:noFill/>
                    </a:lnT>
                    <a:lnB>
                      <a:noFill/>
                    </a:lnB>
                    <a:noFill/>
                  </a:tcPr>
                </a:tc>
                <a:extLst>
                  <a:ext uri="{0D108BD9-81ED-4DB2-BD59-A6C34878D82A}">
                    <a16:rowId xmlns:a16="http://schemas.microsoft.com/office/drawing/2014/main" val="10001"/>
                  </a:ext>
                </a:extLst>
              </a:tr>
              <a:tr h="192021">
                <a:tc>
                  <a:txBody>
                    <a:bodyPr/>
                    <a:lstStyle/>
                    <a:p>
                      <a:pPr algn="l">
                        <a:lnSpc>
                          <a:spcPct val="100000"/>
                        </a:lnSpc>
                        <a:spcBef>
                          <a:spcPts val="600"/>
                        </a:spcBef>
                        <a:spcAft>
                          <a:spcPts val="600"/>
                        </a:spcAft>
                      </a:pPr>
                      <a:endParaRPr lang="el-GR" sz="1400" b="1" dirty="0">
                        <a:solidFill>
                          <a:srgbClr val="0070C0"/>
                        </a:solidFill>
                        <a:effectLst/>
                        <a:latin typeface="Century Gothic" panose="020B0502020202020204" pitchFamily="34" charset="0"/>
                        <a:ea typeface="Calibri"/>
                        <a:cs typeface="Times New Roman"/>
                      </a:endParaRPr>
                    </a:p>
                  </a:txBody>
                  <a:tcPr marL="36000" marR="36000" marT="8111" marB="0" anchor="ctr">
                    <a:lnL>
                      <a:noFill/>
                    </a:lnL>
                    <a:lnR>
                      <a:noFill/>
                    </a:lnR>
                    <a:lnT>
                      <a:noFill/>
                    </a:lnT>
                    <a:lnB>
                      <a:noFill/>
                    </a:lnB>
                    <a:no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l-GR" sz="1600" b="1" kern="1200" baseline="0" dirty="0" smtClean="0">
                          <a:solidFill>
                            <a:schemeClr val="tx2">
                              <a:lumMod val="40000"/>
                              <a:lumOff val="60000"/>
                            </a:schemeClr>
                          </a:solidFill>
                          <a:effectLst/>
                          <a:latin typeface="Century Gothic" panose="020B0502020202020204" pitchFamily="34" charset="0"/>
                          <a:ea typeface="Calibri"/>
                          <a:cs typeface="Times New Roman"/>
                        </a:rPr>
                        <a:t>Φάση ΙΙ</a:t>
                      </a:r>
                      <a:r>
                        <a:rPr lang="en-US" sz="1600" b="1" kern="1200" baseline="0" dirty="0" smtClean="0">
                          <a:solidFill>
                            <a:schemeClr val="tx2">
                              <a:lumMod val="40000"/>
                              <a:lumOff val="60000"/>
                            </a:schemeClr>
                          </a:solidFill>
                          <a:effectLst/>
                          <a:latin typeface="Century Gothic" panose="020B0502020202020204" pitchFamily="34" charset="0"/>
                          <a:ea typeface="Calibri"/>
                          <a:cs typeface="Times New Roman"/>
                        </a:rPr>
                        <a:t> – </a:t>
                      </a:r>
                      <a:r>
                        <a:rPr lang="el-GR" sz="1600" b="1" kern="1200" baseline="0" dirty="0" smtClean="0">
                          <a:solidFill>
                            <a:schemeClr val="tx2">
                              <a:lumMod val="40000"/>
                              <a:lumOff val="60000"/>
                            </a:schemeClr>
                          </a:solidFill>
                          <a:effectLst/>
                          <a:latin typeface="Century Gothic" panose="020B0502020202020204" pitchFamily="34" charset="0"/>
                          <a:ea typeface="Calibri"/>
                          <a:cs typeface="Times New Roman"/>
                        </a:rPr>
                        <a:t>Υλοποίηση </a:t>
                      </a:r>
                      <a:r>
                        <a:rPr lang="en-US" sz="1600" b="1" kern="1200" baseline="0" dirty="0" smtClean="0">
                          <a:solidFill>
                            <a:schemeClr val="tx2">
                              <a:lumMod val="40000"/>
                              <a:lumOff val="60000"/>
                            </a:schemeClr>
                          </a:solidFill>
                          <a:effectLst/>
                          <a:latin typeface="Century Gothic" panose="020B0502020202020204" pitchFamily="34" charset="0"/>
                          <a:ea typeface="Calibri"/>
                          <a:cs typeface="Times New Roman"/>
                        </a:rPr>
                        <a:t>RM</a:t>
                      </a:r>
                      <a:endParaRPr lang="el-GR" sz="1600" b="1" kern="1200" baseline="0" dirty="0" smtClean="0">
                        <a:solidFill>
                          <a:schemeClr val="tx2">
                            <a:lumMod val="40000"/>
                            <a:lumOff val="60000"/>
                          </a:schemeClr>
                        </a:solidFill>
                        <a:effectLst/>
                        <a:latin typeface="Century Gothic" panose="020B0502020202020204" pitchFamily="34" charset="0"/>
                        <a:ea typeface="Calibri"/>
                        <a:cs typeface="Times New Roman"/>
                      </a:endParaRPr>
                    </a:p>
                  </a:txBody>
                  <a:tcPr marL="58402" marR="58402" marT="8111"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3693267726"/>
                  </a:ext>
                </a:extLst>
              </a:tr>
              <a:tr h="192021">
                <a:tc>
                  <a:txBody>
                    <a:bodyPr/>
                    <a:lstStyle/>
                    <a:p>
                      <a:pPr algn="l">
                        <a:lnSpc>
                          <a:spcPct val="100000"/>
                        </a:lnSpc>
                        <a:spcBef>
                          <a:spcPts val="600"/>
                        </a:spcBef>
                        <a:spcAft>
                          <a:spcPts val="600"/>
                        </a:spcAft>
                      </a:pPr>
                      <a:endParaRPr lang="el-GR" sz="1400" b="1" dirty="0">
                        <a:solidFill>
                          <a:srgbClr val="0070C0"/>
                        </a:solidFill>
                        <a:effectLst/>
                        <a:latin typeface="Century Gothic" panose="020B0502020202020204" pitchFamily="34" charset="0"/>
                        <a:ea typeface="Calibri"/>
                        <a:cs typeface="Times New Roman"/>
                      </a:endParaRPr>
                    </a:p>
                  </a:txBody>
                  <a:tcPr marL="36000" marR="36000" marT="8111" marB="0" anchor="ctr">
                    <a:lnL>
                      <a:noFill/>
                    </a:lnL>
                    <a:lnR>
                      <a:noFill/>
                    </a:lnR>
                    <a:lnT>
                      <a:noFill/>
                    </a:lnT>
                    <a:lnB>
                      <a:noFill/>
                    </a:lnB>
                    <a:noFill/>
                  </a:tcPr>
                </a:tc>
                <a:tc>
                  <a:txBody>
                    <a:bodyPr/>
                    <a:lstStyle/>
                    <a:p>
                      <a:pPr marL="0" marR="0" indent="0" algn="r" defTabSz="914400" rtl="0" eaLnBrk="1" fontAlgn="auto" latinLnBrk="0" hangingPunct="1">
                        <a:lnSpc>
                          <a:spcPct val="100000"/>
                        </a:lnSpc>
                        <a:spcBef>
                          <a:spcPts val="600"/>
                        </a:spcBef>
                        <a:spcAft>
                          <a:spcPts val="600"/>
                        </a:spcAft>
                        <a:buClrTx/>
                        <a:buSzTx/>
                        <a:buFontTx/>
                        <a:buNone/>
                        <a:tabLst/>
                        <a:defRPr/>
                      </a:pPr>
                      <a:r>
                        <a:rPr lang="el-GR" sz="1400" b="1" kern="1200" baseline="0" dirty="0" smtClean="0">
                          <a:solidFill>
                            <a:schemeClr val="tx2">
                              <a:lumMod val="40000"/>
                              <a:lumOff val="60000"/>
                            </a:schemeClr>
                          </a:solidFill>
                          <a:effectLst/>
                          <a:latin typeface="Century Gothic" panose="020B0502020202020204" pitchFamily="34" charset="0"/>
                          <a:ea typeface="Calibri"/>
                          <a:cs typeface="Times New Roman"/>
                        </a:rPr>
                        <a:t>Δεκ.’20</a:t>
                      </a:r>
                    </a:p>
                  </a:txBody>
                  <a:tcPr marL="58402" marR="58402" marT="8111" marB="0" anchor="ctr">
                    <a:lnL>
                      <a:noFill/>
                    </a:lnL>
                    <a:lnR>
                      <a:noFill/>
                    </a:lnR>
                    <a:lnT>
                      <a:noFill/>
                    </a:lnT>
                    <a:lnB>
                      <a:noFill/>
                    </a:lnB>
                    <a:noFill/>
                  </a:tcPr>
                </a:tc>
                <a:extLst>
                  <a:ext uri="{0D108BD9-81ED-4DB2-BD59-A6C34878D82A}">
                    <a16:rowId xmlns:a16="http://schemas.microsoft.com/office/drawing/2014/main" val="3078693587"/>
                  </a:ext>
                </a:extLst>
              </a:tr>
            </a:tbl>
          </a:graphicData>
        </a:graphic>
      </p:graphicFrame>
      <p:grpSp>
        <p:nvGrpSpPr>
          <p:cNvPr id="44" name="Ομάδα 43"/>
          <p:cNvGrpSpPr/>
          <p:nvPr/>
        </p:nvGrpSpPr>
        <p:grpSpPr>
          <a:xfrm>
            <a:off x="602923" y="2162313"/>
            <a:ext cx="8262398" cy="3731281"/>
            <a:chOff x="602923" y="2162313"/>
            <a:chExt cx="8262398" cy="3731281"/>
          </a:xfrm>
        </p:grpSpPr>
        <p:cxnSp>
          <p:nvCxnSpPr>
            <p:cNvPr id="41" name="Ευθύγραμμο βέλος σύνδεσης 40"/>
            <p:cNvCxnSpPr/>
            <p:nvPr/>
          </p:nvCxnSpPr>
          <p:spPr>
            <a:xfrm flipV="1">
              <a:off x="3415344" y="2171366"/>
              <a:ext cx="0" cy="3561890"/>
            </a:xfrm>
            <a:prstGeom prst="straightConnector1">
              <a:avLst/>
            </a:prstGeom>
            <a:ln w="158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 name="Ευθύγραμμο βέλος σύνδεσης 3"/>
            <p:cNvCxnSpPr/>
            <p:nvPr/>
          </p:nvCxnSpPr>
          <p:spPr>
            <a:xfrm flipV="1">
              <a:off x="611560" y="2162313"/>
              <a:ext cx="0" cy="681570"/>
            </a:xfrm>
            <a:prstGeom prst="straightConnector1">
              <a:avLst/>
            </a:prstGeom>
            <a:ln w="15875">
              <a:solidFill>
                <a:schemeClr val="accent1">
                  <a:shade val="95000"/>
                  <a:satMod val="10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1535195" y="2171366"/>
              <a:ext cx="12469" cy="1338279"/>
            </a:xfrm>
            <a:prstGeom prst="straightConnector1">
              <a:avLst/>
            </a:prstGeom>
            <a:ln w="15875">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Θέση περιεχομένου 2"/>
            <p:cNvSpPr txBox="1">
              <a:spLocks/>
            </p:cNvSpPr>
            <p:nvPr/>
          </p:nvSpPr>
          <p:spPr>
            <a:xfrm>
              <a:off x="602923" y="2708920"/>
              <a:ext cx="1655768" cy="294746"/>
            </a:xfrm>
            <a:prstGeom prst="rect">
              <a:avLst/>
            </a:prstGeom>
            <a:solidFill>
              <a:schemeClr val="bg1">
                <a:lumMod val="95000"/>
              </a:schemeClr>
            </a:solidFill>
            <a:ln>
              <a:noFill/>
            </a:ln>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l-GR" sz="1400" b="1" i="1" dirty="0" smtClean="0">
                  <a:latin typeface="Century Gothic" panose="020B0502020202020204" pitchFamily="34" charset="0"/>
                </a:rPr>
                <a:t>Ερωτηματολόγιο</a:t>
              </a:r>
              <a:endParaRPr lang="el-GR"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p:txBody>
        </p:sp>
        <p:cxnSp>
          <p:nvCxnSpPr>
            <p:cNvPr id="25" name="Ευθύγραμμο βέλος σύνδεσης 24"/>
            <p:cNvCxnSpPr/>
            <p:nvPr/>
          </p:nvCxnSpPr>
          <p:spPr>
            <a:xfrm flipV="1">
              <a:off x="2483768" y="2171366"/>
              <a:ext cx="0" cy="2049722"/>
            </a:xfrm>
            <a:prstGeom prst="straightConnector1">
              <a:avLst/>
            </a:prstGeom>
            <a:ln w="15875">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Θέση περιεχομένου 2"/>
            <p:cNvSpPr txBox="1">
              <a:spLocks/>
            </p:cNvSpPr>
            <p:nvPr/>
          </p:nvSpPr>
          <p:spPr>
            <a:xfrm>
              <a:off x="1526142" y="3440392"/>
              <a:ext cx="1655768" cy="294746"/>
            </a:xfrm>
            <a:prstGeom prst="rect">
              <a:avLst/>
            </a:prstGeom>
            <a:solidFill>
              <a:schemeClr val="bg1">
                <a:lumMod val="95000"/>
              </a:schemeClr>
            </a:solidFill>
            <a:ln>
              <a:noFill/>
            </a:ln>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l-GR" sz="1400" b="1" i="1" dirty="0" smtClean="0">
                  <a:latin typeface="Century Gothic" panose="020B0502020202020204" pitchFamily="34" charset="0"/>
                </a:rPr>
                <a:t>1</a:t>
              </a:r>
              <a:r>
                <a:rPr lang="el-GR" sz="1400" b="1" i="1" baseline="30000" dirty="0" smtClean="0">
                  <a:latin typeface="Century Gothic" panose="020B0502020202020204" pitchFamily="34" charset="0"/>
                </a:rPr>
                <a:t>ο</a:t>
              </a:r>
              <a:r>
                <a:rPr lang="el-GR" sz="1400" b="1" i="1" dirty="0" smtClean="0">
                  <a:latin typeface="Century Gothic" panose="020B0502020202020204" pitchFamily="34" charset="0"/>
                </a:rPr>
                <a:t> Εργαστήριο</a:t>
              </a:r>
              <a:endParaRPr lang="el-GR"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p:txBody>
        </p:sp>
        <p:sp>
          <p:nvSpPr>
            <p:cNvPr id="27" name="Θέση περιεχομένου 2"/>
            <p:cNvSpPr txBox="1">
              <a:spLocks/>
            </p:cNvSpPr>
            <p:nvPr/>
          </p:nvSpPr>
          <p:spPr>
            <a:xfrm>
              <a:off x="2474714" y="4158133"/>
              <a:ext cx="1881261" cy="294746"/>
            </a:xfrm>
            <a:prstGeom prst="rect">
              <a:avLst/>
            </a:prstGeom>
            <a:solidFill>
              <a:schemeClr val="bg1">
                <a:lumMod val="95000"/>
              </a:schemeClr>
            </a:solidFill>
            <a:ln>
              <a:noFill/>
            </a:ln>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l-GR" sz="1400" b="1" i="1" dirty="0" smtClean="0">
                  <a:latin typeface="Century Gothic" panose="020B0502020202020204" pitchFamily="34" charset="0"/>
                </a:rPr>
                <a:t>1</a:t>
              </a:r>
              <a:r>
                <a:rPr lang="el-GR" sz="1400" b="1" i="1" baseline="30000" dirty="0" smtClean="0">
                  <a:latin typeface="Century Gothic" panose="020B0502020202020204" pitchFamily="34" charset="0"/>
                </a:rPr>
                <a:t>ο</a:t>
              </a:r>
              <a:r>
                <a:rPr lang="el-GR" sz="1400" b="1" i="1" dirty="0" smtClean="0">
                  <a:latin typeface="Century Gothic" panose="020B0502020202020204" pitchFamily="34" charset="0"/>
                </a:rPr>
                <a:t> Σχέδιο </a:t>
              </a:r>
              <a:r>
                <a:rPr lang="en-US" sz="1400" b="1" i="1" dirty="0" smtClean="0">
                  <a:latin typeface="Century Gothic" panose="020B0502020202020204" pitchFamily="34" charset="0"/>
                </a:rPr>
                <a:t>RM </a:t>
              </a:r>
              <a:r>
                <a:rPr lang="el-GR" sz="1400" b="1" i="1" dirty="0" smtClean="0">
                  <a:latin typeface="Century Gothic" panose="020B0502020202020204" pitchFamily="34" charset="0"/>
                </a:rPr>
                <a:t>ΟΟΣΑ</a:t>
              </a:r>
              <a:endParaRPr lang="el-GR"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p:txBody>
        </p:sp>
        <p:sp>
          <p:nvSpPr>
            <p:cNvPr id="32" name="Θέση περιεχομένου 2"/>
            <p:cNvSpPr txBox="1">
              <a:spLocks/>
            </p:cNvSpPr>
            <p:nvPr/>
          </p:nvSpPr>
          <p:spPr>
            <a:xfrm>
              <a:off x="2987824" y="4501977"/>
              <a:ext cx="1710237" cy="294746"/>
            </a:xfrm>
            <a:prstGeom prst="rect">
              <a:avLst/>
            </a:prstGeom>
            <a:solidFill>
              <a:schemeClr val="bg1">
                <a:lumMod val="95000"/>
              </a:schemeClr>
            </a:solidFill>
            <a:ln>
              <a:noFill/>
            </a:ln>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1400" b="1" i="1" dirty="0">
                  <a:latin typeface="Century Gothic" panose="020B0502020202020204" pitchFamily="34" charset="0"/>
                </a:rPr>
                <a:t>2</a:t>
              </a:r>
              <a:r>
                <a:rPr lang="el-GR" sz="1400" b="1" i="1" baseline="30000" dirty="0" smtClean="0">
                  <a:latin typeface="Century Gothic" panose="020B0502020202020204" pitchFamily="34" charset="0"/>
                </a:rPr>
                <a:t>ο</a:t>
              </a:r>
              <a:r>
                <a:rPr lang="el-GR" sz="1400" b="1" i="1" dirty="0" smtClean="0">
                  <a:latin typeface="Century Gothic" panose="020B0502020202020204" pitchFamily="34" charset="0"/>
                </a:rPr>
                <a:t> Σχέδιο </a:t>
              </a:r>
              <a:r>
                <a:rPr lang="en-US" sz="1400" b="1" i="1" dirty="0" smtClean="0">
                  <a:latin typeface="Century Gothic" panose="020B0502020202020204" pitchFamily="34" charset="0"/>
                </a:rPr>
                <a:t>RM GR</a:t>
              </a:r>
              <a:endParaRPr lang="el-GR"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p:txBody>
        </p:sp>
        <p:sp>
          <p:nvSpPr>
            <p:cNvPr id="40" name="Θέση περιεχομένου 2"/>
            <p:cNvSpPr txBox="1">
              <a:spLocks/>
            </p:cNvSpPr>
            <p:nvPr/>
          </p:nvSpPr>
          <p:spPr>
            <a:xfrm>
              <a:off x="3392297" y="4845821"/>
              <a:ext cx="1710237" cy="294746"/>
            </a:xfrm>
            <a:prstGeom prst="rect">
              <a:avLst/>
            </a:prstGeom>
            <a:solidFill>
              <a:schemeClr val="bg1">
                <a:lumMod val="95000"/>
              </a:schemeClr>
            </a:solidFill>
            <a:ln>
              <a:noFill/>
            </a:ln>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1400" b="1" i="1" dirty="0" smtClean="0">
                  <a:latin typeface="Century Gothic" panose="020B0502020202020204" pitchFamily="34" charset="0"/>
                </a:rPr>
                <a:t>3</a:t>
              </a:r>
              <a:r>
                <a:rPr lang="el-GR" sz="1400" b="1" i="1" baseline="30000" dirty="0" smtClean="0">
                  <a:latin typeface="Century Gothic" panose="020B0502020202020204" pitchFamily="34" charset="0"/>
                </a:rPr>
                <a:t>ο</a:t>
              </a:r>
              <a:r>
                <a:rPr lang="el-GR" sz="1400" b="1" i="1" dirty="0" smtClean="0">
                  <a:latin typeface="Century Gothic" panose="020B0502020202020204" pitchFamily="34" charset="0"/>
                </a:rPr>
                <a:t> Σχέδιο </a:t>
              </a:r>
              <a:r>
                <a:rPr lang="en-US" sz="1400" b="1" i="1" dirty="0" smtClean="0">
                  <a:latin typeface="Century Gothic" panose="020B0502020202020204" pitchFamily="34" charset="0"/>
                </a:rPr>
                <a:t>RM</a:t>
              </a:r>
              <a:endParaRPr lang="el-GR"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p:txBody>
        </p:sp>
        <p:sp>
          <p:nvSpPr>
            <p:cNvPr id="43" name="Θέση περιεχομένου 2"/>
            <p:cNvSpPr txBox="1">
              <a:spLocks/>
            </p:cNvSpPr>
            <p:nvPr/>
          </p:nvSpPr>
          <p:spPr>
            <a:xfrm>
              <a:off x="3399755" y="5598848"/>
              <a:ext cx="5465566" cy="294746"/>
            </a:xfrm>
            <a:prstGeom prst="rect">
              <a:avLst/>
            </a:prstGeom>
            <a:solidFill>
              <a:schemeClr val="bg1">
                <a:lumMod val="95000"/>
              </a:schemeClr>
            </a:solidFill>
            <a:ln>
              <a:noFill/>
            </a:ln>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l-GR" sz="1400" b="1" i="1" dirty="0">
                  <a:latin typeface="Century Gothic" panose="020B0502020202020204" pitchFamily="34" charset="0"/>
                </a:rPr>
                <a:t>2</a:t>
              </a:r>
              <a:r>
                <a:rPr lang="el-GR" sz="1400" b="1" i="1" baseline="30000" dirty="0" smtClean="0">
                  <a:latin typeface="Century Gothic" panose="020B0502020202020204" pitchFamily="34" charset="0"/>
                </a:rPr>
                <a:t>ο</a:t>
              </a:r>
              <a:r>
                <a:rPr lang="el-GR" sz="1400" b="1" i="1" dirty="0" smtClean="0">
                  <a:latin typeface="Century Gothic" panose="020B0502020202020204" pitchFamily="34" charset="0"/>
                </a:rPr>
                <a:t> Εργαστήριο </a:t>
              </a:r>
              <a:r>
                <a:rPr lang="el-GR" sz="1400" b="1" i="1" dirty="0" smtClean="0">
                  <a:latin typeface="Century Gothic" panose="020B0502020202020204" pitchFamily="34" charset="0"/>
                  <a:sym typeface="Wingdings" panose="05000000000000000000" pitchFamily="2" charset="2"/>
                </a:rPr>
                <a:t> Οριστικοποίηση Σχεδίου Δράσης (Ιουλ.’19)</a:t>
              </a:r>
              <a:endParaRPr lang="el-GR"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a:p>
              <a:pPr marL="0" indent="0" algn="ctr">
                <a:buFont typeface="Wingdings" panose="05000000000000000000" pitchFamily="2" charset="2"/>
                <a:buNone/>
              </a:pPr>
              <a:endParaRPr lang="en-GB" sz="1400" b="1" i="1" dirty="0" smtClean="0"/>
            </a:p>
          </p:txBody>
        </p:sp>
      </p:grpSp>
    </p:spTree>
    <p:extLst>
      <p:ext uri="{BB962C8B-B14F-4D97-AF65-F5344CB8AC3E}">
        <p14:creationId xmlns:p14="http://schemas.microsoft.com/office/powerpoint/2010/main" val="3109425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7774</TotalTime>
  <Words>1289</Words>
  <Application>Microsoft Office PowerPoint</Application>
  <PresentationFormat>Προβολή στην οθόνη (4:3)</PresentationFormat>
  <Paragraphs>301</Paragraphs>
  <Slides>26</Slides>
  <Notes>11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3</vt:i4>
      </vt:variant>
      <vt:variant>
        <vt:lpstr>Τίτλοι διαφανειών</vt:lpstr>
      </vt:variant>
      <vt:variant>
        <vt:i4>26</vt:i4>
      </vt:variant>
    </vt:vector>
  </HeadingPairs>
  <TitlesOfParts>
    <vt:vector size="36" baseType="lpstr">
      <vt:lpstr>Arial</vt:lpstr>
      <vt:lpstr>Arial Black</vt:lpstr>
      <vt:lpstr>Calibri</vt:lpstr>
      <vt:lpstr>Calibri Light</vt:lpstr>
      <vt:lpstr>Century Gothic</vt:lpstr>
      <vt:lpstr>Times New Roman</vt:lpstr>
      <vt:lpstr>Wingdings</vt:lpstr>
      <vt:lpstr>Θέμα του Office</vt:lpstr>
      <vt:lpstr>1_Προσαρμοσμένη σχεδίαση</vt:lpstr>
      <vt:lpstr>Προσαρμοσμένη σχεδίαση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 TRANSPORT INFRASTRUCTURES, ENVIRONMENT &amp; SUSTAINABLE DEVELOPMENT  A General Overview</dc:title>
  <dc:creator>Χριστίνα Νικολακοπούλου</dc:creator>
  <cp:lastModifiedBy>Κώστας Ραφτόπουλος</cp:lastModifiedBy>
  <cp:revision>528</cp:revision>
  <cp:lastPrinted>2019-04-08T10:18:09Z</cp:lastPrinted>
  <dcterms:created xsi:type="dcterms:W3CDTF">2018-03-20T13:02:23Z</dcterms:created>
  <dcterms:modified xsi:type="dcterms:W3CDTF">2019-06-11T15:19:18Z</dcterms:modified>
</cp:coreProperties>
</file>